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29"/>
  </p:notesMasterIdLst>
  <p:sldIdLst>
    <p:sldId id="271" r:id="rId2"/>
    <p:sldId id="256" r:id="rId3"/>
    <p:sldId id="281" r:id="rId4"/>
    <p:sldId id="331" r:id="rId5"/>
    <p:sldId id="387" r:id="rId6"/>
    <p:sldId id="386" r:id="rId7"/>
    <p:sldId id="399" r:id="rId8"/>
    <p:sldId id="273" r:id="rId9"/>
    <p:sldId id="388" r:id="rId10"/>
    <p:sldId id="391" r:id="rId11"/>
    <p:sldId id="364" r:id="rId12"/>
    <p:sldId id="367" r:id="rId13"/>
    <p:sldId id="372" r:id="rId14"/>
    <p:sldId id="374" r:id="rId15"/>
    <p:sldId id="375" r:id="rId16"/>
    <p:sldId id="345" r:id="rId17"/>
    <p:sldId id="267" r:id="rId18"/>
    <p:sldId id="390" r:id="rId19"/>
    <p:sldId id="392" r:id="rId20"/>
    <p:sldId id="395" r:id="rId21"/>
    <p:sldId id="394" r:id="rId22"/>
    <p:sldId id="393" r:id="rId23"/>
    <p:sldId id="258" r:id="rId24"/>
    <p:sldId id="396" r:id="rId25"/>
    <p:sldId id="400" r:id="rId26"/>
    <p:sldId id="376" r:id="rId27"/>
    <p:sldId id="39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DDB6550-FFD8-A957-CAAC-73010CDB49A3}" name="DIVYA BALASUBRAMANYAM" initials="DB" userId="04167916a2d7f65a"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3CCCC"/>
    <a:srgbClr val="009999"/>
    <a:srgbClr val="D1CA37"/>
    <a:srgbClr val="008000"/>
    <a:srgbClr val="0066FF"/>
    <a:srgbClr val="00CC99"/>
    <a:srgbClr val="CCFFCC"/>
    <a:srgbClr val="339966"/>
    <a:srgbClr val="B24B12"/>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379" autoAdjust="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ell\AppData\Roaming\Microsoft\Excel\Book1%20(version%202).xlsb"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Dell\AppData\Roaming\Microsoft\Excel\Book1%20(version%202).xlsb"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Dell\AppData\Roaming\Microsoft\Excel\Book1%20(version%202).xlsb"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Dell\AppData\Roaming\Microsoft\Excel\Book1%20(version%202).xlsb"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Dell\AppData\Roaming\Microsoft\Excel\Book1%20(version%202).xlsb"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Dell\AppData\Roaming\Microsoft\Excel\Book1%20(version%202).xlsb"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Dell\AppData\Roaming\Microsoft\Excel\Book1%20(version%202).xlsb"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28FF-4EAD-B761-684AD8BD199C}"/>
              </c:ext>
            </c:extLst>
          </c:dPt>
          <c:dPt>
            <c:idx val="1"/>
            <c:bubble3D val="0"/>
            <c:spPr>
              <a:solidFill>
                <a:schemeClr val="accent2"/>
              </a:solidFill>
              <a:ln w="19050">
                <a:noFill/>
              </a:ln>
              <a:effectLst/>
            </c:spPr>
            <c:extLst>
              <c:ext xmlns:c16="http://schemas.microsoft.com/office/drawing/2014/chart" uri="{C3380CC4-5D6E-409C-BE32-E72D297353CC}">
                <c16:uniqueId val="{00000003-28FF-4EAD-B761-684AD8BD199C}"/>
              </c:ext>
            </c:extLst>
          </c:dPt>
          <c:dPt>
            <c:idx val="2"/>
            <c:bubble3D val="0"/>
            <c:spPr>
              <a:solidFill>
                <a:schemeClr val="accent3"/>
              </a:solidFill>
              <a:ln w="19050">
                <a:noFill/>
              </a:ln>
              <a:effectLst/>
            </c:spPr>
            <c:extLst>
              <c:ext xmlns:c16="http://schemas.microsoft.com/office/drawing/2014/chart" uri="{C3380CC4-5D6E-409C-BE32-E72D297353CC}">
                <c16:uniqueId val="{00000005-28FF-4EAD-B761-684AD8BD199C}"/>
              </c:ext>
            </c:extLst>
          </c:dPt>
          <c:dPt>
            <c:idx val="3"/>
            <c:bubble3D val="0"/>
            <c:spPr>
              <a:solidFill>
                <a:schemeClr val="accent4"/>
              </a:solidFill>
              <a:ln w="19050">
                <a:noFill/>
              </a:ln>
              <a:effectLst/>
            </c:spPr>
            <c:extLst>
              <c:ext xmlns:c16="http://schemas.microsoft.com/office/drawing/2014/chart" uri="{C3380CC4-5D6E-409C-BE32-E72D297353CC}">
                <c16:uniqueId val="{00000007-28FF-4EAD-B761-684AD8BD199C}"/>
              </c:ext>
            </c:extLst>
          </c:dPt>
          <c:dPt>
            <c:idx val="4"/>
            <c:bubble3D val="0"/>
            <c:spPr>
              <a:noFill/>
              <a:ln w="19050">
                <a:noFill/>
              </a:ln>
              <a:effectLst/>
            </c:spPr>
            <c:extLst>
              <c:ext xmlns:c16="http://schemas.microsoft.com/office/drawing/2014/chart" uri="{C3380CC4-5D6E-409C-BE32-E72D297353CC}">
                <c16:uniqueId val="{00000001-F903-4166-8339-A9FA31EC6B43}"/>
              </c:ext>
            </c:extLst>
          </c:dPt>
          <c:cat>
            <c:strRef>
              <c:f>Sheet1!$A$2:$A$6</c:f>
              <c:strCache>
                <c:ptCount val="4"/>
                <c:pt idx="0">
                  <c:v>1st Qtr</c:v>
                </c:pt>
                <c:pt idx="1">
                  <c:v>2nd Qtr</c:v>
                </c:pt>
                <c:pt idx="2">
                  <c:v>3rd Qtr</c:v>
                </c:pt>
                <c:pt idx="3">
                  <c:v>4th Qtr</c:v>
                </c:pt>
              </c:strCache>
            </c:strRef>
          </c:cat>
          <c:val>
            <c:numRef>
              <c:f>Sheet1!$B$2:$B$6</c:f>
              <c:numCache>
                <c:formatCode>General</c:formatCode>
                <c:ptCount val="5"/>
                <c:pt idx="0">
                  <c:v>1</c:v>
                </c:pt>
                <c:pt idx="1">
                  <c:v>1</c:v>
                </c:pt>
                <c:pt idx="2">
                  <c:v>1</c:v>
                </c:pt>
                <c:pt idx="3">
                  <c:v>1</c:v>
                </c:pt>
                <c:pt idx="4">
                  <c:v>4</c:v>
                </c:pt>
              </c:numCache>
            </c:numRef>
          </c:val>
          <c:extLst>
            <c:ext xmlns:c16="http://schemas.microsoft.com/office/drawing/2014/chart" uri="{C3380CC4-5D6E-409C-BE32-E72D297353CC}">
              <c16:uniqueId val="{00000000-F903-4166-8339-A9FA31EC6B43}"/>
            </c:ext>
          </c:extLst>
        </c:ser>
        <c:dLbls>
          <c:showLegendKey val="0"/>
          <c:showVal val="0"/>
          <c:showCatName val="0"/>
          <c:showSerName val="0"/>
          <c:showPercent val="0"/>
          <c:showBubbleSize val="0"/>
          <c:showLeaderLines val="1"/>
        </c:dLbls>
        <c:firstSliceAng val="270"/>
        <c:holeSize val="5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1689461230931652"/>
          <c:y val="0.13230039840973148"/>
          <c:w val="0.80538945339316892"/>
          <c:h val="0.78495115022026984"/>
        </c:manualLayout>
      </c:layout>
      <c:barChart>
        <c:barDir val="bar"/>
        <c:grouping val="clustered"/>
        <c:varyColors val="0"/>
        <c:ser>
          <c:idx val="0"/>
          <c:order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Sheet1!$E$23:$E$38</c:f>
              <c:strCache>
                <c:ptCount val="16"/>
                <c:pt idx="0">
                  <c:v>coast</c:v>
                </c:pt>
                <c:pt idx="1">
                  <c:v>quality</c:v>
                </c:pt>
                <c:pt idx="2">
                  <c:v>ceil_measure</c:v>
                </c:pt>
                <c:pt idx="3">
                  <c:v>basement</c:v>
                </c:pt>
                <c:pt idx="4">
                  <c:v>yr_built</c:v>
                </c:pt>
                <c:pt idx="5">
                  <c:v>living_measure</c:v>
                </c:pt>
                <c:pt idx="6">
                  <c:v>lot_measure15</c:v>
                </c:pt>
                <c:pt idx="7">
                  <c:v>furnished</c:v>
                </c:pt>
                <c:pt idx="8">
                  <c:v>total_area</c:v>
                </c:pt>
                <c:pt idx="9">
                  <c:v>lot_measure</c:v>
                </c:pt>
                <c:pt idx="10">
                  <c:v>ceil</c:v>
                </c:pt>
                <c:pt idx="11">
                  <c:v>sight</c:v>
                </c:pt>
                <c:pt idx="12">
                  <c:v>condition</c:v>
                </c:pt>
                <c:pt idx="13">
                  <c:v>room_bed</c:v>
                </c:pt>
                <c:pt idx="14">
                  <c:v>room_bath</c:v>
                </c:pt>
                <c:pt idx="15">
                  <c:v>living_measure15</c:v>
                </c:pt>
              </c:strCache>
            </c:strRef>
          </c:cat>
          <c:val>
            <c:numRef>
              <c:f>Sheet1!$F$23:$F$38</c:f>
              <c:numCache>
                <c:formatCode>General</c:formatCode>
                <c:ptCount val="16"/>
                <c:pt idx="0">
                  <c:v>1</c:v>
                </c:pt>
                <c:pt idx="1">
                  <c:v>1</c:v>
                </c:pt>
                <c:pt idx="2">
                  <c:v>1</c:v>
                </c:pt>
                <c:pt idx="3">
                  <c:v>1</c:v>
                </c:pt>
                <c:pt idx="4">
                  <c:v>1</c:v>
                </c:pt>
                <c:pt idx="5">
                  <c:v>17</c:v>
                </c:pt>
                <c:pt idx="6">
                  <c:v>29</c:v>
                </c:pt>
                <c:pt idx="7">
                  <c:v>29</c:v>
                </c:pt>
                <c:pt idx="8">
                  <c:v>29</c:v>
                </c:pt>
                <c:pt idx="9">
                  <c:v>42</c:v>
                </c:pt>
                <c:pt idx="10">
                  <c:v>42</c:v>
                </c:pt>
                <c:pt idx="11">
                  <c:v>57</c:v>
                </c:pt>
                <c:pt idx="12">
                  <c:v>57</c:v>
                </c:pt>
                <c:pt idx="13">
                  <c:v>108</c:v>
                </c:pt>
                <c:pt idx="14">
                  <c:v>108</c:v>
                </c:pt>
                <c:pt idx="15">
                  <c:v>166</c:v>
                </c:pt>
              </c:numCache>
            </c:numRef>
          </c:val>
          <c:extLst>
            <c:ext xmlns:c16="http://schemas.microsoft.com/office/drawing/2014/chart" uri="{C3380CC4-5D6E-409C-BE32-E72D297353CC}">
              <c16:uniqueId val="{00000000-8769-48B4-8383-ED8924C46EF4}"/>
            </c:ext>
          </c:extLst>
        </c:ser>
        <c:dLbls>
          <c:showLegendKey val="0"/>
          <c:showVal val="0"/>
          <c:showCatName val="0"/>
          <c:showSerName val="0"/>
          <c:showPercent val="0"/>
          <c:showBubbleSize val="0"/>
        </c:dLbls>
        <c:gapWidth val="115"/>
        <c:overlap val="-20"/>
        <c:axId val="1974544416"/>
        <c:axId val="1978755552"/>
      </c:barChart>
      <c:catAx>
        <c:axId val="1974544416"/>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10" b="0" i="0" u="none" strike="noStrike" kern="1200" baseline="0">
                <a:solidFill>
                  <a:schemeClr val="bg1"/>
                </a:solidFill>
                <a:latin typeface="+mn-lt"/>
                <a:ea typeface="+mn-ea"/>
                <a:cs typeface="+mn-cs"/>
              </a:defRPr>
            </a:pPr>
            <a:endParaRPr lang="en-US"/>
          </a:p>
        </c:txPr>
        <c:crossAx val="1978755552"/>
        <c:crosses val="autoZero"/>
        <c:auto val="1"/>
        <c:lblAlgn val="ctr"/>
        <c:lblOffset val="100"/>
        <c:noMultiLvlLbl val="0"/>
      </c:catAx>
      <c:valAx>
        <c:axId val="19787555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9745444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basement</c:v>
                </c:pt>
                <c:pt idx="1">
                  <c:v>living_measure15</c:v>
                </c:pt>
                <c:pt idx="2">
                  <c:v>living_measure</c:v>
                </c:pt>
                <c:pt idx="3">
                  <c:v>ceil_measure</c:v>
                </c:pt>
                <c:pt idx="4">
                  <c:v>lot_measure15</c:v>
                </c:pt>
                <c:pt idx="5">
                  <c:v>lot_measure</c:v>
                </c:pt>
              </c:strCache>
            </c:strRef>
          </c:cat>
          <c:val>
            <c:numRef>
              <c:f>Sheet1!$B$2:$B$7</c:f>
              <c:numCache>
                <c:formatCode>General</c:formatCode>
                <c:ptCount val="6"/>
                <c:pt idx="0">
                  <c:v>496</c:v>
                </c:pt>
                <c:pt idx="1">
                  <c:v>546</c:v>
                </c:pt>
                <c:pt idx="2">
                  <c:v>572</c:v>
                </c:pt>
                <c:pt idx="3">
                  <c:v>611</c:v>
                </c:pt>
                <c:pt idx="4">
                  <c:v>2196</c:v>
                </c:pt>
                <c:pt idx="5">
                  <c:v>2425</c:v>
                </c:pt>
              </c:numCache>
            </c:numRef>
          </c:val>
          <c:extLst>
            <c:ext xmlns:c16="http://schemas.microsoft.com/office/drawing/2014/chart" uri="{C3380CC4-5D6E-409C-BE32-E72D297353CC}">
              <c16:uniqueId val="{00000000-3747-43D3-992B-7AE642643C35}"/>
            </c:ext>
          </c:extLst>
        </c:ser>
        <c:dLbls>
          <c:dLblPos val="outEnd"/>
          <c:showLegendKey val="0"/>
          <c:showVal val="1"/>
          <c:showCatName val="0"/>
          <c:showSerName val="0"/>
          <c:showPercent val="0"/>
          <c:showBubbleSize val="0"/>
        </c:dLbls>
        <c:gapWidth val="182"/>
        <c:axId val="954157039"/>
        <c:axId val="852575823"/>
      </c:barChart>
      <c:catAx>
        <c:axId val="95415703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852575823"/>
        <c:crosses val="autoZero"/>
        <c:auto val="1"/>
        <c:lblAlgn val="ctr"/>
        <c:lblOffset val="100"/>
        <c:noMultiLvlLbl val="0"/>
      </c:catAx>
      <c:valAx>
        <c:axId val="8525758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954157039"/>
        <c:crosses val="autoZero"/>
        <c:crossBetween val="between"/>
      </c:valAx>
      <c:spPr>
        <a:noFill/>
        <a:ln>
          <a:noFill/>
        </a:ln>
        <a:effectLst/>
      </c:spPr>
    </c:plotArea>
    <c:plotVisOnly val="1"/>
    <c:dispBlanksAs val="gap"/>
    <c:showDLblsOverMax val="0"/>
  </c:chart>
  <c:spPr>
    <a:noFill/>
    <a:ln>
      <a:noFill/>
    </a:ln>
    <a:effectLst/>
  </c:spPr>
  <c:txPr>
    <a:bodyPr/>
    <a:lstStyle/>
    <a:p>
      <a:pPr>
        <a:defRPr baseline="0">
          <a:solidFill>
            <a:schemeClr val="bg1"/>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invertIfNegative val="0"/>
          <c:cat>
            <c:strRef>
              <c:f>Sheet2!$A$1:$A$35</c:f>
              <c:strCache>
                <c:ptCount val="35"/>
                <c:pt idx="0">
                  <c:v>quality</c:v>
                </c:pt>
                <c:pt idx="1">
                  <c:v>living_measure</c:v>
                </c:pt>
                <c:pt idx="2">
                  <c:v>lat</c:v>
                </c:pt>
                <c:pt idx="3">
                  <c:v>zipcode_98004</c:v>
                </c:pt>
                <c:pt idx="4">
                  <c:v>sight</c:v>
                </c:pt>
                <c:pt idx="5">
                  <c:v>coast</c:v>
                </c:pt>
                <c:pt idx="6">
                  <c:v>living_measure15</c:v>
                </c:pt>
                <c:pt idx="7">
                  <c:v>zipcode_98112</c:v>
                </c:pt>
                <c:pt idx="8">
                  <c:v>long</c:v>
                </c:pt>
                <c:pt idx="9">
                  <c:v>zipcode_98039</c:v>
                </c:pt>
                <c:pt idx="10">
                  <c:v>zipcode_98040</c:v>
                </c:pt>
                <c:pt idx="11">
                  <c:v>condition</c:v>
                </c:pt>
                <c:pt idx="12">
                  <c:v>years old</c:v>
                </c:pt>
                <c:pt idx="13">
                  <c:v>ceil_measure</c:v>
                </c:pt>
                <c:pt idx="14">
                  <c:v>zipcode_98108</c:v>
                </c:pt>
                <c:pt idx="15">
                  <c:v>zipcode_98014</c:v>
                </c:pt>
                <c:pt idx="16">
                  <c:v>lot_measure</c:v>
                </c:pt>
                <c:pt idx="17">
                  <c:v>zipcode_98119</c:v>
                </c:pt>
                <c:pt idx="18">
                  <c:v>zipcode_98023</c:v>
                </c:pt>
                <c:pt idx="19">
                  <c:v>room_bath</c:v>
                </c:pt>
                <c:pt idx="20">
                  <c:v>zipcode_98166</c:v>
                </c:pt>
                <c:pt idx="21">
                  <c:v>is_renovated</c:v>
                </c:pt>
                <c:pt idx="22">
                  <c:v>zipcode_98065</c:v>
                </c:pt>
                <c:pt idx="23">
                  <c:v>zipcode_98178</c:v>
                </c:pt>
                <c:pt idx="24">
                  <c:v>basement_present</c:v>
                </c:pt>
                <c:pt idx="25">
                  <c:v>zipcode_98103</c:v>
                </c:pt>
                <c:pt idx="26">
                  <c:v>zipcode_98059</c:v>
                </c:pt>
                <c:pt idx="27">
                  <c:v>ceil</c:v>
                </c:pt>
                <c:pt idx="28">
                  <c:v>room_bed</c:v>
                </c:pt>
                <c:pt idx="29">
                  <c:v>zipcode_98155</c:v>
                </c:pt>
                <c:pt idx="30">
                  <c:v>zipcode_98188</c:v>
                </c:pt>
                <c:pt idx="31">
                  <c:v>zipcode_98058</c:v>
                </c:pt>
                <c:pt idx="32">
                  <c:v>furnished</c:v>
                </c:pt>
                <c:pt idx="33">
                  <c:v>zipcode_98002</c:v>
                </c:pt>
                <c:pt idx="34">
                  <c:v>zipcode_98007</c:v>
                </c:pt>
              </c:strCache>
            </c:strRef>
          </c:cat>
          <c:val>
            <c:numRef>
              <c:f>Sheet2!$B$1:$B$35</c:f>
              <c:numCache>
                <c:formatCode>General</c:formatCode>
                <c:ptCount val="35"/>
                <c:pt idx="0">
                  <c:v>0.31113570928573597</c:v>
                </c:pt>
                <c:pt idx="1">
                  <c:v>0.14535787701606701</c:v>
                </c:pt>
                <c:pt idx="2">
                  <c:v>0.11021064966917</c:v>
                </c:pt>
                <c:pt idx="3">
                  <c:v>3.54933626949787E-2</c:v>
                </c:pt>
                <c:pt idx="4">
                  <c:v>3.44087444245815E-2</c:v>
                </c:pt>
                <c:pt idx="5">
                  <c:v>3.3663619309663703E-2</c:v>
                </c:pt>
                <c:pt idx="6">
                  <c:v>2.4462465196847898E-2</c:v>
                </c:pt>
                <c:pt idx="7">
                  <c:v>1.8711345270276E-2</c:v>
                </c:pt>
                <c:pt idx="8">
                  <c:v>1.6478028148412701E-2</c:v>
                </c:pt>
                <c:pt idx="9">
                  <c:v>1.53398793190717E-2</c:v>
                </c:pt>
                <c:pt idx="10">
                  <c:v>1.1054472997784601E-2</c:v>
                </c:pt>
                <c:pt idx="11">
                  <c:v>1.10302427783608E-2</c:v>
                </c:pt>
                <c:pt idx="12">
                  <c:v>1.06078740209341E-2</c:v>
                </c:pt>
                <c:pt idx="13">
                  <c:v>9.4493031501770002E-3</c:v>
                </c:pt>
                <c:pt idx="14">
                  <c:v>8.2373144105076703E-3</c:v>
                </c:pt>
                <c:pt idx="15">
                  <c:v>8.0075236037373508E-3</c:v>
                </c:pt>
                <c:pt idx="16">
                  <c:v>7.9173985868692398E-3</c:v>
                </c:pt>
                <c:pt idx="17">
                  <c:v>7.5205476023256701E-3</c:v>
                </c:pt>
                <c:pt idx="18">
                  <c:v>7.4560656212270199E-3</c:v>
                </c:pt>
                <c:pt idx="19">
                  <c:v>7.3087150231003701E-3</c:v>
                </c:pt>
                <c:pt idx="20">
                  <c:v>6.6046877764165401E-3</c:v>
                </c:pt>
                <c:pt idx="21">
                  <c:v>5.8577712625265104E-3</c:v>
                </c:pt>
                <c:pt idx="22">
                  <c:v>5.6342086754739198E-3</c:v>
                </c:pt>
                <c:pt idx="23">
                  <c:v>2.6248237118124901E-3</c:v>
                </c:pt>
                <c:pt idx="24">
                  <c:v>2.50761909410357E-3</c:v>
                </c:pt>
                <c:pt idx="25">
                  <c:v>2.4711240548640399E-3</c:v>
                </c:pt>
                <c:pt idx="26">
                  <c:v>1.6135858604684401E-3</c:v>
                </c:pt>
                <c:pt idx="27">
                  <c:v>1.499684760347E-3</c:v>
                </c:pt>
                <c:pt idx="28">
                  <c:v>1.4296250883489799E-3</c:v>
                </c:pt>
                <c:pt idx="29">
                  <c:v>1.3460832415148601E-3</c:v>
                </c:pt>
                <c:pt idx="30">
                  <c:v>1.2616431340575201E-3</c:v>
                </c:pt>
                <c:pt idx="31">
                  <c:v>3.2311916584148998E-4</c:v>
                </c:pt>
                <c:pt idx="32">
                  <c:v>0</c:v>
                </c:pt>
                <c:pt idx="33">
                  <c:v>0</c:v>
                </c:pt>
                <c:pt idx="34">
                  <c:v>0</c:v>
                </c:pt>
              </c:numCache>
            </c:numRef>
          </c:val>
          <c:extLst>
            <c:ext xmlns:c16="http://schemas.microsoft.com/office/drawing/2014/chart" uri="{C3380CC4-5D6E-409C-BE32-E72D297353CC}">
              <c16:uniqueId val="{00000000-DEE6-4EC4-BB9E-900E726ED2A6}"/>
            </c:ext>
          </c:extLst>
        </c:ser>
        <c:dLbls>
          <c:dLblPos val="outEnd"/>
          <c:showLegendKey val="0"/>
          <c:showVal val="0"/>
          <c:showCatName val="0"/>
          <c:showSerName val="0"/>
          <c:showPercent val="0"/>
          <c:showBubbleSize val="0"/>
        </c:dLbls>
        <c:gapWidth val="100"/>
        <c:overlap val="-24"/>
        <c:axId val="459453392"/>
        <c:axId val="771803472"/>
      </c:barChart>
      <c:catAx>
        <c:axId val="459453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771803472"/>
        <c:crosses val="autoZero"/>
        <c:auto val="1"/>
        <c:lblAlgn val="ctr"/>
        <c:lblOffset val="100"/>
        <c:noMultiLvlLbl val="0"/>
      </c:catAx>
      <c:valAx>
        <c:axId val="77180347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4594533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 (version 2).xlsb]Sheet3!PivotTable1</c:name>
    <c:fmtId val="10"/>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Bedrooms</a:t>
            </a:r>
          </a:p>
        </c:rich>
      </c:tx>
      <c:layout>
        <c:manualLayout>
          <c:xMode val="edge"/>
          <c:yMode val="edge"/>
          <c:x val="0.11304707437275115"/>
          <c:y val="5.916121508750735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5400">
            <a:solidFill>
              <a:schemeClr val="lt1"/>
            </a:solidFill>
          </a:ln>
          <a:effectLst/>
          <a:sp3d contourW="25400">
            <a:contourClr>
              <a:schemeClr val="lt1"/>
            </a:contourClr>
          </a:sp3d>
        </c:spPr>
        <c:marker>
          <c:symbol val="none"/>
        </c:marker>
      </c:pivotFmt>
      <c:pivotFmt>
        <c:idx val="1"/>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5400">
            <a:solidFill>
              <a:schemeClr val="lt1"/>
            </a:solidFill>
          </a:ln>
          <a:effectLst/>
          <a:sp3d contourW="25400">
            <a:contourClr>
              <a:schemeClr val="lt1"/>
            </a:contourClr>
          </a:sp3d>
        </c:spPr>
      </c:pivotFmt>
      <c:pivotFmt>
        <c:idx val="3"/>
        <c:spPr>
          <a:solidFill>
            <a:schemeClr val="accent1"/>
          </a:solidFill>
          <a:ln w="25400">
            <a:solidFill>
              <a:schemeClr val="lt1"/>
            </a:solidFill>
          </a:ln>
          <a:effectLst/>
          <a:sp3d contourW="25400">
            <a:contourClr>
              <a:schemeClr val="lt1"/>
            </a:contourClr>
          </a:sp3d>
        </c:spPr>
      </c:pivotFmt>
      <c:pivotFmt>
        <c:idx val="4"/>
        <c:spPr>
          <a:solidFill>
            <a:schemeClr val="accent1"/>
          </a:solidFill>
          <a:ln w="25400">
            <a:solidFill>
              <a:schemeClr val="lt1"/>
            </a:solidFill>
          </a:ln>
          <a:effectLst/>
          <a:sp3d contourW="25400">
            <a:contourClr>
              <a:schemeClr val="lt1"/>
            </a:contourClr>
          </a:sp3d>
        </c:spPr>
      </c:pivotFmt>
      <c:pivotFmt>
        <c:idx val="5"/>
        <c:spPr>
          <a:solidFill>
            <a:schemeClr val="accent1"/>
          </a:solidFill>
          <a:ln w="25400">
            <a:solidFill>
              <a:schemeClr val="lt1"/>
            </a:solidFill>
          </a:ln>
          <a:effectLst/>
          <a:sp3d contourW="25400">
            <a:contourClr>
              <a:schemeClr val="lt1"/>
            </a:contourClr>
          </a:sp3d>
        </c:spPr>
      </c:pivotFmt>
      <c:pivotFmt>
        <c:idx val="6"/>
        <c:spPr>
          <a:solidFill>
            <a:schemeClr val="accent1"/>
          </a:solidFill>
          <a:ln w="25400">
            <a:solidFill>
              <a:schemeClr val="lt1"/>
            </a:solidFill>
          </a:ln>
          <a:effectLst/>
          <a:sp3d contourW="25400">
            <a:contourClr>
              <a:schemeClr val="lt1"/>
            </a:contourClr>
          </a:sp3d>
        </c:spPr>
      </c:pivotFmt>
      <c:pivotFmt>
        <c:idx val="7"/>
        <c:spPr>
          <a:solidFill>
            <a:schemeClr val="accent1"/>
          </a:solidFill>
          <a:ln w="25400">
            <a:solidFill>
              <a:schemeClr val="lt1"/>
            </a:solidFill>
          </a:ln>
          <a:effectLst/>
          <a:sp3d contourW="25400">
            <a:contourClr>
              <a:schemeClr val="lt1"/>
            </a:contourClr>
          </a:sp3d>
        </c:spPr>
      </c:pivotFmt>
      <c:pivotFmt>
        <c:idx val="8"/>
        <c:spPr>
          <a:solidFill>
            <a:schemeClr val="accent1"/>
          </a:solidFill>
          <a:ln w="25400">
            <a:solidFill>
              <a:schemeClr val="lt1"/>
            </a:solidFill>
          </a:ln>
          <a:effectLst/>
          <a:sp3d contourW="25400">
            <a:contourClr>
              <a:schemeClr val="lt1"/>
            </a:contourClr>
          </a:sp3d>
        </c:spPr>
      </c:pivotFmt>
      <c:pivotFmt>
        <c:idx val="9"/>
        <c:spPr>
          <a:solidFill>
            <a:schemeClr val="accent1"/>
          </a:solidFill>
          <a:ln w="25400">
            <a:solidFill>
              <a:schemeClr val="lt1"/>
            </a:solidFill>
          </a:ln>
          <a:effectLst/>
          <a:sp3d contourW="25400">
            <a:contourClr>
              <a:schemeClr val="lt1"/>
            </a:contourClr>
          </a:sp3d>
        </c:spPr>
      </c:pivotFmt>
      <c:pivotFmt>
        <c:idx val="10"/>
        <c:spPr>
          <a:solidFill>
            <a:schemeClr val="accent1"/>
          </a:solidFill>
          <a:ln w="25400">
            <a:solidFill>
              <a:schemeClr val="lt1"/>
            </a:solidFill>
          </a:ln>
          <a:effectLst/>
          <a:sp3d contourW="25400">
            <a:contourClr>
              <a:schemeClr val="lt1"/>
            </a:contourClr>
          </a:sp3d>
        </c:spPr>
      </c:pivotFmt>
      <c:pivotFmt>
        <c:idx val="11"/>
        <c:spPr>
          <a:solidFill>
            <a:schemeClr val="accent1"/>
          </a:solidFill>
          <a:ln w="25400">
            <a:solidFill>
              <a:schemeClr val="lt1"/>
            </a:solidFill>
          </a:ln>
          <a:effectLst/>
          <a:sp3d contourW="25400">
            <a:contourClr>
              <a:schemeClr val="lt1"/>
            </a:contourClr>
          </a:sp3d>
        </c:spPr>
      </c:pivotFmt>
      <c:pivotFmt>
        <c:idx val="12"/>
        <c:spPr>
          <a:solidFill>
            <a:schemeClr val="accent1"/>
          </a:solidFill>
          <a:ln w="25400">
            <a:solidFill>
              <a:schemeClr val="lt1"/>
            </a:solidFill>
          </a:ln>
          <a:effectLst/>
          <a:sp3d contourW="25400">
            <a:contourClr>
              <a:schemeClr val="lt1"/>
            </a:contourClr>
          </a:sp3d>
        </c:spPr>
      </c:pivotFmt>
      <c:pivotFmt>
        <c:idx val="13"/>
        <c:spPr>
          <a:solidFill>
            <a:schemeClr val="accent1"/>
          </a:solidFill>
          <a:ln w="25400">
            <a:solidFill>
              <a:schemeClr val="lt1"/>
            </a:solidFill>
          </a:ln>
          <a:effectLst/>
          <a:sp3d contourW="25400">
            <a:contourClr>
              <a:schemeClr val="lt1"/>
            </a:contourClr>
          </a:sp3d>
        </c:spPr>
      </c:pivotFmt>
      <c:pivotFmt>
        <c:idx val="14"/>
        <c:spPr>
          <a:solidFill>
            <a:schemeClr val="accent1"/>
          </a:solidFill>
          <a:ln w="25400">
            <a:solidFill>
              <a:schemeClr val="lt1"/>
            </a:solidFill>
          </a:ln>
          <a:effectLst/>
          <a:sp3d contourW="25400">
            <a:contourClr>
              <a:schemeClr val="lt1"/>
            </a:contourClr>
          </a:sp3d>
        </c:spPr>
      </c:pivotFmt>
      <c:pivotFmt>
        <c:idx val="15"/>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5400">
            <a:solidFill>
              <a:schemeClr val="lt1"/>
            </a:solidFill>
          </a:ln>
          <a:effectLst/>
          <a:sp3d contourW="25400">
            <a:contourClr>
              <a:schemeClr val="lt1"/>
            </a:contourClr>
          </a:sp3d>
        </c:spPr>
      </c:pivotFmt>
      <c:pivotFmt>
        <c:idx val="17"/>
        <c:spPr>
          <a:solidFill>
            <a:schemeClr val="accent1"/>
          </a:solidFill>
          <a:ln w="25400">
            <a:solidFill>
              <a:schemeClr val="lt1"/>
            </a:solidFill>
          </a:ln>
          <a:effectLst/>
          <a:sp3d contourW="25400">
            <a:contourClr>
              <a:schemeClr val="lt1"/>
            </a:contourClr>
          </a:sp3d>
        </c:spPr>
      </c:pivotFmt>
      <c:pivotFmt>
        <c:idx val="18"/>
        <c:spPr>
          <a:solidFill>
            <a:schemeClr val="accent1"/>
          </a:solidFill>
          <a:ln w="25400">
            <a:solidFill>
              <a:schemeClr val="lt1"/>
            </a:solidFill>
          </a:ln>
          <a:effectLst/>
          <a:sp3d contourW="25400">
            <a:contourClr>
              <a:schemeClr val="lt1"/>
            </a:contourClr>
          </a:sp3d>
        </c:spPr>
      </c:pivotFmt>
      <c:pivotFmt>
        <c:idx val="19"/>
        <c:spPr>
          <a:solidFill>
            <a:schemeClr val="accent1"/>
          </a:solidFill>
          <a:ln w="25400">
            <a:solidFill>
              <a:schemeClr val="lt1"/>
            </a:solidFill>
          </a:ln>
          <a:effectLst/>
          <a:sp3d contourW="25400">
            <a:contourClr>
              <a:schemeClr val="lt1"/>
            </a:contourClr>
          </a:sp3d>
        </c:spPr>
      </c:pivotFmt>
      <c:pivotFmt>
        <c:idx val="20"/>
        <c:spPr>
          <a:solidFill>
            <a:schemeClr val="accent1"/>
          </a:solidFill>
          <a:ln w="25400">
            <a:solidFill>
              <a:schemeClr val="lt1"/>
            </a:solidFill>
          </a:ln>
          <a:effectLst/>
          <a:sp3d contourW="25400">
            <a:contourClr>
              <a:schemeClr val="lt1"/>
            </a:contourClr>
          </a:sp3d>
        </c:spPr>
      </c:pivotFmt>
      <c:pivotFmt>
        <c:idx val="21"/>
        <c:spPr>
          <a:solidFill>
            <a:schemeClr val="accent1"/>
          </a:solidFill>
          <a:ln w="25400">
            <a:solidFill>
              <a:schemeClr val="lt1"/>
            </a:solidFill>
          </a:ln>
          <a:effectLst/>
          <a:sp3d contourW="25400">
            <a:contourClr>
              <a:schemeClr val="lt1"/>
            </a:contourClr>
          </a:sp3d>
        </c:spPr>
      </c:pivotFmt>
      <c:pivotFmt>
        <c:idx val="22"/>
        <c:spPr>
          <a:solidFill>
            <a:schemeClr val="accent1"/>
          </a:solidFill>
          <a:ln w="25400">
            <a:solidFill>
              <a:schemeClr val="lt1"/>
            </a:solidFill>
          </a:ln>
          <a:effectLst/>
          <a:sp3d contourW="25400">
            <a:contourClr>
              <a:schemeClr val="lt1"/>
            </a:contourClr>
          </a:sp3d>
        </c:spPr>
      </c:pivotFmt>
      <c:pivotFmt>
        <c:idx val="23"/>
        <c:spPr>
          <a:solidFill>
            <a:schemeClr val="accent1"/>
          </a:solidFill>
          <a:ln w="25400">
            <a:solidFill>
              <a:schemeClr val="lt1"/>
            </a:solidFill>
          </a:ln>
          <a:effectLst/>
          <a:sp3d contourW="25400">
            <a:contourClr>
              <a:schemeClr val="lt1"/>
            </a:contourClr>
          </a:sp3d>
        </c:spPr>
      </c:pivotFmt>
      <c:pivotFmt>
        <c:idx val="24"/>
        <c:spPr>
          <a:solidFill>
            <a:schemeClr val="accent1"/>
          </a:solidFill>
          <a:ln w="25400">
            <a:solidFill>
              <a:schemeClr val="lt1"/>
            </a:solidFill>
          </a:ln>
          <a:effectLst/>
          <a:sp3d contourW="25400">
            <a:contourClr>
              <a:schemeClr val="lt1"/>
            </a:contourClr>
          </a:sp3d>
        </c:spPr>
      </c:pivotFmt>
      <c:pivotFmt>
        <c:idx val="25"/>
        <c:spPr>
          <a:solidFill>
            <a:schemeClr val="accent1"/>
          </a:solidFill>
          <a:ln w="25400">
            <a:solidFill>
              <a:schemeClr val="lt1"/>
            </a:solidFill>
          </a:ln>
          <a:effectLst/>
          <a:sp3d contourW="25400">
            <a:contourClr>
              <a:schemeClr val="lt1"/>
            </a:contourClr>
          </a:sp3d>
        </c:spPr>
      </c:pivotFmt>
      <c:pivotFmt>
        <c:idx val="26"/>
        <c:spPr>
          <a:solidFill>
            <a:schemeClr val="accent1"/>
          </a:solidFill>
          <a:ln w="25400">
            <a:solidFill>
              <a:schemeClr val="lt1"/>
            </a:solidFill>
          </a:ln>
          <a:effectLst/>
          <a:sp3d contourW="25400">
            <a:contourClr>
              <a:schemeClr val="lt1"/>
            </a:contourClr>
          </a:sp3d>
        </c:spPr>
      </c:pivotFmt>
      <c:pivotFmt>
        <c:idx val="27"/>
        <c:spPr>
          <a:solidFill>
            <a:schemeClr val="accent1"/>
          </a:solidFill>
          <a:ln w="25400">
            <a:solidFill>
              <a:schemeClr val="lt1"/>
            </a:solidFill>
          </a:ln>
          <a:effectLst/>
          <a:sp3d contourW="25400">
            <a:contourClr>
              <a:schemeClr val="lt1"/>
            </a:contourClr>
          </a:sp3d>
        </c:spPr>
      </c:pivotFmt>
      <c:pivotFmt>
        <c:idx val="28"/>
        <c:spPr>
          <a:solidFill>
            <a:schemeClr val="accent1"/>
          </a:solidFill>
          <a:ln w="25400">
            <a:solidFill>
              <a:schemeClr val="lt1"/>
            </a:solidFill>
          </a:ln>
          <a:effectLst/>
          <a:sp3d contourW="25400">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Sheet3!$B$1</c:f>
              <c:strCache>
                <c:ptCount val="1"/>
                <c:pt idx="0">
                  <c:v>Total</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4D22-4DE4-BD56-702FFE920E9E}"/>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4D22-4DE4-BD56-702FFE920E9E}"/>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4D22-4DE4-BD56-702FFE920E9E}"/>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4D22-4DE4-BD56-702FFE920E9E}"/>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4D22-4DE4-BD56-702FFE920E9E}"/>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B-4D22-4DE4-BD56-702FFE920E9E}"/>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D-4D22-4DE4-BD56-702FFE920E9E}"/>
              </c:ext>
            </c:extLst>
          </c:dPt>
          <c:dPt>
            <c:idx val="7"/>
            <c:bubble3D val="0"/>
            <c:spPr>
              <a:solidFill>
                <a:schemeClr val="accent2">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F-4D22-4DE4-BD56-702FFE920E9E}"/>
              </c:ext>
            </c:extLst>
          </c:dPt>
          <c:dPt>
            <c:idx val="8"/>
            <c:bubble3D val="0"/>
            <c:spPr>
              <a:solidFill>
                <a:schemeClr val="accent3">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1-4D22-4DE4-BD56-702FFE920E9E}"/>
              </c:ext>
            </c:extLst>
          </c:dPt>
          <c:dPt>
            <c:idx val="9"/>
            <c:bubble3D val="0"/>
            <c:spPr>
              <a:solidFill>
                <a:schemeClr val="accent4">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3-4D22-4DE4-BD56-702FFE920E9E}"/>
              </c:ext>
            </c:extLst>
          </c:dPt>
          <c:dPt>
            <c:idx val="10"/>
            <c:bubble3D val="0"/>
            <c:spPr>
              <a:solidFill>
                <a:schemeClr val="accent5">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5-4D22-4DE4-BD56-702FFE920E9E}"/>
              </c:ext>
            </c:extLst>
          </c:dPt>
          <c:dPt>
            <c:idx val="11"/>
            <c:bubble3D val="0"/>
            <c:spPr>
              <a:solidFill>
                <a:schemeClr val="accent6">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7-4D22-4DE4-BD56-702FFE920E9E}"/>
              </c:ext>
            </c:extLst>
          </c:dPt>
          <c:dPt>
            <c:idx val="12"/>
            <c:bubble3D val="0"/>
            <c:spPr>
              <a:solidFill>
                <a:schemeClr val="accent1">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9-4D22-4DE4-BD56-702FFE920E9E}"/>
              </c:ext>
            </c:extLst>
          </c:dPt>
          <c:dLbls>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Sheet3!$A$2:$A$15</c:f>
              <c:strCache>
                <c:ptCount val="13"/>
                <c:pt idx="0">
                  <c:v>0</c:v>
                </c:pt>
                <c:pt idx="1">
                  <c:v>1</c:v>
                </c:pt>
                <c:pt idx="2">
                  <c:v>2</c:v>
                </c:pt>
                <c:pt idx="3">
                  <c:v>3</c:v>
                </c:pt>
                <c:pt idx="4">
                  <c:v>4</c:v>
                </c:pt>
                <c:pt idx="5">
                  <c:v>5</c:v>
                </c:pt>
                <c:pt idx="6">
                  <c:v>6</c:v>
                </c:pt>
                <c:pt idx="7">
                  <c:v>7</c:v>
                </c:pt>
                <c:pt idx="8">
                  <c:v>8</c:v>
                </c:pt>
                <c:pt idx="9">
                  <c:v>9</c:v>
                </c:pt>
                <c:pt idx="10">
                  <c:v>10</c:v>
                </c:pt>
                <c:pt idx="11">
                  <c:v>11</c:v>
                </c:pt>
                <c:pt idx="12">
                  <c:v>33</c:v>
                </c:pt>
              </c:strCache>
            </c:strRef>
          </c:cat>
          <c:val>
            <c:numRef>
              <c:f>Sheet3!$B$2:$B$15</c:f>
              <c:numCache>
                <c:formatCode>General</c:formatCode>
                <c:ptCount val="13"/>
                <c:pt idx="0">
                  <c:v>13</c:v>
                </c:pt>
                <c:pt idx="1">
                  <c:v>196</c:v>
                </c:pt>
                <c:pt idx="2">
                  <c:v>2720</c:v>
                </c:pt>
                <c:pt idx="3">
                  <c:v>9672</c:v>
                </c:pt>
                <c:pt idx="4">
                  <c:v>6783</c:v>
                </c:pt>
                <c:pt idx="5">
                  <c:v>1577</c:v>
                </c:pt>
                <c:pt idx="6">
                  <c:v>266</c:v>
                </c:pt>
                <c:pt idx="7">
                  <c:v>38</c:v>
                </c:pt>
                <c:pt idx="8">
                  <c:v>12</c:v>
                </c:pt>
                <c:pt idx="9">
                  <c:v>6</c:v>
                </c:pt>
                <c:pt idx="10">
                  <c:v>3</c:v>
                </c:pt>
                <c:pt idx="11">
                  <c:v>1</c:v>
                </c:pt>
                <c:pt idx="12">
                  <c:v>1</c:v>
                </c:pt>
              </c:numCache>
            </c:numRef>
          </c:val>
          <c:extLst>
            <c:ext xmlns:c16="http://schemas.microsoft.com/office/drawing/2014/chart" uri="{C3380CC4-5D6E-409C-BE32-E72D297353CC}">
              <c16:uniqueId val="{0000001A-4D22-4DE4-BD56-702FFE920E9E}"/>
            </c:ext>
          </c:extLst>
        </c:ser>
        <c:dLbls>
          <c:showLegendKey val="0"/>
          <c:showVal val="0"/>
          <c:showCatName val="0"/>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 (version 2).xlsb]Sheet4!PivotTable2</c:name>
    <c:fmtId val="1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Bathrooms</a:t>
            </a:r>
          </a:p>
        </c:rich>
      </c:tx>
      <c:layout>
        <c:manualLayout>
          <c:xMode val="edge"/>
          <c:yMode val="edge"/>
          <c:x val="0.20069779078708727"/>
          <c:y val="5.92362367119444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5400">
            <a:solidFill>
              <a:schemeClr val="lt1"/>
            </a:solidFill>
          </a:ln>
          <a:effectLst/>
          <a:sp3d contourW="25400">
            <a:contourClr>
              <a:schemeClr val="lt1"/>
            </a:contourClr>
          </a:sp3d>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w="25400">
            <a:solidFill>
              <a:schemeClr val="lt1"/>
            </a:solidFill>
          </a:ln>
          <a:effectLst/>
          <a:sp3d contourW="25400">
            <a:contourClr>
              <a:schemeClr val="lt1"/>
            </a:contourClr>
          </a:sp3d>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solidFill>
            <a:schemeClr val="accent1"/>
          </a:solidFill>
          <a:ln w="25400">
            <a:solidFill>
              <a:schemeClr val="lt1"/>
            </a:solidFill>
          </a:ln>
          <a:effectLst/>
          <a:sp3d contourW="25400">
            <a:contourClr>
              <a:schemeClr val="lt1"/>
            </a:contourClr>
          </a:sp3d>
        </c:spPr>
      </c:pivotFmt>
      <c:pivotFmt>
        <c:idx val="3"/>
        <c:spPr>
          <a:solidFill>
            <a:schemeClr val="accent1"/>
          </a:solidFill>
          <a:ln w="25400">
            <a:solidFill>
              <a:schemeClr val="lt1"/>
            </a:solidFill>
          </a:ln>
          <a:effectLst/>
          <a:sp3d contourW="25400">
            <a:contourClr>
              <a:schemeClr val="lt1"/>
            </a:contourClr>
          </a:sp3d>
        </c:spPr>
      </c:pivotFmt>
      <c:pivotFmt>
        <c:idx val="4"/>
        <c:spPr>
          <a:solidFill>
            <a:schemeClr val="accent1"/>
          </a:solidFill>
          <a:ln w="25400">
            <a:solidFill>
              <a:schemeClr val="lt1"/>
            </a:solidFill>
          </a:ln>
          <a:effectLst/>
          <a:sp3d contourW="25400">
            <a:contourClr>
              <a:schemeClr val="lt1"/>
            </a:contourClr>
          </a:sp3d>
        </c:spPr>
      </c:pivotFmt>
      <c:pivotFmt>
        <c:idx val="5"/>
        <c:spPr>
          <a:solidFill>
            <a:schemeClr val="accent1"/>
          </a:solidFill>
          <a:ln w="25400">
            <a:solidFill>
              <a:schemeClr val="lt1"/>
            </a:solidFill>
          </a:ln>
          <a:effectLst/>
          <a:sp3d contourW="25400">
            <a:contourClr>
              <a:schemeClr val="lt1"/>
            </a:contourClr>
          </a:sp3d>
        </c:spPr>
      </c:pivotFmt>
      <c:pivotFmt>
        <c:idx val="6"/>
        <c:spPr>
          <a:solidFill>
            <a:schemeClr val="accent1"/>
          </a:solidFill>
          <a:ln w="25400">
            <a:solidFill>
              <a:schemeClr val="lt1"/>
            </a:solidFill>
          </a:ln>
          <a:effectLst/>
          <a:sp3d contourW="25400">
            <a:contourClr>
              <a:schemeClr val="lt1"/>
            </a:contourClr>
          </a:sp3d>
        </c:spPr>
      </c:pivotFmt>
      <c:pivotFmt>
        <c:idx val="7"/>
        <c:spPr>
          <a:solidFill>
            <a:schemeClr val="accent1"/>
          </a:solidFill>
          <a:ln w="25400">
            <a:solidFill>
              <a:schemeClr val="lt1"/>
            </a:solidFill>
          </a:ln>
          <a:effectLst/>
          <a:sp3d contourW="25400">
            <a:contourClr>
              <a:schemeClr val="lt1"/>
            </a:contourClr>
          </a:sp3d>
        </c:spPr>
      </c:pivotFmt>
      <c:pivotFmt>
        <c:idx val="8"/>
        <c:spPr>
          <a:solidFill>
            <a:schemeClr val="accent1"/>
          </a:solidFill>
          <a:ln w="25400">
            <a:solidFill>
              <a:schemeClr val="lt1"/>
            </a:solidFill>
          </a:ln>
          <a:effectLst/>
          <a:sp3d contourW="25400">
            <a:contourClr>
              <a:schemeClr val="lt1"/>
            </a:contourClr>
          </a:sp3d>
        </c:spPr>
      </c:pivotFmt>
      <c:pivotFmt>
        <c:idx val="9"/>
        <c:spPr>
          <a:solidFill>
            <a:schemeClr val="accent1"/>
          </a:solidFill>
          <a:ln w="25400">
            <a:solidFill>
              <a:schemeClr val="lt1"/>
            </a:solidFill>
          </a:ln>
          <a:effectLst/>
          <a:sp3d contourW="25400">
            <a:contourClr>
              <a:schemeClr val="lt1"/>
            </a:contourClr>
          </a:sp3d>
        </c:spPr>
      </c:pivotFmt>
      <c:pivotFmt>
        <c:idx val="10"/>
        <c:spPr>
          <a:solidFill>
            <a:schemeClr val="accent1"/>
          </a:solidFill>
          <a:ln w="25400">
            <a:solidFill>
              <a:schemeClr val="lt1"/>
            </a:solidFill>
          </a:ln>
          <a:effectLst/>
          <a:sp3d contourW="25400">
            <a:contourClr>
              <a:schemeClr val="lt1"/>
            </a:contourClr>
          </a:sp3d>
        </c:spPr>
      </c:pivotFmt>
      <c:pivotFmt>
        <c:idx val="11"/>
        <c:spPr>
          <a:solidFill>
            <a:schemeClr val="accent1"/>
          </a:solidFill>
          <a:ln w="25400">
            <a:solidFill>
              <a:schemeClr val="lt1"/>
            </a:solidFill>
          </a:ln>
          <a:effectLst/>
          <a:sp3d contourW="25400">
            <a:contourClr>
              <a:schemeClr val="lt1"/>
            </a:contourClr>
          </a:sp3d>
        </c:spPr>
      </c:pivotFmt>
      <c:pivotFmt>
        <c:idx val="12"/>
        <c:spPr>
          <a:solidFill>
            <a:schemeClr val="accent1"/>
          </a:solidFill>
          <a:ln w="25400">
            <a:solidFill>
              <a:schemeClr val="lt1"/>
            </a:solidFill>
          </a:ln>
          <a:effectLst/>
          <a:sp3d contourW="25400">
            <a:contourClr>
              <a:schemeClr val="lt1"/>
            </a:contourClr>
          </a:sp3d>
        </c:spPr>
      </c:pivotFmt>
      <c:pivotFmt>
        <c:idx val="13"/>
        <c:spPr>
          <a:solidFill>
            <a:schemeClr val="accent1"/>
          </a:solidFill>
          <a:ln w="25400">
            <a:solidFill>
              <a:schemeClr val="lt1"/>
            </a:solidFill>
          </a:ln>
          <a:effectLst/>
          <a:sp3d contourW="25400">
            <a:contourClr>
              <a:schemeClr val="lt1"/>
            </a:contourClr>
          </a:sp3d>
        </c:spPr>
      </c:pivotFmt>
      <c:pivotFmt>
        <c:idx val="14"/>
        <c:spPr>
          <a:solidFill>
            <a:schemeClr val="accent1"/>
          </a:solidFill>
          <a:ln w="25400">
            <a:solidFill>
              <a:schemeClr val="lt1"/>
            </a:solidFill>
          </a:ln>
          <a:effectLst/>
          <a:sp3d contourW="25400">
            <a:contourClr>
              <a:schemeClr val="lt1"/>
            </a:contourClr>
          </a:sp3d>
        </c:spPr>
      </c:pivotFmt>
      <c:pivotFmt>
        <c:idx val="15"/>
        <c:spPr>
          <a:solidFill>
            <a:schemeClr val="accent1"/>
          </a:solidFill>
          <a:ln w="25400">
            <a:solidFill>
              <a:schemeClr val="lt1"/>
            </a:solidFill>
          </a:ln>
          <a:effectLst/>
          <a:sp3d contourW="25400">
            <a:contourClr>
              <a:schemeClr val="lt1"/>
            </a:contourClr>
          </a:sp3d>
        </c:spPr>
      </c:pivotFmt>
      <c:pivotFmt>
        <c:idx val="16"/>
        <c:spPr>
          <a:solidFill>
            <a:schemeClr val="accent1"/>
          </a:solidFill>
          <a:ln w="25400">
            <a:solidFill>
              <a:schemeClr val="lt1"/>
            </a:solidFill>
          </a:ln>
          <a:effectLst/>
          <a:sp3d contourW="25400">
            <a:contourClr>
              <a:schemeClr val="lt1"/>
            </a:contourClr>
          </a:sp3d>
        </c:spPr>
      </c:pivotFmt>
      <c:pivotFmt>
        <c:idx val="17"/>
        <c:spPr>
          <a:solidFill>
            <a:schemeClr val="accent1"/>
          </a:solidFill>
          <a:ln w="25400">
            <a:solidFill>
              <a:schemeClr val="lt1"/>
            </a:solidFill>
          </a:ln>
          <a:effectLst/>
          <a:sp3d contourW="25400">
            <a:contourClr>
              <a:schemeClr val="lt1"/>
            </a:contourClr>
          </a:sp3d>
        </c:spPr>
      </c:pivotFmt>
      <c:pivotFmt>
        <c:idx val="18"/>
        <c:spPr>
          <a:solidFill>
            <a:schemeClr val="accent1"/>
          </a:solidFill>
          <a:ln w="25400">
            <a:solidFill>
              <a:schemeClr val="lt1"/>
            </a:solidFill>
          </a:ln>
          <a:effectLst/>
          <a:sp3d contourW="25400">
            <a:contourClr>
              <a:schemeClr val="lt1"/>
            </a:contourClr>
          </a:sp3d>
        </c:spPr>
      </c:pivotFmt>
      <c:pivotFmt>
        <c:idx val="19"/>
        <c:spPr>
          <a:solidFill>
            <a:schemeClr val="accent1"/>
          </a:solidFill>
          <a:ln w="25400">
            <a:solidFill>
              <a:schemeClr val="lt1"/>
            </a:solidFill>
          </a:ln>
          <a:effectLst/>
          <a:sp3d contourW="25400">
            <a:contourClr>
              <a:schemeClr val="lt1"/>
            </a:contourClr>
          </a:sp3d>
        </c:spPr>
      </c:pivotFmt>
      <c:pivotFmt>
        <c:idx val="20"/>
        <c:spPr>
          <a:solidFill>
            <a:schemeClr val="accent1"/>
          </a:solidFill>
          <a:ln w="25400">
            <a:solidFill>
              <a:schemeClr val="lt1"/>
            </a:solidFill>
          </a:ln>
          <a:effectLst/>
          <a:sp3d contourW="25400">
            <a:contourClr>
              <a:schemeClr val="lt1"/>
            </a:contourClr>
          </a:sp3d>
        </c:spPr>
      </c:pivotFmt>
      <c:pivotFmt>
        <c:idx val="21"/>
        <c:spPr>
          <a:solidFill>
            <a:schemeClr val="accent1"/>
          </a:solidFill>
          <a:ln w="25400">
            <a:solidFill>
              <a:schemeClr val="lt1"/>
            </a:solidFill>
          </a:ln>
          <a:effectLst/>
          <a:sp3d contourW="25400">
            <a:contourClr>
              <a:schemeClr val="lt1"/>
            </a:contourClr>
          </a:sp3d>
        </c:spPr>
      </c:pivotFmt>
      <c:pivotFmt>
        <c:idx val="22"/>
        <c:spPr>
          <a:solidFill>
            <a:schemeClr val="accent1"/>
          </a:solidFill>
          <a:ln w="25400">
            <a:solidFill>
              <a:schemeClr val="lt1"/>
            </a:solidFill>
          </a:ln>
          <a:effectLst/>
          <a:sp3d contourW="25400">
            <a:contourClr>
              <a:schemeClr val="lt1"/>
            </a:contourClr>
          </a:sp3d>
        </c:spPr>
      </c:pivotFmt>
      <c:pivotFmt>
        <c:idx val="23"/>
        <c:spPr>
          <a:solidFill>
            <a:schemeClr val="accent1"/>
          </a:solidFill>
          <a:ln w="25400">
            <a:solidFill>
              <a:schemeClr val="lt1"/>
            </a:solidFill>
          </a:ln>
          <a:effectLst/>
          <a:sp3d contourW="25400">
            <a:contourClr>
              <a:schemeClr val="lt1"/>
            </a:contourClr>
          </a:sp3d>
        </c:spPr>
      </c:pivotFmt>
      <c:pivotFmt>
        <c:idx val="24"/>
        <c:spPr>
          <a:solidFill>
            <a:schemeClr val="accent1"/>
          </a:solidFill>
          <a:ln w="25400">
            <a:solidFill>
              <a:schemeClr val="lt1"/>
            </a:solidFill>
          </a:ln>
          <a:effectLst/>
          <a:sp3d contourW="25400">
            <a:contourClr>
              <a:schemeClr val="lt1"/>
            </a:contourClr>
          </a:sp3d>
        </c:spPr>
      </c:pivotFmt>
      <c:pivotFmt>
        <c:idx val="25"/>
        <c:spPr>
          <a:solidFill>
            <a:schemeClr val="accent1"/>
          </a:solidFill>
          <a:ln w="25400">
            <a:solidFill>
              <a:schemeClr val="lt1"/>
            </a:solidFill>
          </a:ln>
          <a:effectLst/>
          <a:sp3d contourW="25400">
            <a:contourClr>
              <a:schemeClr val="lt1"/>
            </a:contourClr>
          </a:sp3d>
        </c:spPr>
      </c:pivotFmt>
      <c:pivotFmt>
        <c:idx val="26"/>
        <c:spPr>
          <a:solidFill>
            <a:schemeClr val="accent1"/>
          </a:solidFill>
          <a:ln w="25400">
            <a:solidFill>
              <a:schemeClr val="lt1"/>
            </a:solidFill>
          </a:ln>
          <a:effectLst/>
          <a:sp3d contourW="25400">
            <a:contourClr>
              <a:schemeClr val="lt1"/>
            </a:contourClr>
          </a:sp3d>
        </c:spPr>
      </c:pivotFmt>
      <c:pivotFmt>
        <c:idx val="27"/>
        <c:spPr>
          <a:solidFill>
            <a:schemeClr val="accent1"/>
          </a:solidFill>
          <a:ln w="25400">
            <a:solidFill>
              <a:schemeClr val="lt1"/>
            </a:solidFill>
          </a:ln>
          <a:effectLst/>
          <a:sp3d contourW="25400">
            <a:contourClr>
              <a:schemeClr val="lt1"/>
            </a:contourClr>
          </a:sp3d>
        </c:spPr>
      </c:pivotFmt>
      <c:pivotFmt>
        <c:idx val="28"/>
        <c:spPr>
          <a:solidFill>
            <a:schemeClr val="accent1"/>
          </a:solidFill>
          <a:ln w="25400">
            <a:solidFill>
              <a:schemeClr val="lt1"/>
            </a:solidFill>
          </a:ln>
          <a:effectLst/>
          <a:sp3d contourW="25400">
            <a:contourClr>
              <a:schemeClr val="lt1"/>
            </a:contourClr>
          </a:sp3d>
        </c:spPr>
      </c:pivotFmt>
      <c:pivotFmt>
        <c:idx val="29"/>
        <c:spPr>
          <a:solidFill>
            <a:schemeClr val="accent1"/>
          </a:solidFill>
          <a:ln w="25400">
            <a:solidFill>
              <a:schemeClr val="lt1"/>
            </a:solidFill>
          </a:ln>
          <a:effectLst/>
          <a:sp3d contourW="25400">
            <a:contourClr>
              <a:schemeClr val="lt1"/>
            </a:contourClr>
          </a:sp3d>
        </c:spPr>
      </c:pivotFmt>
      <c:pivotFmt>
        <c:idx val="30"/>
        <c:spPr>
          <a:solidFill>
            <a:schemeClr val="accent1"/>
          </a:solidFill>
          <a:ln w="25400">
            <a:solidFill>
              <a:schemeClr val="lt1"/>
            </a:solidFill>
          </a:ln>
          <a:effectLst/>
          <a:sp3d contourW="25400">
            <a:contourClr>
              <a:schemeClr val="lt1"/>
            </a:contourClr>
          </a:sp3d>
        </c:spPr>
      </c:pivotFmt>
      <c:pivotFmt>
        <c:idx val="31"/>
        <c:spPr>
          <a:solidFill>
            <a:schemeClr val="accent1"/>
          </a:solidFill>
          <a:ln w="25400">
            <a:solidFill>
              <a:schemeClr val="lt1"/>
            </a:solidFill>
          </a:ln>
          <a:effectLst/>
          <a:sp3d contourW="25400">
            <a:contourClr>
              <a:schemeClr val="lt1"/>
            </a:contourClr>
          </a:sp3d>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2"/>
        <c:spPr>
          <a:solidFill>
            <a:schemeClr val="accent1"/>
          </a:solidFill>
          <a:ln w="25400">
            <a:solidFill>
              <a:schemeClr val="lt1"/>
            </a:solidFill>
          </a:ln>
          <a:effectLst/>
          <a:sp3d contourW="25400">
            <a:contourClr>
              <a:schemeClr val="lt1"/>
            </a:contourClr>
          </a:sp3d>
        </c:spPr>
      </c:pivotFmt>
      <c:pivotFmt>
        <c:idx val="33"/>
        <c:spPr>
          <a:solidFill>
            <a:schemeClr val="accent1"/>
          </a:solidFill>
          <a:ln w="25400">
            <a:solidFill>
              <a:schemeClr val="lt1"/>
            </a:solidFill>
          </a:ln>
          <a:effectLst/>
          <a:sp3d contourW="25400">
            <a:contourClr>
              <a:schemeClr val="lt1"/>
            </a:contourClr>
          </a:sp3d>
        </c:spPr>
      </c:pivotFmt>
      <c:pivotFmt>
        <c:idx val="34"/>
        <c:spPr>
          <a:solidFill>
            <a:schemeClr val="accent1"/>
          </a:solidFill>
          <a:ln w="25400">
            <a:solidFill>
              <a:schemeClr val="lt1"/>
            </a:solidFill>
          </a:ln>
          <a:effectLst/>
          <a:sp3d contourW="25400">
            <a:contourClr>
              <a:schemeClr val="lt1"/>
            </a:contourClr>
          </a:sp3d>
        </c:spPr>
      </c:pivotFmt>
      <c:pivotFmt>
        <c:idx val="35"/>
        <c:spPr>
          <a:solidFill>
            <a:schemeClr val="accent1"/>
          </a:solidFill>
          <a:ln w="25400">
            <a:solidFill>
              <a:schemeClr val="lt1"/>
            </a:solidFill>
          </a:ln>
          <a:effectLst/>
          <a:sp3d contourW="25400">
            <a:contourClr>
              <a:schemeClr val="lt1"/>
            </a:contourClr>
          </a:sp3d>
        </c:spPr>
      </c:pivotFmt>
      <c:pivotFmt>
        <c:idx val="36"/>
        <c:spPr>
          <a:solidFill>
            <a:schemeClr val="accent1"/>
          </a:solidFill>
          <a:ln w="25400">
            <a:solidFill>
              <a:schemeClr val="lt1"/>
            </a:solidFill>
          </a:ln>
          <a:effectLst/>
          <a:sp3d contourW="25400">
            <a:contourClr>
              <a:schemeClr val="lt1"/>
            </a:contourClr>
          </a:sp3d>
        </c:spPr>
      </c:pivotFmt>
      <c:pivotFmt>
        <c:idx val="37"/>
        <c:spPr>
          <a:solidFill>
            <a:schemeClr val="accent1"/>
          </a:solidFill>
          <a:ln w="25400">
            <a:solidFill>
              <a:schemeClr val="lt1"/>
            </a:solidFill>
          </a:ln>
          <a:effectLst/>
          <a:sp3d contourW="25400">
            <a:contourClr>
              <a:schemeClr val="lt1"/>
            </a:contourClr>
          </a:sp3d>
        </c:spPr>
      </c:pivotFmt>
      <c:pivotFmt>
        <c:idx val="38"/>
        <c:spPr>
          <a:solidFill>
            <a:schemeClr val="accent1"/>
          </a:solidFill>
          <a:ln w="25400">
            <a:solidFill>
              <a:schemeClr val="lt1"/>
            </a:solidFill>
          </a:ln>
          <a:effectLst/>
          <a:sp3d contourW="25400">
            <a:contourClr>
              <a:schemeClr val="lt1"/>
            </a:contourClr>
          </a:sp3d>
        </c:spPr>
      </c:pivotFmt>
      <c:pivotFmt>
        <c:idx val="39"/>
        <c:spPr>
          <a:solidFill>
            <a:schemeClr val="accent1"/>
          </a:solidFill>
          <a:ln w="25400">
            <a:solidFill>
              <a:schemeClr val="lt1"/>
            </a:solidFill>
          </a:ln>
          <a:effectLst/>
          <a:sp3d contourW="25400">
            <a:contourClr>
              <a:schemeClr val="lt1"/>
            </a:contourClr>
          </a:sp3d>
        </c:spPr>
      </c:pivotFmt>
      <c:pivotFmt>
        <c:idx val="40"/>
        <c:spPr>
          <a:solidFill>
            <a:schemeClr val="accent1"/>
          </a:solidFill>
          <a:ln w="25400">
            <a:solidFill>
              <a:schemeClr val="lt1"/>
            </a:solidFill>
          </a:ln>
          <a:effectLst/>
          <a:sp3d contourW="25400">
            <a:contourClr>
              <a:schemeClr val="lt1"/>
            </a:contourClr>
          </a:sp3d>
        </c:spPr>
      </c:pivotFmt>
      <c:pivotFmt>
        <c:idx val="41"/>
        <c:spPr>
          <a:solidFill>
            <a:schemeClr val="accent1"/>
          </a:solidFill>
          <a:ln w="25400">
            <a:solidFill>
              <a:schemeClr val="lt1"/>
            </a:solidFill>
          </a:ln>
          <a:effectLst/>
          <a:sp3d contourW="25400">
            <a:contourClr>
              <a:schemeClr val="lt1"/>
            </a:contourClr>
          </a:sp3d>
        </c:spPr>
      </c:pivotFmt>
      <c:pivotFmt>
        <c:idx val="42"/>
        <c:spPr>
          <a:solidFill>
            <a:schemeClr val="accent1"/>
          </a:solidFill>
          <a:ln w="25400">
            <a:solidFill>
              <a:schemeClr val="lt1"/>
            </a:solidFill>
          </a:ln>
          <a:effectLst/>
          <a:sp3d contourW="25400">
            <a:contourClr>
              <a:schemeClr val="lt1"/>
            </a:contourClr>
          </a:sp3d>
        </c:spPr>
      </c:pivotFmt>
      <c:pivotFmt>
        <c:idx val="43"/>
        <c:spPr>
          <a:solidFill>
            <a:schemeClr val="accent1"/>
          </a:solidFill>
          <a:ln w="25400">
            <a:solidFill>
              <a:schemeClr val="lt1"/>
            </a:solidFill>
          </a:ln>
          <a:effectLst/>
          <a:sp3d contourW="25400">
            <a:contourClr>
              <a:schemeClr val="lt1"/>
            </a:contourClr>
          </a:sp3d>
        </c:spPr>
      </c:pivotFmt>
      <c:pivotFmt>
        <c:idx val="44"/>
        <c:spPr>
          <a:solidFill>
            <a:schemeClr val="accent1"/>
          </a:solidFill>
          <a:ln w="25400">
            <a:solidFill>
              <a:schemeClr val="lt1"/>
            </a:solidFill>
          </a:ln>
          <a:effectLst/>
          <a:sp3d contourW="25400">
            <a:contourClr>
              <a:schemeClr val="lt1"/>
            </a:contourClr>
          </a:sp3d>
        </c:spPr>
      </c:pivotFmt>
      <c:pivotFmt>
        <c:idx val="45"/>
        <c:spPr>
          <a:solidFill>
            <a:schemeClr val="accent1"/>
          </a:solidFill>
          <a:ln w="25400">
            <a:solidFill>
              <a:schemeClr val="lt1"/>
            </a:solidFill>
          </a:ln>
          <a:effectLst/>
          <a:sp3d contourW="25400">
            <a:contourClr>
              <a:schemeClr val="lt1"/>
            </a:contourClr>
          </a:sp3d>
        </c:spPr>
      </c:pivotFmt>
      <c:pivotFmt>
        <c:idx val="46"/>
        <c:spPr>
          <a:solidFill>
            <a:schemeClr val="accent1"/>
          </a:solidFill>
          <a:ln w="25400">
            <a:solidFill>
              <a:schemeClr val="lt1"/>
            </a:solidFill>
          </a:ln>
          <a:effectLst/>
          <a:sp3d contourW="25400">
            <a:contourClr>
              <a:schemeClr val="lt1"/>
            </a:contourClr>
          </a:sp3d>
        </c:spPr>
      </c:pivotFmt>
      <c:pivotFmt>
        <c:idx val="47"/>
        <c:spPr>
          <a:solidFill>
            <a:schemeClr val="accent1"/>
          </a:solidFill>
          <a:ln w="25400">
            <a:solidFill>
              <a:schemeClr val="lt1"/>
            </a:solidFill>
          </a:ln>
          <a:effectLst/>
          <a:sp3d contourW="25400">
            <a:contourClr>
              <a:schemeClr val="lt1"/>
            </a:contourClr>
          </a:sp3d>
        </c:spPr>
      </c:pivotFmt>
      <c:pivotFmt>
        <c:idx val="48"/>
        <c:spPr>
          <a:solidFill>
            <a:schemeClr val="accent1"/>
          </a:solidFill>
          <a:ln w="25400">
            <a:solidFill>
              <a:schemeClr val="lt1"/>
            </a:solidFill>
          </a:ln>
          <a:effectLst/>
          <a:sp3d contourW="25400">
            <a:contourClr>
              <a:schemeClr val="lt1"/>
            </a:contourClr>
          </a:sp3d>
        </c:spPr>
      </c:pivotFmt>
      <c:pivotFmt>
        <c:idx val="49"/>
        <c:spPr>
          <a:solidFill>
            <a:schemeClr val="accent1"/>
          </a:solidFill>
          <a:ln w="25400">
            <a:solidFill>
              <a:schemeClr val="lt1"/>
            </a:solidFill>
          </a:ln>
          <a:effectLst/>
          <a:sp3d contourW="25400">
            <a:contourClr>
              <a:schemeClr val="lt1"/>
            </a:contourClr>
          </a:sp3d>
        </c:spPr>
      </c:pivotFmt>
      <c:pivotFmt>
        <c:idx val="50"/>
        <c:spPr>
          <a:solidFill>
            <a:schemeClr val="accent1"/>
          </a:solidFill>
          <a:ln w="25400">
            <a:solidFill>
              <a:schemeClr val="lt1"/>
            </a:solidFill>
          </a:ln>
          <a:effectLst/>
          <a:sp3d contourW="25400">
            <a:contourClr>
              <a:schemeClr val="lt1"/>
            </a:contourClr>
          </a:sp3d>
        </c:spPr>
      </c:pivotFmt>
      <c:pivotFmt>
        <c:idx val="51"/>
        <c:spPr>
          <a:solidFill>
            <a:schemeClr val="accent1"/>
          </a:solidFill>
          <a:ln w="25400">
            <a:solidFill>
              <a:schemeClr val="lt1"/>
            </a:solidFill>
          </a:ln>
          <a:effectLst/>
          <a:sp3d contourW="25400">
            <a:contourClr>
              <a:schemeClr val="lt1"/>
            </a:contourClr>
          </a:sp3d>
        </c:spPr>
      </c:pivotFmt>
      <c:pivotFmt>
        <c:idx val="52"/>
        <c:spPr>
          <a:solidFill>
            <a:schemeClr val="accent1"/>
          </a:solidFill>
          <a:ln w="25400">
            <a:solidFill>
              <a:schemeClr val="lt1"/>
            </a:solidFill>
          </a:ln>
          <a:effectLst/>
          <a:sp3d contourW="25400">
            <a:contourClr>
              <a:schemeClr val="lt1"/>
            </a:contourClr>
          </a:sp3d>
        </c:spPr>
      </c:pivotFmt>
      <c:pivotFmt>
        <c:idx val="53"/>
        <c:spPr>
          <a:solidFill>
            <a:schemeClr val="accent1"/>
          </a:solidFill>
          <a:ln w="25400">
            <a:solidFill>
              <a:schemeClr val="lt1"/>
            </a:solidFill>
          </a:ln>
          <a:effectLst/>
          <a:sp3d contourW="25400">
            <a:contourClr>
              <a:schemeClr val="lt1"/>
            </a:contourClr>
          </a:sp3d>
        </c:spPr>
      </c:pivotFmt>
      <c:pivotFmt>
        <c:idx val="54"/>
        <c:spPr>
          <a:solidFill>
            <a:schemeClr val="accent1"/>
          </a:solidFill>
          <a:ln w="25400">
            <a:solidFill>
              <a:schemeClr val="lt1"/>
            </a:solidFill>
          </a:ln>
          <a:effectLst/>
          <a:sp3d contourW="25400">
            <a:contourClr>
              <a:schemeClr val="lt1"/>
            </a:contourClr>
          </a:sp3d>
        </c:spPr>
      </c:pivotFmt>
      <c:pivotFmt>
        <c:idx val="55"/>
        <c:spPr>
          <a:solidFill>
            <a:schemeClr val="accent1"/>
          </a:solidFill>
          <a:ln w="25400">
            <a:solidFill>
              <a:schemeClr val="lt1"/>
            </a:solidFill>
          </a:ln>
          <a:effectLst/>
          <a:sp3d contourW="25400">
            <a:contourClr>
              <a:schemeClr val="lt1"/>
            </a:contourClr>
          </a:sp3d>
        </c:spPr>
      </c:pivotFmt>
      <c:pivotFmt>
        <c:idx val="56"/>
        <c:spPr>
          <a:solidFill>
            <a:schemeClr val="accent1"/>
          </a:solidFill>
          <a:ln w="25400">
            <a:solidFill>
              <a:schemeClr val="lt1"/>
            </a:solidFill>
          </a:ln>
          <a:effectLst/>
          <a:sp3d contourW="25400">
            <a:contourClr>
              <a:schemeClr val="lt1"/>
            </a:contourClr>
          </a:sp3d>
        </c:spPr>
      </c:pivotFmt>
      <c:pivotFmt>
        <c:idx val="57"/>
        <c:spPr>
          <a:solidFill>
            <a:schemeClr val="accent1"/>
          </a:solidFill>
          <a:ln w="25400">
            <a:solidFill>
              <a:schemeClr val="lt1"/>
            </a:solidFill>
          </a:ln>
          <a:effectLst/>
          <a:sp3d contourW="25400">
            <a:contourClr>
              <a:schemeClr val="lt1"/>
            </a:contourClr>
          </a:sp3d>
        </c:spPr>
      </c:pivotFmt>
      <c:pivotFmt>
        <c:idx val="58"/>
        <c:spPr>
          <a:solidFill>
            <a:schemeClr val="accent1"/>
          </a:solidFill>
          <a:ln w="25400">
            <a:solidFill>
              <a:schemeClr val="lt1"/>
            </a:solidFill>
          </a:ln>
          <a:effectLst/>
          <a:sp3d contourW="25400">
            <a:contourClr>
              <a:schemeClr val="lt1"/>
            </a:contourClr>
          </a:sp3d>
        </c:spPr>
      </c:pivotFmt>
      <c:pivotFmt>
        <c:idx val="59"/>
        <c:spPr>
          <a:solidFill>
            <a:schemeClr val="accent1"/>
          </a:solidFill>
          <a:ln w="25400">
            <a:solidFill>
              <a:schemeClr val="lt1"/>
            </a:solidFill>
          </a:ln>
          <a:effectLst/>
          <a:sp3d contourW="25400">
            <a:contourClr>
              <a:schemeClr val="lt1"/>
            </a:contourClr>
          </a:sp3d>
        </c:spPr>
      </c:pivotFmt>
      <c:pivotFmt>
        <c:idx val="60"/>
        <c:spPr>
          <a:solidFill>
            <a:schemeClr val="accent1"/>
          </a:solidFill>
          <a:ln w="25400">
            <a:solidFill>
              <a:schemeClr val="lt1"/>
            </a:solidFill>
          </a:ln>
          <a:effectLst/>
          <a:sp3d contourW="25400">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Sheet4!$B$1</c:f>
              <c:strCache>
                <c:ptCount val="1"/>
                <c:pt idx="0">
                  <c:v>Total</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F4D4-4428-9A8C-5AB7DB6ADAC4}"/>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F4D4-4428-9A8C-5AB7DB6ADAC4}"/>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F4D4-4428-9A8C-5AB7DB6ADAC4}"/>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F4D4-4428-9A8C-5AB7DB6ADAC4}"/>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F4D4-4428-9A8C-5AB7DB6ADAC4}"/>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B-F4D4-4428-9A8C-5AB7DB6ADAC4}"/>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D-F4D4-4428-9A8C-5AB7DB6ADAC4}"/>
              </c:ext>
            </c:extLst>
          </c:dPt>
          <c:dPt>
            <c:idx val="7"/>
            <c:bubble3D val="0"/>
            <c:spPr>
              <a:solidFill>
                <a:schemeClr val="accent2">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F-F4D4-4428-9A8C-5AB7DB6ADAC4}"/>
              </c:ext>
            </c:extLst>
          </c:dPt>
          <c:dPt>
            <c:idx val="8"/>
            <c:bubble3D val="0"/>
            <c:spPr>
              <a:solidFill>
                <a:schemeClr val="accent3">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1-F4D4-4428-9A8C-5AB7DB6ADAC4}"/>
              </c:ext>
            </c:extLst>
          </c:dPt>
          <c:dPt>
            <c:idx val="9"/>
            <c:bubble3D val="0"/>
            <c:spPr>
              <a:solidFill>
                <a:schemeClr val="accent4">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3-F4D4-4428-9A8C-5AB7DB6ADAC4}"/>
              </c:ext>
            </c:extLst>
          </c:dPt>
          <c:dPt>
            <c:idx val="10"/>
            <c:bubble3D val="0"/>
            <c:spPr>
              <a:solidFill>
                <a:schemeClr val="accent5">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5-F4D4-4428-9A8C-5AB7DB6ADAC4}"/>
              </c:ext>
            </c:extLst>
          </c:dPt>
          <c:dPt>
            <c:idx val="11"/>
            <c:bubble3D val="0"/>
            <c:spPr>
              <a:solidFill>
                <a:schemeClr val="accent6">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7-F4D4-4428-9A8C-5AB7DB6ADAC4}"/>
              </c:ext>
            </c:extLst>
          </c:dPt>
          <c:dPt>
            <c:idx val="12"/>
            <c:bubble3D val="0"/>
            <c:spPr>
              <a:solidFill>
                <a:schemeClr val="accent1">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9-F4D4-4428-9A8C-5AB7DB6ADAC4}"/>
              </c:ext>
            </c:extLst>
          </c:dPt>
          <c:dPt>
            <c:idx val="13"/>
            <c:bubble3D val="0"/>
            <c:spPr>
              <a:solidFill>
                <a:schemeClr val="accent2">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B-F4D4-4428-9A8C-5AB7DB6ADAC4}"/>
              </c:ext>
            </c:extLst>
          </c:dPt>
          <c:dPt>
            <c:idx val="14"/>
            <c:bubble3D val="0"/>
            <c:spPr>
              <a:solidFill>
                <a:schemeClr val="accent3">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D-F4D4-4428-9A8C-5AB7DB6ADAC4}"/>
              </c:ext>
            </c:extLst>
          </c:dPt>
          <c:dPt>
            <c:idx val="15"/>
            <c:bubble3D val="0"/>
            <c:spPr>
              <a:solidFill>
                <a:schemeClr val="accent4">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F-F4D4-4428-9A8C-5AB7DB6ADAC4}"/>
              </c:ext>
            </c:extLst>
          </c:dPt>
          <c:dPt>
            <c:idx val="16"/>
            <c:bubble3D val="0"/>
            <c:spPr>
              <a:solidFill>
                <a:schemeClr val="accent5">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1-F4D4-4428-9A8C-5AB7DB6ADAC4}"/>
              </c:ext>
            </c:extLst>
          </c:dPt>
          <c:dPt>
            <c:idx val="17"/>
            <c:bubble3D val="0"/>
            <c:spPr>
              <a:solidFill>
                <a:schemeClr val="accent6">
                  <a:lumMod val="80000"/>
                  <a:lumOff val="2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3-F4D4-4428-9A8C-5AB7DB6ADAC4}"/>
              </c:ext>
            </c:extLst>
          </c:dPt>
          <c:dPt>
            <c:idx val="18"/>
            <c:bubble3D val="0"/>
            <c:spPr>
              <a:solidFill>
                <a:schemeClr val="accent1">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5-F4D4-4428-9A8C-5AB7DB6ADAC4}"/>
              </c:ext>
            </c:extLst>
          </c:dPt>
          <c:dPt>
            <c:idx val="19"/>
            <c:bubble3D val="0"/>
            <c:spPr>
              <a:solidFill>
                <a:schemeClr val="accent2">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7-F4D4-4428-9A8C-5AB7DB6ADAC4}"/>
              </c:ext>
            </c:extLst>
          </c:dPt>
          <c:dPt>
            <c:idx val="20"/>
            <c:bubble3D val="0"/>
            <c:spPr>
              <a:solidFill>
                <a:schemeClr val="accent3">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9-F4D4-4428-9A8C-5AB7DB6ADAC4}"/>
              </c:ext>
            </c:extLst>
          </c:dPt>
          <c:dPt>
            <c:idx val="21"/>
            <c:bubble3D val="0"/>
            <c:spPr>
              <a:solidFill>
                <a:schemeClr val="accent4">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B-F4D4-4428-9A8C-5AB7DB6ADAC4}"/>
              </c:ext>
            </c:extLst>
          </c:dPt>
          <c:dPt>
            <c:idx val="22"/>
            <c:bubble3D val="0"/>
            <c:spPr>
              <a:solidFill>
                <a:schemeClr val="accent5">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D-F4D4-4428-9A8C-5AB7DB6ADAC4}"/>
              </c:ext>
            </c:extLst>
          </c:dPt>
          <c:dPt>
            <c:idx val="23"/>
            <c:bubble3D val="0"/>
            <c:spPr>
              <a:solidFill>
                <a:schemeClr val="accent6">
                  <a:lumMod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2F-F4D4-4428-9A8C-5AB7DB6ADAC4}"/>
              </c:ext>
            </c:extLst>
          </c:dPt>
          <c:dPt>
            <c:idx val="24"/>
            <c:bubble3D val="0"/>
            <c:spPr>
              <a:solidFill>
                <a:schemeClr val="accent1">
                  <a:lumMod val="60000"/>
                  <a:lumOff val="4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31-F4D4-4428-9A8C-5AB7DB6ADAC4}"/>
              </c:ext>
            </c:extLst>
          </c:dPt>
          <c:dPt>
            <c:idx val="25"/>
            <c:bubble3D val="0"/>
            <c:spPr>
              <a:solidFill>
                <a:schemeClr val="accent2">
                  <a:lumMod val="60000"/>
                  <a:lumOff val="4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33-F4D4-4428-9A8C-5AB7DB6ADAC4}"/>
              </c:ext>
            </c:extLst>
          </c:dPt>
          <c:dPt>
            <c:idx val="26"/>
            <c:bubble3D val="0"/>
            <c:spPr>
              <a:solidFill>
                <a:schemeClr val="accent3">
                  <a:lumMod val="60000"/>
                  <a:lumOff val="4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35-F4D4-4428-9A8C-5AB7DB6ADAC4}"/>
              </c:ext>
            </c:extLst>
          </c:dPt>
          <c:dPt>
            <c:idx val="27"/>
            <c:bubble3D val="0"/>
            <c:spPr>
              <a:solidFill>
                <a:schemeClr val="accent4">
                  <a:lumMod val="60000"/>
                  <a:lumOff val="4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37-F4D4-4428-9A8C-5AB7DB6ADAC4}"/>
              </c:ext>
            </c:extLst>
          </c:dPt>
          <c:dPt>
            <c:idx val="28"/>
            <c:bubble3D val="0"/>
            <c:spPr>
              <a:solidFill>
                <a:schemeClr val="accent5">
                  <a:lumMod val="60000"/>
                  <a:lumOff val="4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39-F4D4-4428-9A8C-5AB7DB6ADAC4}"/>
              </c:ext>
            </c:extLst>
          </c:dPt>
          <c:dLbls>
            <c:spPr>
              <a:solidFill>
                <a:prstClr val="white">
                  <a:lumMod val="85000"/>
                </a:prstClr>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Sheet4!$A$2:$A$31</c:f>
              <c:strCache>
                <c:ptCount val="29"/>
                <c:pt idx="0">
                  <c:v>0</c:v>
                </c:pt>
                <c:pt idx="1">
                  <c:v>0.5</c:v>
                </c:pt>
                <c:pt idx="2">
                  <c:v>0.75</c:v>
                </c:pt>
                <c:pt idx="3">
                  <c:v>1</c:v>
                </c:pt>
                <c:pt idx="4">
                  <c:v>1.25</c:v>
                </c:pt>
                <c:pt idx="5">
                  <c:v>1.5</c:v>
                </c:pt>
                <c:pt idx="6">
                  <c:v>1.75</c:v>
                </c:pt>
                <c:pt idx="7">
                  <c:v>2</c:v>
                </c:pt>
                <c:pt idx="8">
                  <c:v>2.25</c:v>
                </c:pt>
                <c:pt idx="9">
                  <c:v>2.5</c:v>
                </c:pt>
                <c:pt idx="10">
                  <c:v>2.75</c:v>
                </c:pt>
                <c:pt idx="11">
                  <c:v>3</c:v>
                </c:pt>
                <c:pt idx="12">
                  <c:v>3.25</c:v>
                </c:pt>
                <c:pt idx="13">
                  <c:v>3.5</c:v>
                </c:pt>
                <c:pt idx="14">
                  <c:v>3.75</c:v>
                </c:pt>
                <c:pt idx="15">
                  <c:v>4</c:v>
                </c:pt>
                <c:pt idx="16">
                  <c:v>4.25</c:v>
                </c:pt>
                <c:pt idx="17">
                  <c:v>4.5</c:v>
                </c:pt>
                <c:pt idx="18">
                  <c:v>4.75</c:v>
                </c:pt>
                <c:pt idx="19">
                  <c:v>5</c:v>
                </c:pt>
                <c:pt idx="20">
                  <c:v>5.25</c:v>
                </c:pt>
                <c:pt idx="21">
                  <c:v>5.5</c:v>
                </c:pt>
                <c:pt idx="22">
                  <c:v>5.75</c:v>
                </c:pt>
                <c:pt idx="23">
                  <c:v>6</c:v>
                </c:pt>
                <c:pt idx="24">
                  <c:v>6.25</c:v>
                </c:pt>
                <c:pt idx="25">
                  <c:v>6.5</c:v>
                </c:pt>
                <c:pt idx="26">
                  <c:v>6.75</c:v>
                </c:pt>
                <c:pt idx="27">
                  <c:v>7.5</c:v>
                </c:pt>
                <c:pt idx="28">
                  <c:v>8</c:v>
                </c:pt>
              </c:strCache>
            </c:strRef>
          </c:cat>
          <c:val>
            <c:numRef>
              <c:f>Sheet4!$B$2:$B$31</c:f>
              <c:numCache>
                <c:formatCode>General</c:formatCode>
                <c:ptCount val="29"/>
                <c:pt idx="0">
                  <c:v>10</c:v>
                </c:pt>
                <c:pt idx="1">
                  <c:v>4</c:v>
                </c:pt>
                <c:pt idx="2">
                  <c:v>72</c:v>
                </c:pt>
                <c:pt idx="3">
                  <c:v>3787</c:v>
                </c:pt>
                <c:pt idx="4">
                  <c:v>9</c:v>
                </c:pt>
                <c:pt idx="5">
                  <c:v>1426</c:v>
                </c:pt>
                <c:pt idx="6">
                  <c:v>3008</c:v>
                </c:pt>
                <c:pt idx="7">
                  <c:v>1899</c:v>
                </c:pt>
                <c:pt idx="8">
                  <c:v>2020</c:v>
                </c:pt>
                <c:pt idx="9">
                  <c:v>5300</c:v>
                </c:pt>
                <c:pt idx="10">
                  <c:v>1167</c:v>
                </c:pt>
                <c:pt idx="11">
                  <c:v>737</c:v>
                </c:pt>
                <c:pt idx="12">
                  <c:v>582</c:v>
                </c:pt>
                <c:pt idx="13">
                  <c:v>721</c:v>
                </c:pt>
                <c:pt idx="14">
                  <c:v>153</c:v>
                </c:pt>
                <c:pt idx="15">
                  <c:v>135</c:v>
                </c:pt>
                <c:pt idx="16">
                  <c:v>78</c:v>
                </c:pt>
                <c:pt idx="17">
                  <c:v>97</c:v>
                </c:pt>
                <c:pt idx="18">
                  <c:v>22</c:v>
                </c:pt>
                <c:pt idx="19">
                  <c:v>20</c:v>
                </c:pt>
                <c:pt idx="20">
                  <c:v>12</c:v>
                </c:pt>
                <c:pt idx="21">
                  <c:v>10</c:v>
                </c:pt>
                <c:pt idx="22">
                  <c:v>4</c:v>
                </c:pt>
                <c:pt idx="23">
                  <c:v>6</c:v>
                </c:pt>
                <c:pt idx="24">
                  <c:v>2</c:v>
                </c:pt>
                <c:pt idx="25">
                  <c:v>2</c:v>
                </c:pt>
                <c:pt idx="26">
                  <c:v>2</c:v>
                </c:pt>
                <c:pt idx="27">
                  <c:v>1</c:v>
                </c:pt>
                <c:pt idx="28">
                  <c:v>2</c:v>
                </c:pt>
              </c:numCache>
            </c:numRef>
          </c:val>
          <c:extLst>
            <c:ext xmlns:c16="http://schemas.microsoft.com/office/drawing/2014/chart" uri="{C3380CC4-5D6E-409C-BE32-E72D297353CC}">
              <c16:uniqueId val="{0000003A-F4D4-4428-9A8C-5AB7DB6ADAC4}"/>
            </c:ext>
          </c:extLst>
        </c:ser>
        <c:dLbls>
          <c:showLegendKey val="0"/>
          <c:showVal val="0"/>
          <c:showCatName val="0"/>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 (version 2).xlsb]Sheet9!PivotTable3</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t>Ceil</a:t>
            </a:r>
          </a:p>
        </c:rich>
      </c:tx>
      <c:layout>
        <c:manualLayout>
          <c:xMode val="edge"/>
          <c:yMode val="edge"/>
          <c:x val="0.17621653119165648"/>
          <c:y val="0.16654729600225965"/>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5400">
            <a:solidFill>
              <a:schemeClr val="lt1"/>
            </a:solidFill>
          </a:ln>
          <a:effectLst/>
          <a:sp3d contourW="25400">
            <a:contourClr>
              <a:schemeClr val="lt1"/>
            </a:contourClr>
          </a:sp3d>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w="25400">
            <a:solidFill>
              <a:schemeClr val="lt1"/>
            </a:solidFill>
          </a:ln>
          <a:effectLst/>
          <a:sp3d contourW="25400">
            <a:contourClr>
              <a:schemeClr val="lt1"/>
            </a:contourClr>
          </a:sp3d>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solidFill>
            <a:schemeClr val="accent1"/>
          </a:solidFill>
          <a:ln w="25400">
            <a:solidFill>
              <a:schemeClr val="lt1"/>
            </a:solidFill>
          </a:ln>
          <a:effectLst/>
          <a:sp3d contourW="25400">
            <a:contourClr>
              <a:schemeClr val="lt1"/>
            </a:contourClr>
          </a:sp3d>
        </c:spPr>
      </c:pivotFmt>
      <c:pivotFmt>
        <c:idx val="3"/>
        <c:spPr>
          <a:solidFill>
            <a:schemeClr val="accent1"/>
          </a:solidFill>
          <a:ln w="25400">
            <a:solidFill>
              <a:schemeClr val="lt1"/>
            </a:solidFill>
          </a:ln>
          <a:effectLst/>
          <a:sp3d contourW="25400">
            <a:contourClr>
              <a:schemeClr val="lt1"/>
            </a:contourClr>
          </a:sp3d>
        </c:spPr>
      </c:pivotFmt>
      <c:pivotFmt>
        <c:idx val="4"/>
        <c:spPr>
          <a:solidFill>
            <a:schemeClr val="accent1"/>
          </a:solidFill>
          <a:ln w="25400">
            <a:solidFill>
              <a:schemeClr val="lt1"/>
            </a:solidFill>
          </a:ln>
          <a:effectLst/>
          <a:sp3d contourW="25400">
            <a:contourClr>
              <a:schemeClr val="lt1"/>
            </a:contourClr>
          </a:sp3d>
        </c:spPr>
      </c:pivotFmt>
      <c:pivotFmt>
        <c:idx val="5"/>
        <c:spPr>
          <a:solidFill>
            <a:schemeClr val="accent1"/>
          </a:solidFill>
          <a:ln w="25400">
            <a:solidFill>
              <a:schemeClr val="lt1"/>
            </a:solidFill>
          </a:ln>
          <a:effectLst/>
          <a:sp3d contourW="25400">
            <a:contourClr>
              <a:schemeClr val="lt1"/>
            </a:contourClr>
          </a:sp3d>
        </c:spPr>
      </c:pivotFmt>
      <c:pivotFmt>
        <c:idx val="6"/>
        <c:spPr>
          <a:solidFill>
            <a:schemeClr val="accent1"/>
          </a:solidFill>
          <a:ln w="25400">
            <a:solidFill>
              <a:schemeClr val="lt1"/>
            </a:solidFill>
          </a:ln>
          <a:effectLst/>
          <a:sp3d contourW="25400">
            <a:contourClr>
              <a:schemeClr val="lt1"/>
            </a:contourClr>
          </a:sp3d>
        </c:spPr>
      </c:pivotFmt>
      <c:pivotFmt>
        <c:idx val="7"/>
        <c:spPr>
          <a:solidFill>
            <a:schemeClr val="accent1"/>
          </a:solidFill>
          <a:ln w="25400">
            <a:solidFill>
              <a:schemeClr val="lt1"/>
            </a:solidFill>
          </a:ln>
          <a:effectLst/>
          <a:sp3d contourW="25400">
            <a:contourClr>
              <a:schemeClr val="lt1"/>
            </a:contourClr>
          </a:sp3d>
        </c:spPr>
      </c:pivotFmt>
      <c:pivotFmt>
        <c:idx val="8"/>
        <c:spPr>
          <a:solidFill>
            <a:schemeClr val="accent1"/>
          </a:solidFill>
          <a:ln w="25400">
            <a:solidFill>
              <a:schemeClr val="lt1"/>
            </a:solidFill>
          </a:ln>
          <a:effectLst/>
          <a:sp3d contourW="25400">
            <a:contourClr>
              <a:schemeClr val="lt1"/>
            </a:contourClr>
          </a:sp3d>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9"/>
        <c:spPr>
          <a:solidFill>
            <a:schemeClr val="accent1"/>
          </a:solidFill>
          <a:ln w="25400">
            <a:solidFill>
              <a:schemeClr val="lt1"/>
            </a:solidFill>
          </a:ln>
          <a:effectLst/>
          <a:sp3d contourW="25400">
            <a:contourClr>
              <a:schemeClr val="lt1"/>
            </a:contourClr>
          </a:sp3d>
        </c:spPr>
      </c:pivotFmt>
      <c:pivotFmt>
        <c:idx val="10"/>
        <c:spPr>
          <a:solidFill>
            <a:schemeClr val="accent1"/>
          </a:solidFill>
          <a:ln w="25400">
            <a:solidFill>
              <a:schemeClr val="lt1"/>
            </a:solidFill>
          </a:ln>
          <a:effectLst/>
          <a:sp3d contourW="25400">
            <a:contourClr>
              <a:schemeClr val="lt1"/>
            </a:contourClr>
          </a:sp3d>
        </c:spPr>
      </c:pivotFmt>
      <c:pivotFmt>
        <c:idx val="11"/>
        <c:spPr>
          <a:solidFill>
            <a:schemeClr val="accent1"/>
          </a:solidFill>
          <a:ln w="25400">
            <a:solidFill>
              <a:schemeClr val="lt1"/>
            </a:solidFill>
          </a:ln>
          <a:effectLst/>
          <a:sp3d contourW="25400">
            <a:contourClr>
              <a:schemeClr val="lt1"/>
            </a:contourClr>
          </a:sp3d>
        </c:spPr>
      </c:pivotFmt>
      <c:pivotFmt>
        <c:idx val="12"/>
        <c:spPr>
          <a:solidFill>
            <a:schemeClr val="accent1"/>
          </a:solidFill>
          <a:ln w="25400">
            <a:solidFill>
              <a:schemeClr val="lt1"/>
            </a:solidFill>
          </a:ln>
          <a:effectLst/>
          <a:sp3d contourW="25400">
            <a:contourClr>
              <a:schemeClr val="lt1"/>
            </a:contourClr>
          </a:sp3d>
        </c:spPr>
      </c:pivotFmt>
      <c:pivotFmt>
        <c:idx val="13"/>
        <c:spPr>
          <a:solidFill>
            <a:schemeClr val="accent1"/>
          </a:solidFill>
          <a:ln w="25400">
            <a:solidFill>
              <a:schemeClr val="lt1"/>
            </a:solidFill>
          </a:ln>
          <a:effectLst/>
          <a:sp3d contourW="25400">
            <a:contourClr>
              <a:schemeClr val="lt1"/>
            </a:contourClr>
          </a:sp3d>
        </c:spPr>
      </c:pivotFmt>
      <c:pivotFmt>
        <c:idx val="14"/>
        <c:spPr>
          <a:solidFill>
            <a:schemeClr val="accent1"/>
          </a:solidFill>
          <a:ln w="25400">
            <a:solidFill>
              <a:schemeClr val="lt1"/>
            </a:solidFill>
          </a:ln>
          <a:effectLst/>
          <a:sp3d contourW="25400">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Sheet9!$B$1</c:f>
              <c:strCache>
                <c:ptCount val="1"/>
                <c:pt idx="0">
                  <c:v>Total</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F55B-4957-B994-AF4A5294CCFF}"/>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F55B-4957-B994-AF4A5294CCFF}"/>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F55B-4957-B994-AF4A5294CCFF}"/>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F55B-4957-B994-AF4A5294CCFF}"/>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F55B-4957-B994-AF4A5294CCFF}"/>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B-F55B-4957-B994-AF4A5294CCFF}"/>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Sheet9!$A$2:$A$8</c:f>
              <c:strCache>
                <c:ptCount val="6"/>
                <c:pt idx="0">
                  <c:v>1</c:v>
                </c:pt>
                <c:pt idx="1">
                  <c:v>1.5</c:v>
                </c:pt>
                <c:pt idx="2">
                  <c:v>2</c:v>
                </c:pt>
                <c:pt idx="3">
                  <c:v>2.5</c:v>
                </c:pt>
                <c:pt idx="4">
                  <c:v>3</c:v>
                </c:pt>
                <c:pt idx="5">
                  <c:v>3.5</c:v>
                </c:pt>
              </c:strCache>
            </c:strRef>
          </c:cat>
          <c:val>
            <c:numRef>
              <c:f>Sheet9!$B$2:$B$8</c:f>
              <c:numCache>
                <c:formatCode>General</c:formatCode>
                <c:ptCount val="6"/>
                <c:pt idx="0">
                  <c:v>10511</c:v>
                </c:pt>
                <c:pt idx="1">
                  <c:v>1884</c:v>
                </c:pt>
                <c:pt idx="2">
                  <c:v>8116</c:v>
                </c:pt>
                <c:pt idx="3">
                  <c:v>160</c:v>
                </c:pt>
                <c:pt idx="4">
                  <c:v>609</c:v>
                </c:pt>
                <c:pt idx="5">
                  <c:v>8</c:v>
                </c:pt>
              </c:numCache>
            </c:numRef>
          </c:val>
          <c:extLst>
            <c:ext xmlns:c16="http://schemas.microsoft.com/office/drawing/2014/chart" uri="{C3380CC4-5D6E-409C-BE32-E72D297353CC}">
              <c16:uniqueId val="{0000000C-F55B-4957-B994-AF4A5294CCFF}"/>
            </c:ext>
          </c:extLst>
        </c:ser>
        <c:dLbls>
          <c:showLegendKey val="0"/>
          <c:showVal val="0"/>
          <c:showCatName val="0"/>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 (version 2).xlsb]Sheet10!PivotTable4</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Coast</a:t>
            </a:r>
          </a:p>
        </c:rich>
      </c:tx>
      <c:layout>
        <c:manualLayout>
          <c:xMode val="edge"/>
          <c:yMode val="edge"/>
          <c:x val="0.60876706240999556"/>
          <c:y val="0.1673160169869841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5400">
            <a:solidFill>
              <a:schemeClr val="lt1"/>
            </a:solidFill>
          </a:ln>
          <a:effectLst/>
          <a:sp3d contourW="25400">
            <a:contourClr>
              <a:schemeClr val="lt1"/>
            </a:contourClr>
          </a:sp3d>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w="25400">
            <a:solidFill>
              <a:schemeClr val="lt1"/>
            </a:solidFill>
          </a:ln>
          <a:effectLst/>
          <a:sp3d contourW="25400">
            <a:contourClr>
              <a:schemeClr val="lt1"/>
            </a:contourClr>
          </a:sp3d>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solidFill>
            <a:schemeClr val="accent1"/>
          </a:solidFill>
          <a:ln w="25400">
            <a:solidFill>
              <a:schemeClr val="lt1"/>
            </a:solidFill>
          </a:ln>
          <a:effectLst/>
          <a:sp3d contourW="25400">
            <a:contourClr>
              <a:schemeClr val="lt1"/>
            </a:contourClr>
          </a:sp3d>
        </c:spPr>
      </c:pivotFmt>
      <c:pivotFmt>
        <c:idx val="3"/>
        <c:spPr>
          <a:solidFill>
            <a:schemeClr val="accent1"/>
          </a:solidFill>
          <a:ln w="25400">
            <a:solidFill>
              <a:schemeClr val="lt1"/>
            </a:solidFill>
          </a:ln>
          <a:effectLst/>
          <a:sp3d contourW="25400">
            <a:contourClr>
              <a:schemeClr val="lt1"/>
            </a:contourClr>
          </a:sp3d>
        </c:spPr>
      </c:pivotFmt>
      <c:pivotFmt>
        <c:idx val="4"/>
        <c:spPr>
          <a:solidFill>
            <a:schemeClr val="accent1"/>
          </a:solidFill>
          <a:ln w="25400">
            <a:solidFill>
              <a:schemeClr val="lt1"/>
            </a:solidFill>
          </a:ln>
          <a:effectLst/>
          <a:sp3d contourW="25400">
            <a:contourClr>
              <a:schemeClr val="lt1"/>
            </a:contourClr>
          </a:sp3d>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
        <c:spPr>
          <a:solidFill>
            <a:schemeClr val="accent1"/>
          </a:solidFill>
          <a:ln w="25400">
            <a:solidFill>
              <a:schemeClr val="lt1"/>
            </a:solidFill>
          </a:ln>
          <a:effectLst/>
          <a:sp3d contourW="25400">
            <a:contourClr>
              <a:schemeClr val="lt1"/>
            </a:contourClr>
          </a:sp3d>
        </c:spPr>
      </c:pivotFmt>
      <c:pivotFmt>
        <c:idx val="6"/>
        <c:spPr>
          <a:solidFill>
            <a:schemeClr val="accent1"/>
          </a:solidFill>
          <a:ln w="25400">
            <a:solidFill>
              <a:schemeClr val="lt1"/>
            </a:solidFill>
          </a:ln>
          <a:effectLst/>
          <a:sp3d contourW="25400">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5998722213758759"/>
          <c:y val="0.30135585471144"/>
          <c:w val="0.79251089720197876"/>
          <c:h val="0.57303173526383822"/>
        </c:manualLayout>
      </c:layout>
      <c:pie3DChart>
        <c:varyColors val="1"/>
        <c:ser>
          <c:idx val="0"/>
          <c:order val="0"/>
          <c:tx>
            <c:strRef>
              <c:f>Sheet10!$B$1</c:f>
              <c:strCache>
                <c:ptCount val="1"/>
                <c:pt idx="0">
                  <c:v>Total</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40D7-45B6-A15A-49F35FB23CD0}"/>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40D7-45B6-A15A-49F35FB23CD0}"/>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Sheet10!$A$2:$A$4</c:f>
              <c:strCache>
                <c:ptCount val="2"/>
                <c:pt idx="0">
                  <c:v>0</c:v>
                </c:pt>
                <c:pt idx="1">
                  <c:v>1</c:v>
                </c:pt>
              </c:strCache>
            </c:strRef>
          </c:cat>
          <c:val>
            <c:numRef>
              <c:f>Sheet10!$B$2:$B$4</c:f>
              <c:numCache>
                <c:formatCode>General</c:formatCode>
                <c:ptCount val="2"/>
                <c:pt idx="0">
                  <c:v>21129</c:v>
                </c:pt>
                <c:pt idx="1">
                  <c:v>159</c:v>
                </c:pt>
              </c:numCache>
            </c:numRef>
          </c:val>
          <c:extLst>
            <c:ext xmlns:c16="http://schemas.microsoft.com/office/drawing/2014/chart" uri="{C3380CC4-5D6E-409C-BE32-E72D297353CC}">
              <c16:uniqueId val="{00000004-40D7-45B6-A15A-49F35FB23CD0}"/>
            </c:ext>
          </c:extLst>
        </c:ser>
        <c:dLbls>
          <c:showLegendKey val="0"/>
          <c:showVal val="0"/>
          <c:showCatName val="0"/>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 (version 2).xlsb]Sheet11!PivotTable5</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Condition</a:t>
            </a:r>
          </a:p>
        </c:rich>
      </c:tx>
      <c:layout>
        <c:manualLayout>
          <c:xMode val="edge"/>
          <c:yMode val="edge"/>
          <c:x val="0.17110829477295988"/>
          <c:y val="6.150237219976551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5400">
            <a:solidFill>
              <a:schemeClr val="lt1"/>
            </a:solidFill>
          </a:ln>
          <a:effectLst/>
          <a:sp3d contourW="25400">
            <a:contourClr>
              <a:schemeClr val="lt1"/>
            </a:contourClr>
          </a:sp3d>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w="25400">
            <a:solidFill>
              <a:schemeClr val="lt1"/>
            </a:solidFill>
          </a:ln>
          <a:effectLst/>
          <a:sp3d contourW="25400">
            <a:contourClr>
              <a:schemeClr val="lt1"/>
            </a:contourClr>
          </a:sp3d>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solidFill>
            <a:schemeClr val="accent1"/>
          </a:solidFill>
          <a:ln w="25400">
            <a:solidFill>
              <a:schemeClr val="lt1"/>
            </a:solidFill>
          </a:ln>
          <a:effectLst/>
          <a:sp3d contourW="25400">
            <a:contourClr>
              <a:schemeClr val="lt1"/>
            </a:contourClr>
          </a:sp3d>
        </c:spPr>
      </c:pivotFmt>
      <c:pivotFmt>
        <c:idx val="3"/>
        <c:spPr>
          <a:solidFill>
            <a:schemeClr val="accent1"/>
          </a:solidFill>
          <a:ln w="25400">
            <a:solidFill>
              <a:schemeClr val="lt1"/>
            </a:solidFill>
          </a:ln>
          <a:effectLst/>
          <a:sp3d contourW="25400">
            <a:contourClr>
              <a:schemeClr val="lt1"/>
            </a:contourClr>
          </a:sp3d>
        </c:spPr>
      </c:pivotFmt>
      <c:pivotFmt>
        <c:idx val="4"/>
        <c:spPr>
          <a:solidFill>
            <a:schemeClr val="accent1"/>
          </a:solidFill>
          <a:ln w="25400">
            <a:solidFill>
              <a:schemeClr val="lt1"/>
            </a:solidFill>
          </a:ln>
          <a:effectLst/>
          <a:sp3d contourW="25400">
            <a:contourClr>
              <a:schemeClr val="lt1"/>
            </a:contourClr>
          </a:sp3d>
        </c:spPr>
      </c:pivotFmt>
      <c:pivotFmt>
        <c:idx val="5"/>
        <c:spPr>
          <a:solidFill>
            <a:schemeClr val="accent1"/>
          </a:solidFill>
          <a:ln w="25400">
            <a:solidFill>
              <a:schemeClr val="lt1"/>
            </a:solidFill>
          </a:ln>
          <a:effectLst/>
          <a:sp3d contourW="25400">
            <a:contourClr>
              <a:schemeClr val="lt1"/>
            </a:contourClr>
          </a:sp3d>
        </c:spPr>
      </c:pivotFmt>
      <c:pivotFmt>
        <c:idx val="6"/>
        <c:spPr>
          <a:solidFill>
            <a:schemeClr val="accent1"/>
          </a:solidFill>
          <a:ln w="25400">
            <a:solidFill>
              <a:schemeClr val="lt1"/>
            </a:solidFill>
          </a:ln>
          <a:effectLst/>
          <a:sp3d contourW="25400">
            <a:contourClr>
              <a:schemeClr val="lt1"/>
            </a:contourClr>
          </a:sp3d>
        </c:spPr>
      </c:pivotFmt>
      <c:pivotFmt>
        <c:idx val="7"/>
        <c:spPr>
          <a:solidFill>
            <a:schemeClr val="accent1"/>
          </a:solidFill>
          <a:ln w="25400">
            <a:solidFill>
              <a:schemeClr val="lt1"/>
            </a:solidFill>
          </a:ln>
          <a:effectLst/>
          <a:sp3d contourW="25400">
            <a:contourClr>
              <a:schemeClr val="lt1"/>
            </a:contourClr>
          </a:sp3d>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8"/>
        <c:spPr>
          <a:solidFill>
            <a:schemeClr val="accent1"/>
          </a:solidFill>
          <a:ln w="25400">
            <a:solidFill>
              <a:schemeClr val="lt1"/>
            </a:solidFill>
          </a:ln>
          <a:effectLst/>
          <a:sp3d contourW="25400">
            <a:contourClr>
              <a:schemeClr val="lt1"/>
            </a:contourClr>
          </a:sp3d>
        </c:spPr>
      </c:pivotFmt>
      <c:pivotFmt>
        <c:idx val="9"/>
        <c:spPr>
          <a:solidFill>
            <a:schemeClr val="accent1"/>
          </a:solidFill>
          <a:ln w="25400">
            <a:solidFill>
              <a:schemeClr val="lt1"/>
            </a:solidFill>
          </a:ln>
          <a:effectLst/>
          <a:sp3d contourW="25400">
            <a:contourClr>
              <a:schemeClr val="lt1"/>
            </a:contourClr>
          </a:sp3d>
        </c:spPr>
      </c:pivotFmt>
      <c:pivotFmt>
        <c:idx val="10"/>
        <c:spPr>
          <a:solidFill>
            <a:schemeClr val="accent1"/>
          </a:solidFill>
          <a:ln w="25400">
            <a:solidFill>
              <a:schemeClr val="lt1"/>
            </a:solidFill>
          </a:ln>
          <a:effectLst/>
          <a:sp3d contourW="25400">
            <a:contourClr>
              <a:schemeClr val="lt1"/>
            </a:contourClr>
          </a:sp3d>
        </c:spPr>
      </c:pivotFmt>
      <c:pivotFmt>
        <c:idx val="11"/>
        <c:spPr>
          <a:solidFill>
            <a:schemeClr val="accent1"/>
          </a:solidFill>
          <a:ln w="25400">
            <a:solidFill>
              <a:schemeClr val="lt1"/>
            </a:solidFill>
          </a:ln>
          <a:effectLst/>
          <a:sp3d contourW="25400">
            <a:contourClr>
              <a:schemeClr val="lt1"/>
            </a:contourClr>
          </a:sp3d>
        </c:spPr>
      </c:pivotFmt>
      <c:pivotFmt>
        <c:idx val="12"/>
        <c:spPr>
          <a:solidFill>
            <a:schemeClr val="accent1"/>
          </a:solidFill>
          <a:ln w="25400">
            <a:solidFill>
              <a:schemeClr val="lt1"/>
            </a:solidFill>
          </a:ln>
          <a:effectLst/>
          <a:sp3d contourW="25400">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Sheet11!$B$3</c:f>
              <c:strCache>
                <c:ptCount val="1"/>
                <c:pt idx="0">
                  <c:v>Total</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270D-4549-A085-002FDE0E2097}"/>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270D-4549-A085-002FDE0E2097}"/>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270D-4549-A085-002FDE0E2097}"/>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270D-4549-A085-002FDE0E2097}"/>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270D-4549-A085-002FDE0E2097}"/>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Sheet11!$A$4:$A$9</c:f>
              <c:strCache>
                <c:ptCount val="5"/>
                <c:pt idx="0">
                  <c:v>1</c:v>
                </c:pt>
                <c:pt idx="1">
                  <c:v>2</c:v>
                </c:pt>
                <c:pt idx="2">
                  <c:v>3</c:v>
                </c:pt>
                <c:pt idx="3">
                  <c:v>4</c:v>
                </c:pt>
                <c:pt idx="4">
                  <c:v>5</c:v>
                </c:pt>
              </c:strCache>
            </c:strRef>
          </c:cat>
          <c:val>
            <c:numRef>
              <c:f>Sheet11!$B$4:$B$9</c:f>
              <c:numCache>
                <c:formatCode>General</c:formatCode>
                <c:ptCount val="5"/>
                <c:pt idx="0">
                  <c:v>29</c:v>
                </c:pt>
                <c:pt idx="1">
                  <c:v>171</c:v>
                </c:pt>
                <c:pt idx="2">
                  <c:v>13820</c:v>
                </c:pt>
                <c:pt idx="3">
                  <c:v>5595</c:v>
                </c:pt>
                <c:pt idx="4">
                  <c:v>1673</c:v>
                </c:pt>
              </c:numCache>
            </c:numRef>
          </c:val>
          <c:extLst>
            <c:ext xmlns:c16="http://schemas.microsoft.com/office/drawing/2014/chart" uri="{C3380CC4-5D6E-409C-BE32-E72D297353CC}">
              <c16:uniqueId val="{0000000A-270D-4549-A085-002FDE0E2097}"/>
            </c:ext>
          </c:extLst>
        </c:ser>
        <c:dLbls>
          <c:showLegendKey val="0"/>
          <c:showVal val="0"/>
          <c:showCatName val="0"/>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 (version 2).xlsb]Sheet12!PivotTable6</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Quality</a:t>
            </a:r>
          </a:p>
        </c:rich>
      </c:tx>
      <c:layout>
        <c:manualLayout>
          <c:xMode val="edge"/>
          <c:yMode val="edge"/>
          <c:x val="0.62312492668234076"/>
          <c:y val="7.050524394440371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5400">
            <a:solidFill>
              <a:schemeClr val="lt1"/>
            </a:solidFill>
          </a:ln>
          <a:effectLst/>
          <a:sp3d contourW="25400">
            <a:contourClr>
              <a:schemeClr val="lt1"/>
            </a:contourClr>
          </a:sp3d>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lumMod val="60000"/>
            </a:schemeClr>
          </a:solidFill>
          <a:ln w="25400">
            <a:solidFill>
              <a:schemeClr val="lt1"/>
            </a:solidFill>
          </a:ln>
          <a:effectLst/>
          <a:sp3d contourW="25400">
            <a:contourClr>
              <a:schemeClr val="lt1"/>
            </a:contourClr>
          </a:sp3d>
        </c:spP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solidFill>
            <a:schemeClr val="accent1"/>
          </a:solidFill>
          <a:ln w="25400">
            <a:solidFill>
              <a:schemeClr val="lt1"/>
            </a:solidFill>
          </a:ln>
          <a:effectLst/>
          <a:sp3d contourW="25400">
            <a:contourClr>
              <a:schemeClr val="lt1"/>
            </a:contourClr>
          </a:sp3d>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
        <c:spPr>
          <a:solidFill>
            <a:schemeClr val="accent1"/>
          </a:solidFill>
          <a:ln w="25400">
            <a:solidFill>
              <a:schemeClr val="lt1"/>
            </a:solidFill>
          </a:ln>
          <a:effectLst/>
          <a:sp3d contourW="25400">
            <a:contourClr>
              <a:schemeClr val="lt1"/>
            </a:contourClr>
          </a:sp3d>
        </c:spPr>
      </c:pivotFmt>
      <c:pivotFmt>
        <c:idx val="4"/>
        <c:spPr>
          <a:solidFill>
            <a:schemeClr val="accent1"/>
          </a:solidFill>
          <a:ln w="25400">
            <a:solidFill>
              <a:schemeClr val="lt1"/>
            </a:solidFill>
          </a:ln>
          <a:effectLst/>
          <a:sp3d contourW="25400">
            <a:contourClr>
              <a:schemeClr val="lt1"/>
            </a:contourClr>
          </a:sp3d>
        </c:spPr>
      </c:pivotFmt>
      <c:pivotFmt>
        <c:idx val="5"/>
        <c:spPr>
          <a:solidFill>
            <a:schemeClr val="accent1"/>
          </a:solidFill>
          <a:ln w="25400">
            <a:solidFill>
              <a:schemeClr val="lt1"/>
            </a:solidFill>
          </a:ln>
          <a:effectLst/>
          <a:sp3d contourW="25400">
            <a:contourClr>
              <a:schemeClr val="lt1"/>
            </a:contourClr>
          </a:sp3d>
        </c:spPr>
      </c:pivotFmt>
      <c:pivotFmt>
        <c:idx val="6"/>
        <c:spPr>
          <a:solidFill>
            <a:schemeClr val="accent1"/>
          </a:solidFill>
          <a:ln w="25400">
            <a:solidFill>
              <a:schemeClr val="lt1"/>
            </a:solidFill>
          </a:ln>
          <a:effectLst/>
          <a:sp3d contourW="25400">
            <a:contourClr>
              <a:schemeClr val="lt1"/>
            </a:contourClr>
          </a:sp3d>
        </c:spPr>
      </c:pivotFmt>
      <c:pivotFmt>
        <c:idx val="7"/>
        <c:spPr>
          <a:solidFill>
            <a:schemeClr val="accent1"/>
          </a:solidFill>
          <a:ln w="25400">
            <a:solidFill>
              <a:schemeClr val="lt1"/>
            </a:solidFill>
          </a:ln>
          <a:effectLst/>
          <a:sp3d contourW="25400">
            <a:contourClr>
              <a:schemeClr val="lt1"/>
            </a:contourClr>
          </a:sp3d>
        </c:spPr>
      </c:pivotFmt>
      <c:pivotFmt>
        <c:idx val="8"/>
        <c:spPr>
          <a:solidFill>
            <a:schemeClr val="accent1"/>
          </a:solidFill>
          <a:ln w="25400">
            <a:solidFill>
              <a:schemeClr val="lt1"/>
            </a:solidFill>
          </a:ln>
          <a:effectLst/>
          <a:sp3d contourW="25400">
            <a:contourClr>
              <a:schemeClr val="lt1"/>
            </a:contourClr>
          </a:sp3d>
        </c:spPr>
      </c:pivotFmt>
      <c:pivotFmt>
        <c:idx val="9"/>
        <c:spPr>
          <a:solidFill>
            <a:schemeClr val="accent1"/>
          </a:solidFill>
          <a:ln w="25400">
            <a:solidFill>
              <a:schemeClr val="lt1"/>
            </a:solidFill>
          </a:ln>
          <a:effectLst/>
          <a:sp3d contourW="25400">
            <a:contourClr>
              <a:schemeClr val="lt1"/>
            </a:contourClr>
          </a:sp3d>
        </c:spP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0"/>
        <c:spPr>
          <a:solidFill>
            <a:schemeClr val="accent1"/>
          </a:solidFill>
          <a:ln w="25400">
            <a:solidFill>
              <a:schemeClr val="lt1"/>
            </a:solidFill>
          </a:ln>
          <a:effectLst/>
          <a:sp3d contourW="25400">
            <a:contourClr>
              <a:schemeClr val="lt1"/>
            </a:contourClr>
          </a:sp3d>
        </c:spPr>
      </c:pivotFmt>
      <c:pivotFmt>
        <c:idx val="11"/>
        <c:spPr>
          <a:solidFill>
            <a:schemeClr val="accent1"/>
          </a:solidFill>
          <a:ln w="25400">
            <a:solidFill>
              <a:schemeClr val="lt1"/>
            </a:solidFill>
          </a:ln>
          <a:effectLst/>
          <a:sp3d contourW="25400">
            <a:contourClr>
              <a:schemeClr val="lt1"/>
            </a:contourClr>
          </a:sp3d>
        </c:spPr>
      </c:pivotFmt>
      <c:pivotFmt>
        <c:idx val="12"/>
        <c:spPr>
          <a:solidFill>
            <a:schemeClr val="accent1"/>
          </a:solidFill>
          <a:ln w="25400">
            <a:solidFill>
              <a:schemeClr val="lt1"/>
            </a:solidFill>
          </a:ln>
          <a:effectLst/>
          <a:sp3d contourW="25400">
            <a:contourClr>
              <a:schemeClr val="lt1"/>
            </a:contourClr>
          </a:sp3d>
        </c:spPr>
      </c:pivotFmt>
      <c:pivotFmt>
        <c:idx val="13"/>
        <c:spPr>
          <a:solidFill>
            <a:schemeClr val="accent1"/>
          </a:solidFill>
          <a:ln w="25400">
            <a:solidFill>
              <a:schemeClr val="lt1"/>
            </a:solidFill>
          </a:ln>
          <a:effectLst/>
          <a:sp3d contourW="25400">
            <a:contourClr>
              <a:schemeClr val="lt1"/>
            </a:contourClr>
          </a:sp3d>
        </c:spPr>
      </c:pivotFmt>
      <c:pivotFmt>
        <c:idx val="14"/>
        <c:spPr>
          <a:solidFill>
            <a:schemeClr val="accent1"/>
          </a:solidFill>
          <a:ln w="25400">
            <a:solidFill>
              <a:schemeClr val="lt1"/>
            </a:solidFill>
          </a:ln>
          <a:effectLst/>
          <a:sp3d contourW="25400">
            <a:contourClr>
              <a:schemeClr val="lt1"/>
            </a:contourClr>
          </a:sp3d>
        </c:spPr>
      </c:pivotFmt>
      <c:pivotFmt>
        <c:idx val="15"/>
        <c:spPr>
          <a:solidFill>
            <a:schemeClr val="accent1"/>
          </a:solidFill>
          <a:ln w="25400">
            <a:solidFill>
              <a:schemeClr val="lt1"/>
            </a:solidFill>
          </a:ln>
          <a:effectLst/>
          <a:sp3d contourW="25400">
            <a:contourClr>
              <a:schemeClr val="lt1"/>
            </a:contourClr>
          </a:sp3d>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6"/>
        <c:spPr>
          <a:solidFill>
            <a:schemeClr val="accent1"/>
          </a:solidFill>
          <a:ln w="25400">
            <a:solidFill>
              <a:schemeClr val="lt1"/>
            </a:solidFill>
          </a:ln>
          <a:effectLst/>
          <a:sp3d contourW="25400">
            <a:contourClr>
              <a:schemeClr val="lt1"/>
            </a:contourClr>
          </a:sp3d>
        </c:spPr>
      </c:pivotFmt>
      <c:pivotFmt>
        <c:idx val="17"/>
        <c:spPr>
          <a:solidFill>
            <a:schemeClr val="accent1"/>
          </a:solidFill>
          <a:ln w="25400">
            <a:solidFill>
              <a:schemeClr val="lt1"/>
            </a:solidFill>
          </a:ln>
          <a:effectLst/>
          <a:sp3d contourW="25400">
            <a:contourClr>
              <a:schemeClr val="lt1"/>
            </a:contourClr>
          </a:sp3d>
        </c:spPr>
      </c:pivotFmt>
      <c:pivotFmt>
        <c:idx val="18"/>
        <c:spPr>
          <a:solidFill>
            <a:schemeClr val="accent1"/>
          </a:solidFill>
          <a:ln w="25400">
            <a:solidFill>
              <a:schemeClr val="lt1"/>
            </a:solidFill>
          </a:ln>
          <a:effectLst/>
          <a:sp3d contourW="25400">
            <a:contourClr>
              <a:schemeClr val="lt1"/>
            </a:contourClr>
          </a:sp3d>
        </c:spPr>
      </c:pivotFmt>
      <c:pivotFmt>
        <c:idx val="19"/>
        <c:spPr>
          <a:solidFill>
            <a:schemeClr val="accent1"/>
          </a:solidFill>
          <a:ln w="25400">
            <a:solidFill>
              <a:schemeClr val="lt1"/>
            </a:solidFill>
          </a:ln>
          <a:effectLst/>
          <a:sp3d contourW="25400">
            <a:contourClr>
              <a:schemeClr val="lt1"/>
            </a:contourClr>
          </a:sp3d>
        </c:spPr>
      </c:pivotFmt>
      <c:pivotFmt>
        <c:idx val="20"/>
        <c:spPr>
          <a:solidFill>
            <a:schemeClr val="accent1"/>
          </a:solidFill>
          <a:ln w="25400">
            <a:solidFill>
              <a:schemeClr val="lt1"/>
            </a:solidFill>
          </a:ln>
          <a:effectLst/>
          <a:sp3d contourW="25400">
            <a:contourClr>
              <a:schemeClr val="lt1"/>
            </a:contourClr>
          </a:sp3d>
        </c:spPr>
      </c:pivotFmt>
      <c:pivotFmt>
        <c:idx val="21"/>
        <c:spPr>
          <a:solidFill>
            <a:schemeClr val="accent1"/>
          </a:solidFill>
          <a:ln w="25400">
            <a:solidFill>
              <a:schemeClr val="lt1"/>
            </a:solidFill>
          </a:ln>
          <a:effectLst/>
          <a:sp3d contourW="25400">
            <a:contourClr>
              <a:schemeClr val="lt1"/>
            </a:contourClr>
          </a:sp3d>
        </c:spPr>
      </c:pivotFmt>
      <c:pivotFmt>
        <c:idx val="22"/>
        <c:spPr>
          <a:solidFill>
            <a:schemeClr val="accent1"/>
          </a:solidFill>
          <a:ln w="25400">
            <a:solidFill>
              <a:schemeClr val="lt1"/>
            </a:solidFill>
          </a:ln>
          <a:effectLst/>
          <a:sp3d contourW="25400">
            <a:contourClr>
              <a:schemeClr val="lt1"/>
            </a:contourClr>
          </a:sp3d>
        </c:spP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3"/>
        <c:spPr>
          <a:solidFill>
            <a:schemeClr val="accent1"/>
          </a:solidFill>
          <a:ln w="25400">
            <a:solidFill>
              <a:schemeClr val="lt1"/>
            </a:solidFill>
          </a:ln>
          <a:effectLst/>
          <a:sp3d contourW="25400">
            <a:contourClr>
              <a:schemeClr val="lt1"/>
            </a:contourClr>
          </a:sp3d>
        </c:spPr>
      </c:pivotFmt>
      <c:pivotFmt>
        <c:idx val="24"/>
        <c:spPr>
          <a:solidFill>
            <a:schemeClr val="accent1"/>
          </a:solidFill>
          <a:ln w="25400">
            <a:solidFill>
              <a:schemeClr val="lt1"/>
            </a:solidFill>
          </a:ln>
          <a:effectLst/>
          <a:sp3d contourW="25400">
            <a:contourClr>
              <a:schemeClr val="lt1"/>
            </a:contourClr>
          </a:sp3d>
        </c:spPr>
      </c:pivotFmt>
      <c:pivotFmt>
        <c:idx val="25"/>
        <c:spPr>
          <a:solidFill>
            <a:schemeClr val="accent1"/>
          </a:solidFill>
          <a:ln w="25400">
            <a:solidFill>
              <a:schemeClr val="lt1"/>
            </a:solidFill>
          </a:ln>
          <a:effectLst/>
          <a:sp3d contourW="25400">
            <a:contourClr>
              <a:schemeClr val="lt1"/>
            </a:contourClr>
          </a:sp3d>
        </c:spPr>
      </c:pivotFmt>
      <c:pivotFmt>
        <c:idx val="26"/>
        <c:spPr>
          <a:solidFill>
            <a:schemeClr val="accent1"/>
          </a:solidFill>
          <a:ln w="25400">
            <a:solidFill>
              <a:schemeClr val="lt1"/>
            </a:solidFill>
          </a:ln>
          <a:effectLst/>
          <a:sp3d contourW="25400">
            <a:contourClr>
              <a:schemeClr val="lt1"/>
            </a:contourClr>
          </a:sp3d>
        </c:spPr>
      </c:pivotFmt>
      <c:pivotFmt>
        <c:idx val="27"/>
        <c:spPr>
          <a:solidFill>
            <a:schemeClr val="accent1"/>
          </a:solidFill>
          <a:ln w="25400">
            <a:solidFill>
              <a:schemeClr val="lt1"/>
            </a:solidFill>
          </a:ln>
          <a:effectLst/>
          <a:sp3d contourW="25400">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9451855523853859"/>
          <c:y val="0.31560651407213819"/>
          <c:w val="0.78423758969499557"/>
          <c:h val="0.55501580744425238"/>
        </c:manualLayout>
      </c:layout>
      <c:pie3DChart>
        <c:varyColors val="1"/>
        <c:ser>
          <c:idx val="0"/>
          <c:order val="0"/>
          <c:tx>
            <c:strRef>
              <c:f>Sheet12!$B$1</c:f>
              <c:strCache>
                <c:ptCount val="1"/>
                <c:pt idx="0">
                  <c:v>Total</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FBBE-4D29-81EF-4485D13ADFD7}"/>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FBBE-4D29-81EF-4485D13ADFD7}"/>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FBBE-4D29-81EF-4485D13ADFD7}"/>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FBBE-4D29-81EF-4485D13ADFD7}"/>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FBBE-4D29-81EF-4485D13ADFD7}"/>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B-FBBE-4D29-81EF-4485D13ADFD7}"/>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D-FBBE-4D29-81EF-4485D13ADFD7}"/>
              </c:ext>
            </c:extLst>
          </c:dPt>
          <c:dPt>
            <c:idx val="7"/>
            <c:bubble3D val="0"/>
            <c:spPr>
              <a:solidFill>
                <a:schemeClr val="accent2">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F-FBBE-4D29-81EF-4485D13ADFD7}"/>
              </c:ext>
            </c:extLst>
          </c:dPt>
          <c:dPt>
            <c:idx val="8"/>
            <c:bubble3D val="0"/>
            <c:spPr>
              <a:solidFill>
                <a:schemeClr val="accent3">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1-FBBE-4D29-81EF-4485D13ADFD7}"/>
              </c:ext>
            </c:extLst>
          </c:dPt>
          <c:dPt>
            <c:idx val="9"/>
            <c:bubble3D val="0"/>
            <c:spPr>
              <a:solidFill>
                <a:schemeClr val="accent4">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3-FBBE-4D29-81EF-4485D13ADFD7}"/>
              </c:ext>
            </c:extLst>
          </c:dPt>
          <c:dPt>
            <c:idx val="10"/>
            <c:bubble3D val="0"/>
            <c:spPr>
              <a:solidFill>
                <a:schemeClr val="accent5">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5-FBBE-4D29-81EF-4485D13ADFD7}"/>
              </c:ext>
            </c:extLst>
          </c:dPt>
          <c:dPt>
            <c:idx val="11"/>
            <c:bubble3D val="0"/>
            <c:spPr>
              <a:solidFill>
                <a:schemeClr val="accent6">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7-FBBE-4D29-81EF-4485D13ADFD7}"/>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Sheet12!$A$2:$A$14</c:f>
              <c:strCache>
                <c:ptCount val="12"/>
                <c:pt idx="0">
                  <c:v>1</c:v>
                </c:pt>
                <c:pt idx="1">
                  <c:v>3</c:v>
                </c:pt>
                <c:pt idx="2">
                  <c:v>4</c:v>
                </c:pt>
                <c:pt idx="3">
                  <c:v>5</c:v>
                </c:pt>
                <c:pt idx="4">
                  <c:v>6</c:v>
                </c:pt>
                <c:pt idx="5">
                  <c:v>7</c:v>
                </c:pt>
                <c:pt idx="6">
                  <c:v>8</c:v>
                </c:pt>
                <c:pt idx="7">
                  <c:v>9</c:v>
                </c:pt>
                <c:pt idx="8">
                  <c:v>10</c:v>
                </c:pt>
                <c:pt idx="9">
                  <c:v>11</c:v>
                </c:pt>
                <c:pt idx="10">
                  <c:v>12</c:v>
                </c:pt>
                <c:pt idx="11">
                  <c:v>13</c:v>
                </c:pt>
              </c:strCache>
            </c:strRef>
          </c:cat>
          <c:val>
            <c:numRef>
              <c:f>Sheet12!$B$2:$B$14</c:f>
              <c:numCache>
                <c:formatCode>General</c:formatCode>
                <c:ptCount val="12"/>
                <c:pt idx="0">
                  <c:v>1</c:v>
                </c:pt>
                <c:pt idx="1">
                  <c:v>3</c:v>
                </c:pt>
                <c:pt idx="2">
                  <c:v>29</c:v>
                </c:pt>
                <c:pt idx="3">
                  <c:v>239</c:v>
                </c:pt>
                <c:pt idx="4">
                  <c:v>2007</c:v>
                </c:pt>
                <c:pt idx="5">
                  <c:v>8835</c:v>
                </c:pt>
                <c:pt idx="6">
                  <c:v>5979</c:v>
                </c:pt>
                <c:pt idx="7">
                  <c:v>2575</c:v>
                </c:pt>
                <c:pt idx="8">
                  <c:v>1126</c:v>
                </c:pt>
                <c:pt idx="9">
                  <c:v>392</c:v>
                </c:pt>
                <c:pt idx="10">
                  <c:v>90</c:v>
                </c:pt>
                <c:pt idx="11">
                  <c:v>12</c:v>
                </c:pt>
              </c:numCache>
            </c:numRef>
          </c:val>
          <c:extLst>
            <c:ext xmlns:c16="http://schemas.microsoft.com/office/drawing/2014/chart" uri="{C3380CC4-5D6E-409C-BE32-E72D297353CC}">
              <c16:uniqueId val="{00000018-FBBE-4D29-81EF-4485D13ADFD7}"/>
            </c:ext>
          </c:extLst>
        </c:ser>
        <c:dLbls>
          <c:showLegendKey val="0"/>
          <c:showVal val="0"/>
          <c:showCatName val="0"/>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 (version 2).xlsb]Sheet13!PivotTable7</c:name>
    <c:fmtId val="9"/>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Sight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5400">
            <a:solidFill>
              <a:schemeClr val="lt1"/>
            </a:solidFill>
          </a:ln>
          <a:effectLst/>
          <a:sp3d contourW="25400">
            <a:contourClr>
              <a:schemeClr val="lt1"/>
            </a:contourClr>
          </a:sp3d>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w="25400">
            <a:solidFill>
              <a:schemeClr val="lt1"/>
            </a:solidFill>
          </a:ln>
          <a:effectLst/>
          <a:sp3d contourW="25400">
            <a:contourClr>
              <a:schemeClr val="lt1"/>
            </a:contourClr>
          </a:sp3d>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solidFill>
            <a:schemeClr val="accent1"/>
          </a:solidFill>
          <a:ln w="25400">
            <a:solidFill>
              <a:schemeClr val="lt1"/>
            </a:solidFill>
          </a:ln>
          <a:effectLst/>
          <a:sp3d contourW="25400">
            <a:contourClr>
              <a:schemeClr val="lt1"/>
            </a:contourClr>
          </a:sp3d>
        </c:spPr>
      </c:pivotFmt>
      <c:pivotFmt>
        <c:idx val="3"/>
        <c:spPr>
          <a:solidFill>
            <a:schemeClr val="accent1"/>
          </a:solidFill>
          <a:ln w="25400">
            <a:solidFill>
              <a:schemeClr val="lt1"/>
            </a:solidFill>
          </a:ln>
          <a:effectLst/>
          <a:sp3d contourW="25400">
            <a:contourClr>
              <a:schemeClr val="lt1"/>
            </a:contourClr>
          </a:sp3d>
        </c:spPr>
      </c:pivotFmt>
      <c:pivotFmt>
        <c:idx val="4"/>
        <c:spPr>
          <a:solidFill>
            <a:schemeClr val="accent1"/>
          </a:solidFill>
          <a:ln w="25400">
            <a:solidFill>
              <a:schemeClr val="lt1"/>
            </a:solidFill>
          </a:ln>
          <a:effectLst/>
          <a:sp3d contourW="25400">
            <a:contourClr>
              <a:schemeClr val="lt1"/>
            </a:contourClr>
          </a:sp3d>
        </c:spPr>
      </c:pivotFmt>
      <c:pivotFmt>
        <c:idx val="5"/>
        <c:spPr>
          <a:solidFill>
            <a:schemeClr val="accent1"/>
          </a:solidFill>
          <a:ln w="25400">
            <a:solidFill>
              <a:schemeClr val="lt1"/>
            </a:solidFill>
          </a:ln>
          <a:effectLst/>
          <a:sp3d contourW="25400">
            <a:contourClr>
              <a:schemeClr val="lt1"/>
            </a:contourClr>
          </a:sp3d>
        </c:spPr>
      </c:pivotFmt>
      <c:pivotFmt>
        <c:idx val="6"/>
        <c:spPr>
          <a:solidFill>
            <a:schemeClr val="accent1"/>
          </a:solidFill>
          <a:ln w="25400">
            <a:solidFill>
              <a:schemeClr val="lt1"/>
            </a:solidFill>
          </a:ln>
          <a:effectLst/>
          <a:sp3d contourW="25400">
            <a:contourClr>
              <a:schemeClr val="lt1"/>
            </a:contourClr>
          </a:sp3d>
        </c:spPr>
      </c:pivotFmt>
      <c:pivotFmt>
        <c:idx val="7"/>
        <c:spPr>
          <a:solidFill>
            <a:schemeClr val="accent1"/>
          </a:solidFill>
          <a:ln w="25400">
            <a:solidFill>
              <a:schemeClr val="lt1"/>
            </a:solidFill>
          </a:ln>
          <a:effectLst/>
          <a:sp3d contourW="25400">
            <a:contourClr>
              <a:schemeClr val="lt1"/>
            </a:contourClr>
          </a:sp3d>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8"/>
        <c:spPr>
          <a:solidFill>
            <a:schemeClr val="accent1"/>
          </a:solidFill>
          <a:ln w="25400">
            <a:solidFill>
              <a:schemeClr val="lt1"/>
            </a:solidFill>
          </a:ln>
          <a:effectLst/>
          <a:sp3d contourW="25400">
            <a:contourClr>
              <a:schemeClr val="lt1"/>
            </a:contourClr>
          </a:sp3d>
        </c:spPr>
      </c:pivotFmt>
      <c:pivotFmt>
        <c:idx val="9"/>
        <c:spPr>
          <a:solidFill>
            <a:schemeClr val="accent1"/>
          </a:solidFill>
          <a:ln w="25400">
            <a:solidFill>
              <a:schemeClr val="lt1"/>
            </a:solidFill>
          </a:ln>
          <a:effectLst/>
          <a:sp3d contourW="25400">
            <a:contourClr>
              <a:schemeClr val="lt1"/>
            </a:contourClr>
          </a:sp3d>
        </c:spPr>
      </c:pivotFmt>
      <c:pivotFmt>
        <c:idx val="10"/>
        <c:spPr>
          <a:solidFill>
            <a:schemeClr val="accent1"/>
          </a:solidFill>
          <a:ln w="25400">
            <a:solidFill>
              <a:schemeClr val="lt1"/>
            </a:solidFill>
          </a:ln>
          <a:effectLst/>
          <a:sp3d contourW="25400">
            <a:contourClr>
              <a:schemeClr val="lt1"/>
            </a:contourClr>
          </a:sp3d>
        </c:spPr>
      </c:pivotFmt>
      <c:pivotFmt>
        <c:idx val="11"/>
        <c:spPr>
          <a:solidFill>
            <a:schemeClr val="accent1"/>
          </a:solidFill>
          <a:ln w="25400">
            <a:solidFill>
              <a:schemeClr val="lt1"/>
            </a:solidFill>
          </a:ln>
          <a:effectLst/>
          <a:sp3d contourW="25400">
            <a:contourClr>
              <a:schemeClr val="lt1"/>
            </a:contourClr>
          </a:sp3d>
        </c:spPr>
      </c:pivotFmt>
      <c:pivotFmt>
        <c:idx val="12"/>
        <c:spPr>
          <a:solidFill>
            <a:schemeClr val="accent1"/>
          </a:solidFill>
          <a:ln w="25400">
            <a:solidFill>
              <a:schemeClr val="lt1"/>
            </a:solidFill>
          </a:ln>
          <a:effectLst/>
          <a:sp3d contourW="25400">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Sheet13!$B$1</c:f>
              <c:strCache>
                <c:ptCount val="1"/>
                <c:pt idx="0">
                  <c:v>Total</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13A1-442E-A8CF-CB63C8E08BEB}"/>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13A1-442E-A8CF-CB63C8E08BEB}"/>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13A1-442E-A8CF-CB63C8E08BEB}"/>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13A1-442E-A8CF-CB63C8E08BEB}"/>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13A1-442E-A8CF-CB63C8E08BEB}"/>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Sheet13!$A$2:$A$7</c:f>
              <c:strCache>
                <c:ptCount val="5"/>
                <c:pt idx="0">
                  <c:v>0</c:v>
                </c:pt>
                <c:pt idx="1">
                  <c:v>1</c:v>
                </c:pt>
                <c:pt idx="2">
                  <c:v>2</c:v>
                </c:pt>
                <c:pt idx="3">
                  <c:v>3</c:v>
                </c:pt>
                <c:pt idx="4">
                  <c:v>4</c:v>
                </c:pt>
              </c:strCache>
            </c:strRef>
          </c:cat>
          <c:val>
            <c:numRef>
              <c:f>Sheet13!$B$2:$B$7</c:f>
              <c:numCache>
                <c:formatCode>General</c:formatCode>
                <c:ptCount val="5"/>
                <c:pt idx="0">
                  <c:v>19194</c:v>
                </c:pt>
                <c:pt idx="1">
                  <c:v>330</c:v>
                </c:pt>
                <c:pt idx="2">
                  <c:v>950</c:v>
                </c:pt>
                <c:pt idx="3">
                  <c:v>500</c:v>
                </c:pt>
                <c:pt idx="4">
                  <c:v>314</c:v>
                </c:pt>
              </c:numCache>
            </c:numRef>
          </c:val>
          <c:extLst>
            <c:ext xmlns:c16="http://schemas.microsoft.com/office/drawing/2014/chart" uri="{C3380CC4-5D6E-409C-BE32-E72D297353CC}">
              <c16:uniqueId val="{0000000A-13A1-442E-A8CF-CB63C8E08BEB}"/>
            </c:ext>
          </c:extLst>
        </c:ser>
        <c:dLbls>
          <c:showLegendKey val="0"/>
          <c:showVal val="0"/>
          <c:showCatName val="0"/>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24493470777957219"/>
          <c:y val="0.30052588850910034"/>
          <c:w val="0.73186158309158722"/>
          <c:h val="0.46774889801927239"/>
        </c:manualLayout>
      </c:layout>
      <c:barChart>
        <c:barDir val="bar"/>
        <c:grouping val="clustered"/>
        <c:varyColors val="0"/>
        <c:ser>
          <c:idx val="0"/>
          <c:order val="0"/>
          <c:spPr>
            <a:pattFill prst="narVert">
              <a:fgClr>
                <a:schemeClr val="accent4"/>
              </a:fgClr>
              <a:bgClr>
                <a:schemeClr val="accent4">
                  <a:lumMod val="20000"/>
                  <a:lumOff val="80000"/>
                </a:schemeClr>
              </a:bgClr>
            </a:pattFill>
            <a:ln>
              <a:noFill/>
            </a:ln>
            <a:effectLst>
              <a:innerShdw blurRad="114300">
                <a:schemeClr val="accent4"/>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Sheet1!$E$4:$E$9</c:f>
              <c:strCache>
                <c:ptCount val="6"/>
                <c:pt idx="0">
                  <c:v>yr_built    </c:v>
                </c:pt>
                <c:pt idx="1">
                  <c:v>condition    </c:v>
                </c:pt>
                <c:pt idx="2">
                  <c:v>ceil          </c:v>
                </c:pt>
                <c:pt idx="3">
                  <c:v>coast       </c:v>
                </c:pt>
                <c:pt idx="4">
                  <c:v>long        </c:v>
                </c:pt>
                <c:pt idx="5">
                  <c:v>total_area    </c:v>
                </c:pt>
              </c:strCache>
            </c:strRef>
          </c:cat>
          <c:val>
            <c:numRef>
              <c:f>Sheet1!$F$4:$F$9</c:f>
              <c:numCache>
                <c:formatCode>General</c:formatCode>
                <c:ptCount val="6"/>
                <c:pt idx="0">
                  <c:v>14</c:v>
                </c:pt>
                <c:pt idx="1">
                  <c:v>28</c:v>
                </c:pt>
                <c:pt idx="2">
                  <c:v>30</c:v>
                </c:pt>
                <c:pt idx="3">
                  <c:v>30</c:v>
                </c:pt>
                <c:pt idx="4">
                  <c:v>34</c:v>
                </c:pt>
                <c:pt idx="5">
                  <c:v>39</c:v>
                </c:pt>
              </c:numCache>
            </c:numRef>
          </c:val>
          <c:extLst>
            <c:ext xmlns:c16="http://schemas.microsoft.com/office/drawing/2014/chart" uri="{C3380CC4-5D6E-409C-BE32-E72D297353CC}">
              <c16:uniqueId val="{00000000-5F80-44C5-8A00-EA003360268B}"/>
            </c:ext>
          </c:extLst>
        </c:ser>
        <c:dLbls>
          <c:dLblPos val="outEnd"/>
          <c:showLegendKey val="0"/>
          <c:showVal val="1"/>
          <c:showCatName val="0"/>
          <c:showSerName val="0"/>
          <c:showPercent val="0"/>
          <c:showBubbleSize val="0"/>
        </c:dLbls>
        <c:gapWidth val="227"/>
        <c:overlap val="-48"/>
        <c:axId val="1925591568"/>
        <c:axId val="1834063360"/>
      </c:barChart>
      <c:catAx>
        <c:axId val="1925591568"/>
        <c:scaling>
          <c:orientation val="minMax"/>
        </c:scaling>
        <c:delete val="0"/>
        <c:axPos val="l"/>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1834063360"/>
        <c:crosses val="autoZero"/>
        <c:auto val="1"/>
        <c:lblAlgn val="ctr"/>
        <c:lblOffset val="100"/>
        <c:noMultiLvlLbl val="0"/>
      </c:catAx>
      <c:valAx>
        <c:axId val="183406336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19255915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withinLinearReversed" id="22">
  <a:schemeClr val="accent2"/>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7">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Vert">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Vert">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5AF0E3-CFD8-4072-8217-444AABC70D3D}"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3859B5A5-AB1E-4F02-BF4A-659D54D086D7}" type="pres">
      <dgm:prSet presAssocID="{245AF0E3-CFD8-4072-8217-444AABC70D3D}" presName="Name0" presStyleCnt="0">
        <dgm:presLayoutVars>
          <dgm:dir/>
          <dgm:resizeHandles val="exact"/>
        </dgm:presLayoutVars>
      </dgm:prSet>
      <dgm:spPr/>
    </dgm:pt>
  </dgm:ptLst>
  <dgm:cxnLst>
    <dgm:cxn modelId="{4BEFF52F-42D1-472C-844E-9A8CCA9D58D7}" type="presOf" srcId="{245AF0E3-CFD8-4072-8217-444AABC70D3D}" destId="{3859B5A5-AB1E-4F02-BF4A-659D54D086D7}"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7CF4ED-7310-4415-B423-C8562BC73B07}"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A1F7E0A3-8821-432B-B249-236504B028C8}">
      <dgm:prSet/>
      <dgm:spPr>
        <a:gradFill rotWithShape="0">
          <a:gsLst>
            <a:gs pos="100000">
              <a:srgbClr val="002060"/>
            </a:gs>
            <a:gs pos="90000">
              <a:schemeClr val="accent5">
                <a:lumMod val="60000"/>
                <a:lumOff val="40000"/>
              </a:schemeClr>
            </a:gs>
            <a:gs pos="58000">
              <a:srgbClr val="002060"/>
            </a:gs>
          </a:gsLst>
          <a:lin ang="5400000" scaled="1"/>
        </a:gradFill>
      </dgm:spPr>
      <dgm:t>
        <a:bodyPr/>
        <a:lstStyle/>
        <a:p>
          <a:r>
            <a:rPr lang="en-US" b="1" i="0" dirty="0"/>
            <a:t>                                 Why XG Boost</a:t>
          </a:r>
          <a:endParaRPr lang="en-IN" dirty="0"/>
        </a:p>
      </dgm:t>
    </dgm:pt>
    <dgm:pt modelId="{2C4767F8-E5A9-4A82-99D8-DB307E289D1A}" type="parTrans" cxnId="{09FAEC62-D5DA-4C21-9782-0EB49C872D7F}">
      <dgm:prSet/>
      <dgm:spPr/>
      <dgm:t>
        <a:bodyPr/>
        <a:lstStyle/>
        <a:p>
          <a:endParaRPr lang="en-IN"/>
        </a:p>
      </dgm:t>
    </dgm:pt>
    <dgm:pt modelId="{00643EA7-E7E2-4276-BF19-C40B88587054}" type="sibTrans" cxnId="{09FAEC62-D5DA-4C21-9782-0EB49C872D7F}">
      <dgm:prSet/>
      <dgm:spPr/>
      <dgm:t>
        <a:bodyPr/>
        <a:lstStyle/>
        <a:p>
          <a:endParaRPr lang="en-IN"/>
        </a:p>
      </dgm:t>
    </dgm:pt>
    <dgm:pt modelId="{5750F4AA-95D5-4D69-AF0C-AD366948CF48}">
      <dgm:prSet/>
      <dgm:spPr>
        <a:gradFill rotWithShape="0">
          <a:gsLst>
            <a:gs pos="100000">
              <a:srgbClr val="002060"/>
            </a:gs>
            <a:gs pos="90000">
              <a:schemeClr val="accent5">
                <a:lumMod val="60000"/>
                <a:lumOff val="40000"/>
              </a:schemeClr>
            </a:gs>
            <a:gs pos="58000">
              <a:srgbClr val="002060"/>
            </a:gs>
          </a:gsLst>
          <a:lin ang="5400000" scaled="1"/>
        </a:gradFill>
      </dgm:spPr>
      <dgm:t>
        <a:bodyPr/>
        <a:lstStyle/>
        <a:p>
          <a:r>
            <a:rPr lang="en-US" b="1" i="0" dirty="0"/>
            <a:t>Extreme Gradient Boosting:</a:t>
          </a:r>
          <a:r>
            <a:rPr lang="en-US" b="0" i="0" dirty="0"/>
            <a:t>  Builds an ensemble of weak learners (typically decision trees) sequentially, with each learner learning from the errors of the previous ones.</a:t>
          </a:r>
          <a:endParaRPr lang="en-IN" dirty="0"/>
        </a:p>
      </dgm:t>
    </dgm:pt>
    <dgm:pt modelId="{F5527BD6-AE8E-49AC-8F74-1534C2CE3ED0}" type="parTrans" cxnId="{48234305-D056-4975-92A2-77D884477039}">
      <dgm:prSet/>
      <dgm:spPr/>
      <dgm:t>
        <a:bodyPr/>
        <a:lstStyle/>
        <a:p>
          <a:endParaRPr lang="en-IN"/>
        </a:p>
      </dgm:t>
    </dgm:pt>
    <dgm:pt modelId="{7391505B-13EB-4357-89B2-C2A5AA97CB5C}" type="sibTrans" cxnId="{48234305-D056-4975-92A2-77D884477039}">
      <dgm:prSet/>
      <dgm:spPr/>
      <dgm:t>
        <a:bodyPr/>
        <a:lstStyle/>
        <a:p>
          <a:endParaRPr lang="en-IN"/>
        </a:p>
      </dgm:t>
    </dgm:pt>
    <dgm:pt modelId="{739A5115-CF5E-4723-9018-F884B08E8EE4}">
      <dgm:prSet/>
      <dgm:spPr>
        <a:gradFill rotWithShape="0">
          <a:gsLst>
            <a:gs pos="100000">
              <a:srgbClr val="002060"/>
            </a:gs>
            <a:gs pos="90000">
              <a:schemeClr val="accent5">
                <a:lumMod val="60000"/>
                <a:lumOff val="40000"/>
              </a:schemeClr>
            </a:gs>
            <a:gs pos="58000">
              <a:srgbClr val="002060"/>
            </a:gs>
          </a:gsLst>
          <a:lin ang="5400000" scaled="1"/>
        </a:gradFill>
      </dgm:spPr>
      <dgm:t>
        <a:bodyPr/>
        <a:lstStyle/>
        <a:p>
          <a:r>
            <a:rPr lang="en-US" b="1" i="0" dirty="0"/>
            <a:t>Regularization:</a:t>
          </a:r>
          <a:r>
            <a:rPr lang="en-US" b="0" i="0" dirty="0"/>
            <a:t> Handles overfitting using regularization terms.</a:t>
          </a:r>
          <a:endParaRPr lang="en-IN" dirty="0"/>
        </a:p>
      </dgm:t>
    </dgm:pt>
    <dgm:pt modelId="{C5D93F42-3A57-42EE-BE66-B4FB2CFEF39F}" type="parTrans" cxnId="{175B88EA-B83A-4362-B84A-58AF4A7F7631}">
      <dgm:prSet/>
      <dgm:spPr/>
      <dgm:t>
        <a:bodyPr/>
        <a:lstStyle/>
        <a:p>
          <a:endParaRPr lang="en-IN"/>
        </a:p>
      </dgm:t>
    </dgm:pt>
    <dgm:pt modelId="{ED4FFBAB-53C3-4C78-9C08-A35DD05B19FF}" type="sibTrans" cxnId="{175B88EA-B83A-4362-B84A-58AF4A7F7631}">
      <dgm:prSet/>
      <dgm:spPr/>
      <dgm:t>
        <a:bodyPr/>
        <a:lstStyle/>
        <a:p>
          <a:endParaRPr lang="en-IN"/>
        </a:p>
      </dgm:t>
    </dgm:pt>
    <dgm:pt modelId="{2DFBE094-C699-4C2F-B2CE-EF1DE2A81A48}">
      <dgm:prSet/>
      <dgm:spPr>
        <a:gradFill rotWithShape="0">
          <a:gsLst>
            <a:gs pos="100000">
              <a:srgbClr val="002060"/>
            </a:gs>
            <a:gs pos="90000">
              <a:schemeClr val="accent5">
                <a:lumMod val="60000"/>
                <a:lumOff val="40000"/>
              </a:schemeClr>
            </a:gs>
            <a:gs pos="58000">
              <a:srgbClr val="002060"/>
            </a:gs>
          </a:gsLst>
          <a:lin ang="5400000" scaled="1"/>
        </a:gradFill>
      </dgm:spPr>
      <dgm:t>
        <a:bodyPr/>
        <a:lstStyle/>
        <a:p>
          <a:r>
            <a:rPr lang="en-US" b="1" i="0" dirty="0"/>
            <a:t>Tree Pruning:</a:t>
          </a:r>
          <a:r>
            <a:rPr lang="en-US" b="0" i="0" dirty="0"/>
            <a:t> Prunes trees to control depth, preventing overfitting.</a:t>
          </a:r>
          <a:endParaRPr lang="en-IN" dirty="0"/>
        </a:p>
      </dgm:t>
    </dgm:pt>
    <dgm:pt modelId="{65B24225-472E-4818-B10C-A80EB4F29F6E}" type="parTrans" cxnId="{18F386F7-D650-4005-9708-C2A15E21E3CF}">
      <dgm:prSet/>
      <dgm:spPr/>
      <dgm:t>
        <a:bodyPr/>
        <a:lstStyle/>
        <a:p>
          <a:endParaRPr lang="en-IN"/>
        </a:p>
      </dgm:t>
    </dgm:pt>
    <dgm:pt modelId="{940F61CC-280D-4C0E-A4F1-10E9E60BB6C8}" type="sibTrans" cxnId="{18F386F7-D650-4005-9708-C2A15E21E3CF}">
      <dgm:prSet/>
      <dgm:spPr/>
      <dgm:t>
        <a:bodyPr/>
        <a:lstStyle/>
        <a:p>
          <a:endParaRPr lang="en-IN"/>
        </a:p>
      </dgm:t>
    </dgm:pt>
    <dgm:pt modelId="{DECF7105-DD59-420D-B2EF-7F1D1C8DE0D1}">
      <dgm:prSet/>
      <dgm:spPr>
        <a:gradFill rotWithShape="0">
          <a:gsLst>
            <a:gs pos="100000">
              <a:srgbClr val="002060"/>
            </a:gs>
            <a:gs pos="90000">
              <a:schemeClr val="accent5">
                <a:lumMod val="60000"/>
                <a:lumOff val="40000"/>
              </a:schemeClr>
            </a:gs>
            <a:gs pos="58000">
              <a:srgbClr val="002060"/>
            </a:gs>
          </a:gsLst>
          <a:lin ang="5400000" scaled="1"/>
        </a:gradFill>
      </dgm:spPr>
      <dgm:t>
        <a:bodyPr/>
        <a:lstStyle/>
        <a:p>
          <a:r>
            <a:rPr lang="en-US" b="1" i="0" dirty="0"/>
            <a:t>Cross-Validation:</a:t>
          </a:r>
          <a:r>
            <a:rPr lang="en-US" b="0" i="0" dirty="0"/>
            <a:t> Optimizes model performance through cross-validation.</a:t>
          </a:r>
          <a:endParaRPr lang="en-IN" dirty="0"/>
        </a:p>
      </dgm:t>
    </dgm:pt>
    <dgm:pt modelId="{1673BFE9-2238-4604-8396-799DF854EC5A}" type="parTrans" cxnId="{B1D96AF6-8A83-4F8D-A298-C10EF65DFFCB}">
      <dgm:prSet/>
      <dgm:spPr/>
      <dgm:t>
        <a:bodyPr/>
        <a:lstStyle/>
        <a:p>
          <a:endParaRPr lang="en-IN"/>
        </a:p>
      </dgm:t>
    </dgm:pt>
    <dgm:pt modelId="{1A097365-61E5-4333-8DE1-AD2373118447}" type="sibTrans" cxnId="{B1D96AF6-8A83-4F8D-A298-C10EF65DFFCB}">
      <dgm:prSet/>
      <dgm:spPr/>
      <dgm:t>
        <a:bodyPr/>
        <a:lstStyle/>
        <a:p>
          <a:endParaRPr lang="en-IN"/>
        </a:p>
      </dgm:t>
    </dgm:pt>
    <dgm:pt modelId="{252A8002-EAF4-47C0-B95E-1E445B8C5957}" type="pres">
      <dgm:prSet presAssocID="{717CF4ED-7310-4415-B423-C8562BC73B07}" presName="Name0" presStyleCnt="0">
        <dgm:presLayoutVars>
          <dgm:dir/>
          <dgm:resizeHandles val="exact"/>
        </dgm:presLayoutVars>
      </dgm:prSet>
      <dgm:spPr/>
    </dgm:pt>
    <dgm:pt modelId="{3C4AB70B-AE59-46DE-BA0C-0629E3DAAEEF}" type="pres">
      <dgm:prSet presAssocID="{A1F7E0A3-8821-432B-B249-236504B028C8}" presName="node" presStyleLbl="node1" presStyleIdx="0" presStyleCnt="1" custScaleX="347580" custLinFactNeighborX="-49795" custLinFactNeighborY="68766">
        <dgm:presLayoutVars>
          <dgm:bulletEnabled val="1"/>
        </dgm:presLayoutVars>
      </dgm:prSet>
      <dgm:spPr/>
    </dgm:pt>
  </dgm:ptLst>
  <dgm:cxnLst>
    <dgm:cxn modelId="{48234305-D056-4975-92A2-77D884477039}" srcId="{A1F7E0A3-8821-432B-B249-236504B028C8}" destId="{5750F4AA-95D5-4D69-AF0C-AD366948CF48}" srcOrd="0" destOrd="0" parTransId="{F5527BD6-AE8E-49AC-8F74-1534C2CE3ED0}" sibTransId="{7391505B-13EB-4357-89B2-C2A5AA97CB5C}"/>
    <dgm:cxn modelId="{29483717-6D58-40E8-9DA2-A3F91A456C9B}" type="presOf" srcId="{A1F7E0A3-8821-432B-B249-236504B028C8}" destId="{3C4AB70B-AE59-46DE-BA0C-0629E3DAAEEF}" srcOrd="0" destOrd="0" presId="urn:microsoft.com/office/officeart/2005/8/layout/process1"/>
    <dgm:cxn modelId="{35CC8036-0B3A-435F-A6C7-732EC2A38D22}" type="presOf" srcId="{717CF4ED-7310-4415-B423-C8562BC73B07}" destId="{252A8002-EAF4-47C0-B95E-1E445B8C5957}" srcOrd="0" destOrd="0" presId="urn:microsoft.com/office/officeart/2005/8/layout/process1"/>
    <dgm:cxn modelId="{09FAEC62-D5DA-4C21-9782-0EB49C872D7F}" srcId="{717CF4ED-7310-4415-B423-C8562BC73B07}" destId="{A1F7E0A3-8821-432B-B249-236504B028C8}" srcOrd="0" destOrd="0" parTransId="{2C4767F8-E5A9-4A82-99D8-DB307E289D1A}" sibTransId="{00643EA7-E7E2-4276-BF19-C40B88587054}"/>
    <dgm:cxn modelId="{D6498B73-0161-4A4F-9903-CE19FF0A4145}" type="presOf" srcId="{2DFBE094-C699-4C2F-B2CE-EF1DE2A81A48}" destId="{3C4AB70B-AE59-46DE-BA0C-0629E3DAAEEF}" srcOrd="0" destOrd="3" presId="urn:microsoft.com/office/officeart/2005/8/layout/process1"/>
    <dgm:cxn modelId="{F8A5CA9A-6848-470F-9BED-0339733654CF}" type="presOf" srcId="{739A5115-CF5E-4723-9018-F884B08E8EE4}" destId="{3C4AB70B-AE59-46DE-BA0C-0629E3DAAEEF}" srcOrd="0" destOrd="2" presId="urn:microsoft.com/office/officeart/2005/8/layout/process1"/>
    <dgm:cxn modelId="{129437DB-14EB-4CA8-937F-E32B45CBF674}" type="presOf" srcId="{DECF7105-DD59-420D-B2EF-7F1D1C8DE0D1}" destId="{3C4AB70B-AE59-46DE-BA0C-0629E3DAAEEF}" srcOrd="0" destOrd="4" presId="urn:microsoft.com/office/officeart/2005/8/layout/process1"/>
    <dgm:cxn modelId="{175B88EA-B83A-4362-B84A-58AF4A7F7631}" srcId="{A1F7E0A3-8821-432B-B249-236504B028C8}" destId="{739A5115-CF5E-4723-9018-F884B08E8EE4}" srcOrd="1" destOrd="0" parTransId="{C5D93F42-3A57-42EE-BE66-B4FB2CFEF39F}" sibTransId="{ED4FFBAB-53C3-4C78-9C08-A35DD05B19FF}"/>
    <dgm:cxn modelId="{5F1A3DED-F517-4FDB-AC56-62125ABB4FD7}" type="presOf" srcId="{5750F4AA-95D5-4D69-AF0C-AD366948CF48}" destId="{3C4AB70B-AE59-46DE-BA0C-0629E3DAAEEF}" srcOrd="0" destOrd="1" presId="urn:microsoft.com/office/officeart/2005/8/layout/process1"/>
    <dgm:cxn modelId="{B1D96AF6-8A83-4F8D-A298-C10EF65DFFCB}" srcId="{A1F7E0A3-8821-432B-B249-236504B028C8}" destId="{DECF7105-DD59-420D-B2EF-7F1D1C8DE0D1}" srcOrd="3" destOrd="0" parTransId="{1673BFE9-2238-4604-8396-799DF854EC5A}" sibTransId="{1A097365-61E5-4333-8DE1-AD2373118447}"/>
    <dgm:cxn modelId="{18F386F7-D650-4005-9708-C2A15E21E3CF}" srcId="{A1F7E0A3-8821-432B-B249-236504B028C8}" destId="{2DFBE094-C699-4C2F-B2CE-EF1DE2A81A48}" srcOrd="2" destOrd="0" parTransId="{65B24225-472E-4818-B10C-A80EB4F29F6E}" sibTransId="{940F61CC-280D-4C0E-A4F1-10E9E60BB6C8}"/>
    <dgm:cxn modelId="{2CEFC2C9-3AC1-433C-948C-2670F2156FAB}" type="presParOf" srcId="{252A8002-EAF4-47C0-B95E-1E445B8C5957}" destId="{3C4AB70B-AE59-46DE-BA0C-0629E3DAAEEF}" srcOrd="0" destOrd="0" presId="urn:microsoft.com/office/officeart/2005/8/layout/process1"/>
  </dgm:cxnLst>
  <dgm:bg>
    <a:solidFill>
      <a:srgbClr val="002060"/>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AB70B-AE59-46DE-BA0C-0629E3DAAEEF}">
      <dsp:nvSpPr>
        <dsp:cNvPr id="0" name=""/>
        <dsp:cNvSpPr/>
      </dsp:nvSpPr>
      <dsp:spPr>
        <a:xfrm>
          <a:off x="0" y="0"/>
          <a:ext cx="5034555" cy="1873989"/>
        </a:xfrm>
        <a:prstGeom prst="roundRect">
          <a:avLst>
            <a:gd name="adj" fmla="val 10000"/>
          </a:avLst>
        </a:prstGeom>
        <a:gradFill rotWithShape="0">
          <a:gsLst>
            <a:gs pos="100000">
              <a:srgbClr val="002060"/>
            </a:gs>
            <a:gs pos="90000">
              <a:schemeClr val="accent5">
                <a:lumMod val="60000"/>
                <a:lumOff val="40000"/>
              </a:schemeClr>
            </a:gs>
            <a:gs pos="58000">
              <a:srgbClr val="002060"/>
            </a:gs>
          </a:gsLst>
          <a:lin ang="5400000" scaled="1"/>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i="0" kern="1200" dirty="0"/>
            <a:t>                                 Why XG Boost</a:t>
          </a:r>
          <a:endParaRPr lang="en-IN" sz="1500" kern="1200" dirty="0"/>
        </a:p>
        <a:p>
          <a:pPr marL="114300" lvl="1" indent="-114300" algn="l" defTabSz="533400">
            <a:lnSpc>
              <a:spcPct val="90000"/>
            </a:lnSpc>
            <a:spcBef>
              <a:spcPct val="0"/>
            </a:spcBef>
            <a:spcAft>
              <a:spcPct val="15000"/>
            </a:spcAft>
            <a:buChar char="•"/>
          </a:pPr>
          <a:r>
            <a:rPr lang="en-US" sz="1200" b="1" i="0" kern="1200" dirty="0"/>
            <a:t>Extreme Gradient Boosting:</a:t>
          </a:r>
          <a:r>
            <a:rPr lang="en-US" sz="1200" b="0" i="0" kern="1200" dirty="0"/>
            <a:t>  Builds an ensemble of weak learners (typically decision trees) sequentially, with each learner learning from the errors of the previous ones.</a:t>
          </a:r>
          <a:endParaRPr lang="en-IN" sz="1200" kern="1200" dirty="0"/>
        </a:p>
        <a:p>
          <a:pPr marL="114300" lvl="1" indent="-114300" algn="l" defTabSz="533400">
            <a:lnSpc>
              <a:spcPct val="90000"/>
            </a:lnSpc>
            <a:spcBef>
              <a:spcPct val="0"/>
            </a:spcBef>
            <a:spcAft>
              <a:spcPct val="15000"/>
            </a:spcAft>
            <a:buChar char="•"/>
          </a:pPr>
          <a:r>
            <a:rPr lang="en-US" sz="1200" b="1" i="0" kern="1200" dirty="0"/>
            <a:t>Regularization:</a:t>
          </a:r>
          <a:r>
            <a:rPr lang="en-US" sz="1200" b="0" i="0" kern="1200" dirty="0"/>
            <a:t> Handles overfitting using regularization terms.</a:t>
          </a:r>
          <a:endParaRPr lang="en-IN" sz="1200" kern="1200" dirty="0"/>
        </a:p>
        <a:p>
          <a:pPr marL="114300" lvl="1" indent="-114300" algn="l" defTabSz="533400">
            <a:lnSpc>
              <a:spcPct val="90000"/>
            </a:lnSpc>
            <a:spcBef>
              <a:spcPct val="0"/>
            </a:spcBef>
            <a:spcAft>
              <a:spcPct val="15000"/>
            </a:spcAft>
            <a:buChar char="•"/>
          </a:pPr>
          <a:r>
            <a:rPr lang="en-US" sz="1200" b="1" i="0" kern="1200" dirty="0"/>
            <a:t>Tree Pruning:</a:t>
          </a:r>
          <a:r>
            <a:rPr lang="en-US" sz="1200" b="0" i="0" kern="1200" dirty="0"/>
            <a:t> Prunes trees to control depth, preventing overfitting.</a:t>
          </a:r>
          <a:endParaRPr lang="en-IN" sz="1200" kern="1200" dirty="0"/>
        </a:p>
        <a:p>
          <a:pPr marL="114300" lvl="1" indent="-114300" algn="l" defTabSz="533400">
            <a:lnSpc>
              <a:spcPct val="90000"/>
            </a:lnSpc>
            <a:spcBef>
              <a:spcPct val="0"/>
            </a:spcBef>
            <a:spcAft>
              <a:spcPct val="15000"/>
            </a:spcAft>
            <a:buChar char="•"/>
          </a:pPr>
          <a:r>
            <a:rPr lang="en-US" sz="1200" b="1" i="0" kern="1200" dirty="0"/>
            <a:t>Cross-Validation:</a:t>
          </a:r>
          <a:r>
            <a:rPr lang="en-US" sz="1200" b="0" i="0" kern="1200" dirty="0"/>
            <a:t> Optimizes model performance through cross-validation.</a:t>
          </a:r>
          <a:endParaRPr lang="en-IN" sz="1200" kern="1200" dirty="0"/>
        </a:p>
      </dsp:txBody>
      <dsp:txXfrm>
        <a:off x="54887" y="54887"/>
        <a:ext cx="4924781" cy="176421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100B9-77A3-4E26-A48E-7AE278137BF0}" type="datetimeFigureOut">
              <a:rPr lang="en-IN" smtClean="0"/>
              <a:t>19-01-2024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B641D9-FAA9-47EE-BAB9-405F010DB946}" type="slidenum">
              <a:rPr lang="en-IN" smtClean="0"/>
              <a:t>‹#›</a:t>
            </a:fld>
            <a:endParaRPr lang="en-IN"/>
          </a:p>
        </p:txBody>
      </p:sp>
    </p:spTree>
    <p:extLst>
      <p:ext uri="{BB962C8B-B14F-4D97-AF65-F5344CB8AC3E}">
        <p14:creationId xmlns:p14="http://schemas.microsoft.com/office/powerpoint/2010/main" val="522432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FAEA866-6CD2-417A-BBCE-F1A18AC51A67}" type="slidenum">
              <a:rPr lang="en-IN" smtClean="0"/>
              <a:t>13</a:t>
            </a:fld>
            <a:endParaRPr lang="en-IN"/>
          </a:p>
        </p:txBody>
      </p:sp>
    </p:spTree>
    <p:extLst>
      <p:ext uri="{BB962C8B-B14F-4D97-AF65-F5344CB8AC3E}">
        <p14:creationId xmlns:p14="http://schemas.microsoft.com/office/powerpoint/2010/main" val="4007760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128136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703009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809073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551670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031D80-F2B1-4B75-8821-9F422ACD252B}" type="datetimeFigureOut">
              <a:rPr lang="en-IN" smtClean="0"/>
              <a:t>19-01-2024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5CE909-15EB-4DBA-8FEA-8CDF7675F430}" type="slidenum">
              <a:rPr lang="en-IN" smtClean="0"/>
              <a:t>‹#›</a:t>
            </a:fld>
            <a:endParaRPr lang="en-IN"/>
          </a:p>
        </p:txBody>
      </p:sp>
    </p:spTree>
    <p:extLst>
      <p:ext uri="{BB962C8B-B14F-4D97-AF65-F5344CB8AC3E}">
        <p14:creationId xmlns:p14="http://schemas.microsoft.com/office/powerpoint/2010/main" val="980020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031D80-F2B1-4B75-8821-9F422ACD252B}" type="datetimeFigureOut">
              <a:rPr lang="en-IN" smtClean="0"/>
              <a:t>19-01-2024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5CE909-15EB-4DBA-8FEA-8CDF7675F430}" type="slidenum">
              <a:rPr lang="en-IN" smtClean="0"/>
              <a:t>‹#›</a:t>
            </a:fld>
            <a:endParaRPr lang="en-IN"/>
          </a:p>
        </p:txBody>
      </p:sp>
    </p:spTree>
    <p:extLst>
      <p:ext uri="{BB962C8B-B14F-4D97-AF65-F5344CB8AC3E}">
        <p14:creationId xmlns:p14="http://schemas.microsoft.com/office/powerpoint/2010/main" val="228991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031D80-F2B1-4B75-8821-9F422ACD252B}" type="datetimeFigureOut">
              <a:rPr lang="en-IN" smtClean="0"/>
              <a:t>19-01-2024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5CE909-15EB-4DBA-8FEA-8CDF7675F430}" type="slidenum">
              <a:rPr lang="en-IN" smtClean="0"/>
              <a:t>‹#›</a:t>
            </a:fld>
            <a:endParaRPr lang="en-IN"/>
          </a:p>
        </p:txBody>
      </p:sp>
    </p:spTree>
    <p:extLst>
      <p:ext uri="{BB962C8B-B14F-4D97-AF65-F5344CB8AC3E}">
        <p14:creationId xmlns:p14="http://schemas.microsoft.com/office/powerpoint/2010/main" val="924385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36BDF-17B7-4D12-3E12-546B92087E9C}"/>
              </a:ext>
            </a:extLst>
          </p:cNvPr>
          <p:cNvSpPr>
            <a:spLocks noGrp="1"/>
          </p:cNvSpPr>
          <p:nvPr>
            <p:ph type="title"/>
          </p:nvPr>
        </p:nvSpPr>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8BCB6AD-0A99-3918-0E8C-3DC169727F8C}"/>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F59F34-2021-A540-F6BA-A4089F3F105B}"/>
              </a:ext>
            </a:extLst>
          </p:cNvPr>
          <p:cNvSpPr>
            <a:spLocks noGrp="1"/>
          </p:cNvSpPr>
          <p:nvPr>
            <p:ph type="dt" sz="half" idx="10"/>
          </p:nvPr>
        </p:nvSpPr>
        <p:spPr/>
        <p:txBody>
          <a:bodyPr/>
          <a:lstStyle/>
          <a:p>
            <a:fld id="{0F031D80-F2B1-4B75-8821-9F422ACD252B}" type="datetimeFigureOut">
              <a:rPr lang="en-IN" smtClean="0"/>
              <a:t>19-01-2024</a:t>
            </a:fld>
            <a:endParaRPr lang="en-IN"/>
          </a:p>
        </p:txBody>
      </p:sp>
      <p:sp>
        <p:nvSpPr>
          <p:cNvPr id="5" name="Footer Placeholder 4">
            <a:extLst>
              <a:ext uri="{FF2B5EF4-FFF2-40B4-BE49-F238E27FC236}">
                <a16:creationId xmlns:a16="http://schemas.microsoft.com/office/drawing/2014/main" id="{4C3926C8-E872-E1C8-5E88-FB27500F93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674AED-7409-8E3F-15AD-ECE4F927501D}"/>
              </a:ext>
            </a:extLst>
          </p:cNvPr>
          <p:cNvSpPr>
            <a:spLocks noGrp="1"/>
          </p:cNvSpPr>
          <p:nvPr>
            <p:ph type="sldNum" sz="quarter" idx="12"/>
          </p:nvPr>
        </p:nvSpPr>
        <p:spPr/>
        <p:txBody>
          <a:bodyPr/>
          <a:lstStyle/>
          <a:p>
            <a:fld id="{F65CE909-15EB-4DBA-8FEA-8CDF7675F430}" type="slidenum">
              <a:rPr lang="en-IN" smtClean="0"/>
              <a:t>‹#›</a:t>
            </a:fld>
            <a:endParaRPr lang="en-IN"/>
          </a:p>
        </p:txBody>
      </p:sp>
    </p:spTree>
    <p:extLst>
      <p:ext uri="{BB962C8B-B14F-4D97-AF65-F5344CB8AC3E}">
        <p14:creationId xmlns:p14="http://schemas.microsoft.com/office/powerpoint/2010/main" val="3249043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2210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031D80-F2B1-4B75-8821-9F422ACD252B}" type="datetimeFigureOut">
              <a:rPr lang="en-IN" smtClean="0"/>
              <a:t>19-01-2024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5CE909-15EB-4DBA-8FEA-8CDF7675F430}" type="slidenum">
              <a:rPr lang="en-IN" smtClean="0"/>
              <a:t>‹#›</a:t>
            </a:fld>
            <a:endParaRPr lang="en-IN"/>
          </a:p>
        </p:txBody>
      </p:sp>
    </p:spTree>
    <p:extLst>
      <p:ext uri="{BB962C8B-B14F-4D97-AF65-F5344CB8AC3E}">
        <p14:creationId xmlns:p14="http://schemas.microsoft.com/office/powerpoint/2010/main" val="1229327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031D80-F2B1-4B75-8821-9F422ACD252B}" type="datetimeFigureOut">
              <a:rPr lang="en-IN" smtClean="0"/>
              <a:t>19-01-2024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5CE909-15EB-4DBA-8FEA-8CDF7675F430}" type="slidenum">
              <a:rPr lang="en-IN" smtClean="0"/>
              <a:t>‹#›</a:t>
            </a:fld>
            <a:endParaRPr lang="en-IN"/>
          </a:p>
        </p:txBody>
      </p:sp>
    </p:spTree>
    <p:extLst>
      <p:ext uri="{BB962C8B-B14F-4D97-AF65-F5344CB8AC3E}">
        <p14:creationId xmlns:p14="http://schemas.microsoft.com/office/powerpoint/2010/main" val="222477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031D80-F2B1-4B75-8821-9F422ACD252B}" type="datetimeFigureOut">
              <a:rPr lang="en-IN" smtClean="0"/>
              <a:t>19-01-2024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5CE909-15EB-4DBA-8FEA-8CDF7675F430}" type="slidenum">
              <a:rPr lang="en-IN" smtClean="0"/>
              <a:t>‹#›</a:t>
            </a:fld>
            <a:endParaRPr lang="en-IN"/>
          </a:p>
        </p:txBody>
      </p:sp>
    </p:spTree>
    <p:extLst>
      <p:ext uri="{BB962C8B-B14F-4D97-AF65-F5344CB8AC3E}">
        <p14:creationId xmlns:p14="http://schemas.microsoft.com/office/powerpoint/2010/main" val="1564345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031D80-F2B1-4B75-8821-9F422ACD252B}" type="datetimeFigureOut">
              <a:rPr lang="en-IN" smtClean="0"/>
              <a:t>19-01-2024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65CE909-15EB-4DBA-8FEA-8CDF7675F430}" type="slidenum">
              <a:rPr lang="en-IN" smtClean="0"/>
              <a:t>‹#›</a:t>
            </a:fld>
            <a:endParaRPr lang="en-IN"/>
          </a:p>
        </p:txBody>
      </p:sp>
    </p:spTree>
    <p:extLst>
      <p:ext uri="{BB962C8B-B14F-4D97-AF65-F5344CB8AC3E}">
        <p14:creationId xmlns:p14="http://schemas.microsoft.com/office/powerpoint/2010/main" val="1001275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F031D80-F2B1-4B75-8821-9F422ACD252B}" type="datetimeFigureOut">
              <a:rPr lang="en-IN" smtClean="0"/>
              <a:t>19-01-2024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65CE909-15EB-4DBA-8FEA-8CDF7675F430}" type="slidenum">
              <a:rPr lang="en-IN" smtClean="0"/>
              <a:t>‹#›</a:t>
            </a:fld>
            <a:endParaRPr lang="en-IN"/>
          </a:p>
        </p:txBody>
      </p:sp>
    </p:spTree>
    <p:extLst>
      <p:ext uri="{BB962C8B-B14F-4D97-AF65-F5344CB8AC3E}">
        <p14:creationId xmlns:p14="http://schemas.microsoft.com/office/powerpoint/2010/main" val="2803661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031D80-F2B1-4B75-8821-9F422ACD252B}" type="datetimeFigureOut">
              <a:rPr lang="en-IN" smtClean="0"/>
              <a:t>19-01-2024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65CE909-15EB-4DBA-8FEA-8CDF7675F430}" type="slidenum">
              <a:rPr lang="en-IN" smtClean="0"/>
              <a:t>‹#›</a:t>
            </a:fld>
            <a:endParaRPr lang="en-IN"/>
          </a:p>
        </p:txBody>
      </p:sp>
    </p:spTree>
    <p:extLst>
      <p:ext uri="{BB962C8B-B14F-4D97-AF65-F5344CB8AC3E}">
        <p14:creationId xmlns:p14="http://schemas.microsoft.com/office/powerpoint/2010/main" val="1467102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F031D80-F2B1-4B75-8821-9F422ACD252B}" type="datetimeFigureOut">
              <a:rPr lang="en-IN" smtClean="0"/>
              <a:t>19-01-2024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5CE909-15EB-4DBA-8FEA-8CDF7675F430}" type="slidenum">
              <a:rPr lang="en-IN" smtClean="0"/>
              <a:t>‹#›</a:t>
            </a:fld>
            <a:endParaRPr lang="en-IN"/>
          </a:p>
        </p:txBody>
      </p:sp>
    </p:spTree>
    <p:extLst>
      <p:ext uri="{BB962C8B-B14F-4D97-AF65-F5344CB8AC3E}">
        <p14:creationId xmlns:p14="http://schemas.microsoft.com/office/powerpoint/2010/main" val="2793244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F031D80-F2B1-4B75-8821-9F422ACD252B}" type="datetimeFigureOut">
              <a:rPr lang="en-IN" smtClean="0"/>
              <a:t>19-01-2024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5CE909-15EB-4DBA-8FEA-8CDF7675F430}" type="slidenum">
              <a:rPr lang="en-IN" smtClean="0"/>
              <a:t>‹#›</a:t>
            </a:fld>
            <a:endParaRPr lang="en-IN"/>
          </a:p>
        </p:txBody>
      </p:sp>
    </p:spTree>
    <p:extLst>
      <p:ext uri="{BB962C8B-B14F-4D97-AF65-F5344CB8AC3E}">
        <p14:creationId xmlns:p14="http://schemas.microsoft.com/office/powerpoint/2010/main" val="490243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031D80-F2B1-4B75-8821-9F422ACD252B}" type="datetimeFigureOut">
              <a:rPr lang="en-IN" smtClean="0"/>
              <a:t>19-01-2024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5CE909-15EB-4DBA-8FEA-8CDF7675F430}" type="slidenum">
              <a:rPr lang="en-IN" smtClean="0"/>
              <a:t>‹#›</a:t>
            </a:fld>
            <a:endParaRPr lang="en-IN"/>
          </a:p>
        </p:txBody>
      </p:sp>
    </p:spTree>
    <p:extLst>
      <p:ext uri="{BB962C8B-B14F-4D97-AF65-F5344CB8AC3E}">
        <p14:creationId xmlns:p14="http://schemas.microsoft.com/office/powerpoint/2010/main" val="883141736"/>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chart" Target="../charts/chart5.xml"/><Relationship Id="rId3" Type="http://schemas.microsoft.com/office/2007/relationships/hdphoto" Target="../media/hdphoto1.wdp"/><Relationship Id="rId7" Type="http://schemas.openxmlformats.org/officeDocument/2006/relationships/chart" Target="../charts/chart4.xml"/><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chart" Target="../charts/chart3.xml"/><Relationship Id="rId11" Type="http://schemas.openxmlformats.org/officeDocument/2006/relationships/chart" Target="../charts/chart8.xml"/><Relationship Id="rId5" Type="http://schemas.openxmlformats.org/officeDocument/2006/relationships/chart" Target="../charts/chart2.xml"/><Relationship Id="rId10" Type="http://schemas.openxmlformats.org/officeDocument/2006/relationships/chart" Target="../charts/chart7.xml"/><Relationship Id="rId4" Type="http://schemas.openxmlformats.org/officeDocument/2006/relationships/image" Target="../media/image22.png"/><Relationship Id="rId9" Type="http://schemas.openxmlformats.org/officeDocument/2006/relationships/chart" Target="../charts/chart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chart" Target="../charts/chart10.xml"/><Relationship Id="rId3" Type="http://schemas.openxmlformats.org/officeDocument/2006/relationships/image" Target="../media/image28.png"/><Relationship Id="rId7" Type="http://schemas.openxmlformats.org/officeDocument/2006/relationships/chart" Target="../charts/chart9.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chart" Target="../charts/char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45.sv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svg"/></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jpg"/><Relationship Id="rId12"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56.png"/><Relationship Id="rId11" Type="http://schemas.openxmlformats.org/officeDocument/2006/relationships/image" Target="../media/image61.jpeg"/><Relationship Id="rId5" Type="http://schemas.openxmlformats.org/officeDocument/2006/relationships/image" Target="../media/image55.jpg"/><Relationship Id="rId10" Type="http://schemas.openxmlformats.org/officeDocument/2006/relationships/image" Target="../media/image60.jpg"/><Relationship Id="rId4" Type="http://schemas.openxmlformats.org/officeDocument/2006/relationships/image" Target="../media/image54.png"/><Relationship Id="rId9" Type="http://schemas.openxmlformats.org/officeDocument/2006/relationships/image" Target="../media/image59.jpg"/></Relationships>
</file>

<file path=ppt/slides/_rels/slide26.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svg"/><Relationship Id="rId18" Type="http://schemas.openxmlformats.org/officeDocument/2006/relationships/image" Target="../media/image79.png"/><Relationship Id="rId3" Type="http://schemas.openxmlformats.org/officeDocument/2006/relationships/image" Target="../media/image64.svg"/><Relationship Id="rId21" Type="http://schemas.openxmlformats.org/officeDocument/2006/relationships/image" Target="../media/image82.svg"/><Relationship Id="rId7" Type="http://schemas.openxmlformats.org/officeDocument/2006/relationships/image" Target="../media/image68.svg"/><Relationship Id="rId12" Type="http://schemas.openxmlformats.org/officeDocument/2006/relationships/image" Target="../media/image73.png"/><Relationship Id="rId17" Type="http://schemas.openxmlformats.org/officeDocument/2006/relationships/image" Target="../media/image78.svg"/><Relationship Id="rId25" Type="http://schemas.openxmlformats.org/officeDocument/2006/relationships/image" Target="../media/image86.svg"/><Relationship Id="rId2" Type="http://schemas.openxmlformats.org/officeDocument/2006/relationships/image" Target="../media/image63.png"/><Relationship Id="rId16" Type="http://schemas.openxmlformats.org/officeDocument/2006/relationships/image" Target="../media/image77.png"/><Relationship Id="rId20" Type="http://schemas.openxmlformats.org/officeDocument/2006/relationships/image" Target="../media/image81.png"/><Relationship Id="rId1" Type="http://schemas.openxmlformats.org/officeDocument/2006/relationships/slideLayout" Target="../slideLayouts/slideLayout1.xml"/><Relationship Id="rId6" Type="http://schemas.openxmlformats.org/officeDocument/2006/relationships/image" Target="../media/image67.png"/><Relationship Id="rId11" Type="http://schemas.openxmlformats.org/officeDocument/2006/relationships/image" Target="../media/image72.svg"/><Relationship Id="rId24" Type="http://schemas.openxmlformats.org/officeDocument/2006/relationships/image" Target="../media/image85.png"/><Relationship Id="rId5" Type="http://schemas.openxmlformats.org/officeDocument/2006/relationships/image" Target="../media/image66.svg"/><Relationship Id="rId15" Type="http://schemas.openxmlformats.org/officeDocument/2006/relationships/image" Target="../media/image76.svg"/><Relationship Id="rId23" Type="http://schemas.openxmlformats.org/officeDocument/2006/relationships/image" Target="../media/image84.svg"/><Relationship Id="rId10" Type="http://schemas.openxmlformats.org/officeDocument/2006/relationships/image" Target="../media/image71.png"/><Relationship Id="rId19" Type="http://schemas.openxmlformats.org/officeDocument/2006/relationships/image" Target="../media/image80.svg"/><Relationship Id="rId4" Type="http://schemas.openxmlformats.org/officeDocument/2006/relationships/image" Target="../media/image65.png"/><Relationship Id="rId9" Type="http://schemas.openxmlformats.org/officeDocument/2006/relationships/image" Target="../media/image70.svg"/><Relationship Id="rId14" Type="http://schemas.openxmlformats.org/officeDocument/2006/relationships/image" Target="../media/image75.png"/><Relationship Id="rId22" Type="http://schemas.openxmlformats.org/officeDocument/2006/relationships/image" Target="../media/image8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150559-D46C-3A33-A468-FDBEA1410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554" y="330740"/>
            <a:ext cx="12192000" cy="6858000"/>
          </a:xfrm>
          <a:prstGeom prst="rect">
            <a:avLst/>
          </a:prstGeom>
        </p:spPr>
      </p:pic>
      <p:sp>
        <p:nvSpPr>
          <p:cNvPr id="7" name="Rectangle 6">
            <a:extLst>
              <a:ext uri="{FF2B5EF4-FFF2-40B4-BE49-F238E27FC236}">
                <a16:creationId xmlns:a16="http://schemas.microsoft.com/office/drawing/2014/main" id="{9821F6A7-FED8-7B7F-2D07-30A35B855493}"/>
              </a:ext>
            </a:extLst>
          </p:cNvPr>
          <p:cNvSpPr/>
          <p:nvPr/>
        </p:nvSpPr>
        <p:spPr>
          <a:xfrm>
            <a:off x="2915473" y="2151258"/>
            <a:ext cx="5889113" cy="923330"/>
          </a:xfrm>
          <a:prstGeom prst="rect">
            <a:avLst/>
          </a:prstGeom>
          <a:noFill/>
          <a:ln>
            <a:noFill/>
          </a:ln>
          <a:effectLst>
            <a:outerShdw blurRad="50800" dist="50800" dir="5400000" algn="ctr" rotWithShape="0">
              <a:srgbClr val="000000">
                <a:alpha val="50000"/>
              </a:srgbClr>
            </a:outerShdw>
          </a:effectLst>
        </p:spPr>
        <p:txBody>
          <a:bodyPr wrap="none" lIns="91440" tIns="45720" rIns="91440" bIns="45720">
            <a:spAutoFit/>
          </a:bodyPr>
          <a:lstStyle/>
          <a:p>
            <a:pPr algn="ctr"/>
            <a:r>
              <a:rPr lang="en-US" sz="5400" b="1" dirty="0">
                <a:ln w="1016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a:solidFill>
                  <a:srgbClr val="FFFFFF">
                    <a:alpha val="74000"/>
                  </a:srgbClr>
                </a:solidFill>
                <a:effectLst>
                  <a:outerShdw blurRad="38100" dist="22860" dir="5400000" algn="tl" rotWithShape="0">
                    <a:srgbClr val="000000">
                      <a:alpha val="30000"/>
                    </a:srgbClr>
                  </a:outerShdw>
                </a:effectLst>
              </a:rPr>
              <a:t>CAPSTONE PROJECT</a:t>
            </a:r>
          </a:p>
        </p:txBody>
      </p:sp>
    </p:spTree>
    <p:extLst>
      <p:ext uri="{BB962C8B-B14F-4D97-AF65-F5344CB8AC3E}">
        <p14:creationId xmlns:p14="http://schemas.microsoft.com/office/powerpoint/2010/main" val="3737003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9846A91-DA70-AD60-3464-818AF174EC30}"/>
              </a:ext>
            </a:extLst>
          </p:cNvPr>
          <p:cNvSpPr/>
          <p:nvPr/>
        </p:nvSpPr>
        <p:spPr>
          <a:xfrm>
            <a:off x="5076643" y="500145"/>
            <a:ext cx="6911435" cy="6145769"/>
          </a:xfrm>
          <a:prstGeom prst="rect">
            <a:avLst/>
          </a:prstGeom>
          <a:gradFill>
            <a:gsLst>
              <a:gs pos="0">
                <a:schemeClr val="accent4">
                  <a:lumMod val="60000"/>
                  <a:lumOff val="40000"/>
                </a:schemeClr>
              </a:gs>
              <a:gs pos="100000">
                <a:schemeClr val="bg1">
                  <a:lumMod val="95000"/>
                  <a:lumOff val="5000"/>
                </a:schemeClr>
              </a:gs>
              <a:gs pos="100000">
                <a:schemeClr val="accent3">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11445AF0-9108-E154-F804-B97D79650621}"/>
              </a:ext>
            </a:extLst>
          </p:cNvPr>
          <p:cNvSpPr/>
          <p:nvPr/>
        </p:nvSpPr>
        <p:spPr>
          <a:xfrm>
            <a:off x="60292" y="526028"/>
            <a:ext cx="4965003" cy="6108373"/>
          </a:xfrm>
          <a:prstGeom prst="rect">
            <a:avLst/>
          </a:prstGeom>
          <a:gradFill>
            <a:gsLst>
              <a:gs pos="0">
                <a:srgbClr val="33CCCC"/>
              </a:gs>
              <a:gs pos="100000">
                <a:schemeClr val="bg1">
                  <a:lumMod val="95000"/>
                  <a:lumOff val="5000"/>
                </a:schemeClr>
              </a:gs>
              <a:gs pos="100000">
                <a:schemeClr val="accent3">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0" name="Group 39">
            <a:extLst>
              <a:ext uri="{FF2B5EF4-FFF2-40B4-BE49-F238E27FC236}">
                <a16:creationId xmlns:a16="http://schemas.microsoft.com/office/drawing/2014/main" id="{D86604A4-6AD3-F4C7-50CD-32AE4F9408D5}"/>
              </a:ext>
            </a:extLst>
          </p:cNvPr>
          <p:cNvGrpSpPr/>
          <p:nvPr/>
        </p:nvGrpSpPr>
        <p:grpSpPr>
          <a:xfrm>
            <a:off x="4259137" y="1140002"/>
            <a:ext cx="2076810" cy="2728709"/>
            <a:chOff x="2727924" y="860457"/>
            <a:chExt cx="2681316" cy="2681316"/>
          </a:xfrm>
        </p:grpSpPr>
        <p:sp>
          <p:nvSpPr>
            <p:cNvPr id="38" name="Freeform: Shape 37">
              <a:extLst>
                <a:ext uri="{FF2B5EF4-FFF2-40B4-BE49-F238E27FC236}">
                  <a16:creationId xmlns:a16="http://schemas.microsoft.com/office/drawing/2014/main" id="{2E0482D6-23AD-DEEF-1324-E4B40582F583}"/>
                </a:ext>
              </a:extLst>
            </p:cNvPr>
            <p:cNvSpPr/>
            <p:nvPr/>
          </p:nvSpPr>
          <p:spPr>
            <a:xfrm>
              <a:off x="4100566" y="990880"/>
              <a:ext cx="1210235" cy="2420470"/>
            </a:xfrm>
            <a:custGeom>
              <a:avLst/>
              <a:gdLst>
                <a:gd name="connsiteX0" fmla="*/ 0 w 1210235"/>
                <a:gd name="connsiteY0" fmla="*/ 0 h 2420470"/>
                <a:gd name="connsiteX1" fmla="*/ 1210235 w 1210235"/>
                <a:gd name="connsiteY1" fmla="*/ 1210235 h 2420470"/>
                <a:gd name="connsiteX2" fmla="*/ 0 w 1210235"/>
                <a:gd name="connsiteY2" fmla="*/ 2420470 h 2420470"/>
                <a:gd name="connsiteX3" fmla="*/ 0 w 1210235"/>
                <a:gd name="connsiteY3" fmla="*/ 0 h 2420470"/>
              </a:gdLst>
              <a:ahLst/>
              <a:cxnLst>
                <a:cxn ang="0">
                  <a:pos x="connsiteX0" y="connsiteY0"/>
                </a:cxn>
                <a:cxn ang="0">
                  <a:pos x="connsiteX1" y="connsiteY1"/>
                </a:cxn>
                <a:cxn ang="0">
                  <a:pos x="connsiteX2" y="connsiteY2"/>
                </a:cxn>
                <a:cxn ang="0">
                  <a:pos x="connsiteX3" y="connsiteY3"/>
                </a:cxn>
              </a:cxnLst>
              <a:rect l="l" t="t" r="r" b="b"/>
              <a:pathLst>
                <a:path w="1210235" h="2420470">
                  <a:moveTo>
                    <a:pt x="0" y="0"/>
                  </a:moveTo>
                  <a:cubicBezTo>
                    <a:pt x="668394" y="0"/>
                    <a:pt x="1210235" y="541841"/>
                    <a:pt x="1210235" y="1210235"/>
                  </a:cubicBezTo>
                  <a:cubicBezTo>
                    <a:pt x="1210235" y="1878629"/>
                    <a:pt x="668394" y="2420470"/>
                    <a:pt x="0" y="2420470"/>
                  </a:cubicBezTo>
                  <a:lnTo>
                    <a:pt x="0"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39" name="Arc 38">
              <a:extLst>
                <a:ext uri="{FF2B5EF4-FFF2-40B4-BE49-F238E27FC236}">
                  <a16:creationId xmlns:a16="http://schemas.microsoft.com/office/drawing/2014/main" id="{F3555652-5869-FC30-13C1-302B23701033}"/>
                </a:ext>
              </a:extLst>
            </p:cNvPr>
            <p:cNvSpPr/>
            <p:nvPr/>
          </p:nvSpPr>
          <p:spPr>
            <a:xfrm>
              <a:off x="2727924" y="860457"/>
              <a:ext cx="2681316" cy="2681316"/>
            </a:xfrm>
            <a:prstGeom prst="arc">
              <a:avLst>
                <a:gd name="adj1" fmla="val 16200000"/>
                <a:gd name="adj2" fmla="val 5356394"/>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sp>
        <p:nvSpPr>
          <p:cNvPr id="41" name="Oval 40">
            <a:extLst>
              <a:ext uri="{FF2B5EF4-FFF2-40B4-BE49-F238E27FC236}">
                <a16:creationId xmlns:a16="http://schemas.microsoft.com/office/drawing/2014/main" id="{21C3ADF3-7A17-7791-20AA-486C9908B980}"/>
              </a:ext>
            </a:extLst>
          </p:cNvPr>
          <p:cNvSpPr/>
          <p:nvPr/>
        </p:nvSpPr>
        <p:spPr>
          <a:xfrm rot="2350680">
            <a:off x="6072189" y="3389836"/>
            <a:ext cx="919150" cy="54901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800" dirty="0"/>
              <a:t>Price</a:t>
            </a:r>
          </a:p>
        </p:txBody>
      </p:sp>
      <p:sp>
        <p:nvSpPr>
          <p:cNvPr id="43" name="Oval 42">
            <a:extLst>
              <a:ext uri="{FF2B5EF4-FFF2-40B4-BE49-F238E27FC236}">
                <a16:creationId xmlns:a16="http://schemas.microsoft.com/office/drawing/2014/main" id="{4D801663-916D-E1F2-9FAA-E6913593E46A}"/>
              </a:ext>
            </a:extLst>
          </p:cNvPr>
          <p:cNvSpPr/>
          <p:nvPr/>
        </p:nvSpPr>
        <p:spPr>
          <a:xfrm rot="20094608">
            <a:off x="5812547" y="813680"/>
            <a:ext cx="813178" cy="5490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800" dirty="0"/>
              <a:t>Lot Measure</a:t>
            </a:r>
          </a:p>
        </p:txBody>
      </p:sp>
      <p:sp>
        <p:nvSpPr>
          <p:cNvPr id="44" name="Oval 43">
            <a:extLst>
              <a:ext uri="{FF2B5EF4-FFF2-40B4-BE49-F238E27FC236}">
                <a16:creationId xmlns:a16="http://schemas.microsoft.com/office/drawing/2014/main" id="{13065113-66B4-23D3-BA20-256EFEF08FAD}"/>
              </a:ext>
            </a:extLst>
          </p:cNvPr>
          <p:cNvSpPr/>
          <p:nvPr/>
        </p:nvSpPr>
        <p:spPr>
          <a:xfrm rot="20511997">
            <a:off x="6175017" y="1209437"/>
            <a:ext cx="905469" cy="549019"/>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800" dirty="0"/>
              <a:t>Ceil measure</a:t>
            </a:r>
          </a:p>
        </p:txBody>
      </p:sp>
      <p:sp>
        <p:nvSpPr>
          <p:cNvPr id="45" name="Oval 44">
            <a:extLst>
              <a:ext uri="{FF2B5EF4-FFF2-40B4-BE49-F238E27FC236}">
                <a16:creationId xmlns:a16="http://schemas.microsoft.com/office/drawing/2014/main" id="{D89E08C6-63F8-688B-2B06-59EFE7E62851}"/>
              </a:ext>
            </a:extLst>
          </p:cNvPr>
          <p:cNvSpPr/>
          <p:nvPr/>
        </p:nvSpPr>
        <p:spPr>
          <a:xfrm rot="19049730">
            <a:off x="5294901" y="525681"/>
            <a:ext cx="820273" cy="53312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800" dirty="0"/>
              <a:t>Living  measure</a:t>
            </a:r>
          </a:p>
        </p:txBody>
      </p:sp>
      <p:sp>
        <p:nvSpPr>
          <p:cNvPr id="73" name="TextBox 72">
            <a:extLst>
              <a:ext uri="{FF2B5EF4-FFF2-40B4-BE49-F238E27FC236}">
                <a16:creationId xmlns:a16="http://schemas.microsoft.com/office/drawing/2014/main" id="{0E3A7F64-B716-260D-9258-2FEFC12DF780}"/>
              </a:ext>
            </a:extLst>
          </p:cNvPr>
          <p:cNvSpPr txBox="1"/>
          <p:nvPr/>
        </p:nvSpPr>
        <p:spPr>
          <a:xfrm rot="5400000" flipH="1" flipV="1">
            <a:off x="4873667" y="2327083"/>
            <a:ext cx="1353996" cy="338554"/>
          </a:xfrm>
          <a:prstGeom prst="rect">
            <a:avLst/>
          </a:prstGeom>
          <a:noFill/>
          <a:ln>
            <a:noFill/>
          </a:ln>
        </p:spPr>
        <p:txBody>
          <a:bodyPr wrap="square" rtlCol="0">
            <a:spAutoFit/>
          </a:bodyPr>
          <a:lstStyle/>
          <a:p>
            <a:pPr algn="ctr"/>
            <a:r>
              <a:rPr lang="en-AU" sz="1600" dirty="0">
                <a:solidFill>
                  <a:schemeClr val="bg1"/>
                </a:solidFill>
              </a:rPr>
              <a:t>Boxplot</a:t>
            </a:r>
          </a:p>
        </p:txBody>
      </p:sp>
      <p:sp>
        <p:nvSpPr>
          <p:cNvPr id="74" name="Oval 73">
            <a:extLst>
              <a:ext uri="{FF2B5EF4-FFF2-40B4-BE49-F238E27FC236}">
                <a16:creationId xmlns:a16="http://schemas.microsoft.com/office/drawing/2014/main" id="{A250292A-F99B-D013-00B4-C793802A877D}"/>
              </a:ext>
            </a:extLst>
          </p:cNvPr>
          <p:cNvSpPr/>
          <p:nvPr/>
        </p:nvSpPr>
        <p:spPr>
          <a:xfrm>
            <a:off x="6011402" y="1532586"/>
            <a:ext cx="131288" cy="13128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Oval 74">
            <a:extLst>
              <a:ext uri="{FF2B5EF4-FFF2-40B4-BE49-F238E27FC236}">
                <a16:creationId xmlns:a16="http://schemas.microsoft.com/office/drawing/2014/main" id="{31D9E461-5688-E695-138A-240D5E4DDB54}"/>
              </a:ext>
            </a:extLst>
          </p:cNvPr>
          <p:cNvSpPr/>
          <p:nvPr/>
        </p:nvSpPr>
        <p:spPr>
          <a:xfrm>
            <a:off x="5307465" y="1022545"/>
            <a:ext cx="131288" cy="13128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Oval 75">
            <a:extLst>
              <a:ext uri="{FF2B5EF4-FFF2-40B4-BE49-F238E27FC236}">
                <a16:creationId xmlns:a16="http://schemas.microsoft.com/office/drawing/2014/main" id="{4C117A5A-81BA-12BD-DF29-6BD1772DF705}"/>
              </a:ext>
            </a:extLst>
          </p:cNvPr>
          <p:cNvSpPr/>
          <p:nvPr/>
        </p:nvSpPr>
        <p:spPr>
          <a:xfrm>
            <a:off x="6275649" y="2393580"/>
            <a:ext cx="131288" cy="13128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Oval 76">
            <a:extLst>
              <a:ext uri="{FF2B5EF4-FFF2-40B4-BE49-F238E27FC236}">
                <a16:creationId xmlns:a16="http://schemas.microsoft.com/office/drawing/2014/main" id="{38C7A524-A8F9-F181-B59C-C08E6EA23FB3}"/>
              </a:ext>
            </a:extLst>
          </p:cNvPr>
          <p:cNvSpPr/>
          <p:nvPr/>
        </p:nvSpPr>
        <p:spPr>
          <a:xfrm>
            <a:off x="5751531" y="1261950"/>
            <a:ext cx="131288" cy="131288"/>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Oval 77">
            <a:extLst>
              <a:ext uri="{FF2B5EF4-FFF2-40B4-BE49-F238E27FC236}">
                <a16:creationId xmlns:a16="http://schemas.microsoft.com/office/drawing/2014/main" id="{396D1F16-5D02-7243-E2CF-F759215C8538}"/>
              </a:ext>
            </a:extLst>
          </p:cNvPr>
          <p:cNvSpPr/>
          <p:nvPr/>
        </p:nvSpPr>
        <p:spPr>
          <a:xfrm>
            <a:off x="6036865" y="3309770"/>
            <a:ext cx="131288" cy="13128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9" name="TextBox 138">
            <a:extLst>
              <a:ext uri="{FF2B5EF4-FFF2-40B4-BE49-F238E27FC236}">
                <a16:creationId xmlns:a16="http://schemas.microsoft.com/office/drawing/2014/main" id="{7A3FB8F6-8810-E170-E401-F53BD38B2F2E}"/>
              </a:ext>
            </a:extLst>
          </p:cNvPr>
          <p:cNvSpPr txBox="1"/>
          <p:nvPr/>
        </p:nvSpPr>
        <p:spPr>
          <a:xfrm>
            <a:off x="3361700" y="103646"/>
            <a:ext cx="5468600" cy="307777"/>
          </a:xfrm>
          <a:prstGeom prst="rect">
            <a:avLst/>
          </a:prstGeom>
          <a:noFill/>
        </p:spPr>
        <p:txBody>
          <a:bodyPr wrap="square" rtlCol="0">
            <a:spAutoFit/>
          </a:bodyPr>
          <a:lstStyle/>
          <a:p>
            <a:r>
              <a:rPr lang="en-AU" sz="1400" b="1" spc="600" dirty="0">
                <a:solidFill>
                  <a:schemeClr val="bg1"/>
                </a:solidFill>
              </a:rPr>
              <a:t>PEOJECT NAME: CHANGE ON A PAGE</a:t>
            </a:r>
          </a:p>
        </p:txBody>
      </p:sp>
      <p:pic>
        <p:nvPicPr>
          <p:cNvPr id="3" name="Picture 2">
            <a:extLst>
              <a:ext uri="{FF2B5EF4-FFF2-40B4-BE49-F238E27FC236}">
                <a16:creationId xmlns:a16="http://schemas.microsoft.com/office/drawing/2014/main" id="{DC535B11-6A7A-CD7F-4A32-1E03877F96F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67000"/>
                    </a14:imgEffect>
                    <a14:imgEffect>
                      <a14:colorTemperature colorTemp="11500"/>
                    </a14:imgEffect>
                    <a14:imgEffect>
                      <a14:saturation sat="155000"/>
                    </a14:imgEffect>
                    <a14:imgEffect>
                      <a14:brightnessContrast bright="-2000" contrast="-31000"/>
                    </a14:imgEffect>
                  </a14:imgLayer>
                </a14:imgProps>
              </a:ext>
            </a:extLst>
          </a:blip>
          <a:srcRect r="6183"/>
          <a:stretch/>
        </p:blipFill>
        <p:spPr>
          <a:xfrm>
            <a:off x="5140277" y="4472739"/>
            <a:ext cx="6784166" cy="2334189"/>
          </a:xfrm>
          <a:prstGeom prst="rect">
            <a:avLst/>
          </a:prstGeom>
          <a:solidFill>
            <a:schemeClr val="accent2">
              <a:lumMod val="20000"/>
              <a:lumOff val="80000"/>
            </a:schemeClr>
          </a:solidFill>
          <a:ln>
            <a:solidFill>
              <a:schemeClr val="bg1"/>
            </a:solidFill>
          </a:ln>
          <a:effectLst>
            <a:reflection endPos="0" dist="50800" dir="5400000" sy="-100000" algn="bl" rotWithShape="0"/>
          </a:effectLst>
        </p:spPr>
      </p:pic>
      <p:pic>
        <p:nvPicPr>
          <p:cNvPr id="37" name="Picture 36">
            <a:extLst>
              <a:ext uri="{FF2B5EF4-FFF2-40B4-BE49-F238E27FC236}">
                <a16:creationId xmlns:a16="http://schemas.microsoft.com/office/drawing/2014/main" id="{05C66C8F-706F-0224-FDB1-CFAAA60FFB75}"/>
              </a:ext>
            </a:extLst>
          </p:cNvPr>
          <p:cNvPicPr>
            <a:picLocks noChangeAspect="1"/>
          </p:cNvPicPr>
          <p:nvPr/>
        </p:nvPicPr>
        <p:blipFill>
          <a:blip r:embed="rId4"/>
          <a:stretch>
            <a:fillRect/>
          </a:stretch>
        </p:blipFill>
        <p:spPr>
          <a:xfrm>
            <a:off x="7269183" y="648482"/>
            <a:ext cx="4476486" cy="3662586"/>
          </a:xfrm>
          <a:prstGeom prst="rect">
            <a:avLst/>
          </a:prstGeom>
          <a:solidFill>
            <a:sysClr val="window" lastClr="FFFFFF"/>
          </a:solidFill>
          <a:ln>
            <a:solidFill>
              <a:sysClr val="windowText" lastClr="000000">
                <a:lumMod val="25000"/>
                <a:lumOff val="75000"/>
              </a:sysClr>
            </a:solidFill>
          </a:ln>
        </p:spPr>
      </p:pic>
      <p:sp>
        <p:nvSpPr>
          <p:cNvPr id="85" name="Oval 84">
            <a:extLst>
              <a:ext uri="{FF2B5EF4-FFF2-40B4-BE49-F238E27FC236}">
                <a16:creationId xmlns:a16="http://schemas.microsoft.com/office/drawing/2014/main" id="{941A0289-D07D-919D-C094-C3BD452377BF}"/>
              </a:ext>
            </a:extLst>
          </p:cNvPr>
          <p:cNvSpPr/>
          <p:nvPr/>
        </p:nvSpPr>
        <p:spPr>
          <a:xfrm rot="2855724">
            <a:off x="5632465" y="3824749"/>
            <a:ext cx="948151" cy="5490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800" dirty="0"/>
              <a:t>Total Area</a:t>
            </a:r>
          </a:p>
        </p:txBody>
      </p:sp>
      <p:sp>
        <p:nvSpPr>
          <p:cNvPr id="87" name="Oval 86">
            <a:extLst>
              <a:ext uri="{FF2B5EF4-FFF2-40B4-BE49-F238E27FC236}">
                <a16:creationId xmlns:a16="http://schemas.microsoft.com/office/drawing/2014/main" id="{83DF6049-347B-E417-6CF1-5197480F4ED0}"/>
              </a:ext>
            </a:extLst>
          </p:cNvPr>
          <p:cNvSpPr/>
          <p:nvPr/>
        </p:nvSpPr>
        <p:spPr>
          <a:xfrm>
            <a:off x="6414906" y="2250358"/>
            <a:ext cx="880561" cy="549019"/>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800" dirty="0"/>
              <a:t>Lot measure15</a:t>
            </a:r>
          </a:p>
        </p:txBody>
      </p:sp>
      <p:sp>
        <p:nvSpPr>
          <p:cNvPr id="89" name="Oval 88">
            <a:extLst>
              <a:ext uri="{FF2B5EF4-FFF2-40B4-BE49-F238E27FC236}">
                <a16:creationId xmlns:a16="http://schemas.microsoft.com/office/drawing/2014/main" id="{CEDD3D11-AC85-8D87-FBA1-60C7FC4E27C4}"/>
              </a:ext>
            </a:extLst>
          </p:cNvPr>
          <p:cNvSpPr/>
          <p:nvPr/>
        </p:nvSpPr>
        <p:spPr>
          <a:xfrm rot="1023313">
            <a:off x="6280651" y="2868833"/>
            <a:ext cx="880561" cy="5490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800" dirty="0"/>
              <a:t>Basement</a:t>
            </a:r>
          </a:p>
        </p:txBody>
      </p:sp>
      <p:sp>
        <p:nvSpPr>
          <p:cNvPr id="90" name="Oval 89">
            <a:extLst>
              <a:ext uri="{FF2B5EF4-FFF2-40B4-BE49-F238E27FC236}">
                <a16:creationId xmlns:a16="http://schemas.microsoft.com/office/drawing/2014/main" id="{FE44878A-1CDD-66E7-CF05-430BAD559089}"/>
              </a:ext>
            </a:extLst>
          </p:cNvPr>
          <p:cNvSpPr/>
          <p:nvPr/>
        </p:nvSpPr>
        <p:spPr>
          <a:xfrm rot="20241827">
            <a:off x="6383099" y="1687632"/>
            <a:ext cx="849477" cy="54901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800" dirty="0"/>
              <a:t>Living measure15</a:t>
            </a:r>
          </a:p>
        </p:txBody>
      </p:sp>
      <p:sp>
        <p:nvSpPr>
          <p:cNvPr id="91" name="Oval 90">
            <a:extLst>
              <a:ext uri="{FF2B5EF4-FFF2-40B4-BE49-F238E27FC236}">
                <a16:creationId xmlns:a16="http://schemas.microsoft.com/office/drawing/2014/main" id="{25615F76-7E46-7F44-B6C6-A3DBC87ED94D}"/>
              </a:ext>
            </a:extLst>
          </p:cNvPr>
          <p:cNvSpPr/>
          <p:nvPr/>
        </p:nvSpPr>
        <p:spPr>
          <a:xfrm>
            <a:off x="6202105" y="1895917"/>
            <a:ext cx="131288" cy="131288"/>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Oval 91">
            <a:extLst>
              <a:ext uri="{FF2B5EF4-FFF2-40B4-BE49-F238E27FC236}">
                <a16:creationId xmlns:a16="http://schemas.microsoft.com/office/drawing/2014/main" id="{FEB7557D-0103-1675-CBD7-828AC0E03F7A}"/>
              </a:ext>
            </a:extLst>
          </p:cNvPr>
          <p:cNvSpPr/>
          <p:nvPr/>
        </p:nvSpPr>
        <p:spPr>
          <a:xfrm>
            <a:off x="6210793" y="2893820"/>
            <a:ext cx="131288" cy="131288"/>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Oval 93">
            <a:extLst>
              <a:ext uri="{FF2B5EF4-FFF2-40B4-BE49-F238E27FC236}">
                <a16:creationId xmlns:a16="http://schemas.microsoft.com/office/drawing/2014/main" id="{05ED9879-A4D0-7AE4-B11A-F0F8763DE44E}"/>
              </a:ext>
            </a:extLst>
          </p:cNvPr>
          <p:cNvSpPr/>
          <p:nvPr/>
        </p:nvSpPr>
        <p:spPr>
          <a:xfrm>
            <a:off x="5755931" y="3597259"/>
            <a:ext cx="131288" cy="131288"/>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135" name="Chart 134">
            <a:extLst>
              <a:ext uri="{FF2B5EF4-FFF2-40B4-BE49-F238E27FC236}">
                <a16:creationId xmlns:a16="http://schemas.microsoft.com/office/drawing/2014/main" id="{78757892-A6C4-B994-E688-B17B2AE9493E}"/>
              </a:ext>
            </a:extLst>
          </p:cNvPr>
          <p:cNvGraphicFramePr>
            <a:graphicFrameLocks/>
          </p:cNvGraphicFramePr>
          <p:nvPr>
            <p:extLst>
              <p:ext uri="{D42A27DB-BD31-4B8C-83A1-F6EECF244321}">
                <p14:modId xmlns:p14="http://schemas.microsoft.com/office/powerpoint/2010/main" val="4202658747"/>
              </p:ext>
            </p:extLst>
          </p:nvPr>
        </p:nvGraphicFramePr>
        <p:xfrm>
          <a:off x="-225764" y="462536"/>
          <a:ext cx="2768333" cy="169375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6" name="Chart 145">
            <a:extLst>
              <a:ext uri="{FF2B5EF4-FFF2-40B4-BE49-F238E27FC236}">
                <a16:creationId xmlns:a16="http://schemas.microsoft.com/office/drawing/2014/main" id="{DA1F9C2C-2F2B-A948-BD6B-887B5405A950}"/>
              </a:ext>
            </a:extLst>
          </p:cNvPr>
          <p:cNvGraphicFramePr>
            <a:graphicFrameLocks/>
          </p:cNvGraphicFramePr>
          <p:nvPr>
            <p:extLst>
              <p:ext uri="{D42A27DB-BD31-4B8C-83A1-F6EECF244321}">
                <p14:modId xmlns:p14="http://schemas.microsoft.com/office/powerpoint/2010/main" val="190288723"/>
              </p:ext>
            </p:extLst>
          </p:nvPr>
        </p:nvGraphicFramePr>
        <p:xfrm>
          <a:off x="-395801" y="1972193"/>
          <a:ext cx="2911761" cy="173388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7" name="Chart 146">
            <a:extLst>
              <a:ext uri="{FF2B5EF4-FFF2-40B4-BE49-F238E27FC236}">
                <a16:creationId xmlns:a16="http://schemas.microsoft.com/office/drawing/2014/main" id="{2C3E04F2-397F-1B45-B794-93E0063FDA1A}"/>
              </a:ext>
            </a:extLst>
          </p:cNvPr>
          <p:cNvGraphicFramePr>
            <a:graphicFrameLocks/>
          </p:cNvGraphicFramePr>
          <p:nvPr>
            <p:extLst>
              <p:ext uri="{D42A27DB-BD31-4B8C-83A1-F6EECF244321}">
                <p14:modId xmlns:p14="http://schemas.microsoft.com/office/powerpoint/2010/main" val="3114101876"/>
              </p:ext>
            </p:extLst>
          </p:nvPr>
        </p:nvGraphicFramePr>
        <p:xfrm>
          <a:off x="2361248" y="3531676"/>
          <a:ext cx="3522650" cy="1865547"/>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8" name="Chart 147">
            <a:extLst>
              <a:ext uri="{FF2B5EF4-FFF2-40B4-BE49-F238E27FC236}">
                <a16:creationId xmlns:a16="http://schemas.microsoft.com/office/drawing/2014/main" id="{88F6D7CA-0440-28E3-FC4E-5112E0D02B4C}"/>
              </a:ext>
            </a:extLst>
          </p:cNvPr>
          <p:cNvGraphicFramePr>
            <a:graphicFrameLocks/>
          </p:cNvGraphicFramePr>
          <p:nvPr>
            <p:extLst>
              <p:ext uri="{D42A27DB-BD31-4B8C-83A1-F6EECF244321}">
                <p14:modId xmlns:p14="http://schemas.microsoft.com/office/powerpoint/2010/main" val="3779233698"/>
              </p:ext>
            </p:extLst>
          </p:nvPr>
        </p:nvGraphicFramePr>
        <p:xfrm>
          <a:off x="2267864" y="1944529"/>
          <a:ext cx="3387108" cy="1885379"/>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49" name="Chart 148">
            <a:extLst>
              <a:ext uri="{FF2B5EF4-FFF2-40B4-BE49-F238E27FC236}">
                <a16:creationId xmlns:a16="http://schemas.microsoft.com/office/drawing/2014/main" id="{5994AA26-74A4-9DC9-1935-7BC72AD2BBF1}"/>
              </a:ext>
            </a:extLst>
          </p:cNvPr>
          <p:cNvGraphicFramePr>
            <a:graphicFrameLocks/>
          </p:cNvGraphicFramePr>
          <p:nvPr>
            <p:extLst>
              <p:ext uri="{D42A27DB-BD31-4B8C-83A1-F6EECF244321}">
                <p14:modId xmlns:p14="http://schemas.microsoft.com/office/powerpoint/2010/main" val="3196342789"/>
              </p:ext>
            </p:extLst>
          </p:nvPr>
        </p:nvGraphicFramePr>
        <p:xfrm>
          <a:off x="-545638" y="3607690"/>
          <a:ext cx="3190515" cy="1865547"/>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50" name="Chart 149">
            <a:extLst>
              <a:ext uri="{FF2B5EF4-FFF2-40B4-BE49-F238E27FC236}">
                <a16:creationId xmlns:a16="http://schemas.microsoft.com/office/drawing/2014/main" id="{4076AF50-08AD-9643-E34D-2956BE6FBCB5}"/>
              </a:ext>
            </a:extLst>
          </p:cNvPr>
          <p:cNvGraphicFramePr>
            <a:graphicFrameLocks/>
          </p:cNvGraphicFramePr>
          <p:nvPr>
            <p:extLst>
              <p:ext uri="{D42A27DB-BD31-4B8C-83A1-F6EECF244321}">
                <p14:modId xmlns:p14="http://schemas.microsoft.com/office/powerpoint/2010/main" val="1902754008"/>
              </p:ext>
            </p:extLst>
          </p:nvPr>
        </p:nvGraphicFramePr>
        <p:xfrm>
          <a:off x="2125563" y="503625"/>
          <a:ext cx="3078349" cy="1779225"/>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52" name="Chart 151">
            <a:extLst>
              <a:ext uri="{FF2B5EF4-FFF2-40B4-BE49-F238E27FC236}">
                <a16:creationId xmlns:a16="http://schemas.microsoft.com/office/drawing/2014/main" id="{D55F7774-0E45-3F7E-7876-54B61B924E94}"/>
              </a:ext>
            </a:extLst>
          </p:cNvPr>
          <p:cNvGraphicFramePr>
            <a:graphicFrameLocks/>
          </p:cNvGraphicFramePr>
          <p:nvPr>
            <p:extLst>
              <p:ext uri="{D42A27DB-BD31-4B8C-83A1-F6EECF244321}">
                <p14:modId xmlns:p14="http://schemas.microsoft.com/office/powerpoint/2010/main" val="4059041786"/>
              </p:ext>
            </p:extLst>
          </p:nvPr>
        </p:nvGraphicFramePr>
        <p:xfrm>
          <a:off x="947957" y="4804798"/>
          <a:ext cx="3463422" cy="1934767"/>
        </p:xfrm>
        <a:graphic>
          <a:graphicData uri="http://schemas.openxmlformats.org/drawingml/2006/chart">
            <c:chart xmlns:c="http://schemas.openxmlformats.org/drawingml/2006/chart" xmlns:r="http://schemas.openxmlformats.org/officeDocument/2006/relationships" r:id="rId11"/>
          </a:graphicData>
        </a:graphic>
      </p:graphicFrame>
      <p:sp>
        <p:nvSpPr>
          <p:cNvPr id="154" name="TextBox 153">
            <a:extLst>
              <a:ext uri="{FF2B5EF4-FFF2-40B4-BE49-F238E27FC236}">
                <a16:creationId xmlns:a16="http://schemas.microsoft.com/office/drawing/2014/main" id="{06A63D66-354F-69B4-E43D-172E42117499}"/>
              </a:ext>
            </a:extLst>
          </p:cNvPr>
          <p:cNvSpPr txBox="1"/>
          <p:nvPr/>
        </p:nvSpPr>
        <p:spPr>
          <a:xfrm>
            <a:off x="3712286" y="-73337"/>
            <a:ext cx="6173610" cy="646331"/>
          </a:xfrm>
          <a:prstGeom prst="rect">
            <a:avLst/>
          </a:prstGeom>
          <a:noFill/>
        </p:spPr>
        <p:txBody>
          <a:bodyPr wrap="square" rtlCol="0">
            <a:spAutoFit/>
          </a:bodyPr>
          <a:lstStyle/>
          <a:p>
            <a:pPr marL="93980">
              <a:lnSpc>
                <a:spcPct val="100000"/>
              </a:lnSpc>
              <a:spcBef>
                <a:spcPts val="225"/>
              </a:spcBef>
            </a:pPr>
            <a:r>
              <a:rPr lang="en-US" sz="3600" b="1" dirty="0">
                <a:latin typeface="+mj-lt"/>
                <a:cs typeface="Arial"/>
              </a:rPr>
              <a:t>Univariate Analysis</a:t>
            </a:r>
          </a:p>
        </p:txBody>
      </p:sp>
    </p:spTree>
    <p:extLst>
      <p:ext uri="{BB962C8B-B14F-4D97-AF65-F5344CB8AC3E}">
        <p14:creationId xmlns:p14="http://schemas.microsoft.com/office/powerpoint/2010/main" val="2537850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8A73A8-837C-F783-719D-43AE859F157B}"/>
              </a:ext>
            </a:extLst>
          </p:cNvPr>
          <p:cNvSpPr txBox="1"/>
          <p:nvPr/>
        </p:nvSpPr>
        <p:spPr>
          <a:xfrm>
            <a:off x="121051" y="746477"/>
            <a:ext cx="4094626" cy="6118408"/>
          </a:xfrm>
          <a:prstGeom prst="rect">
            <a:avLst/>
          </a:prstGeom>
          <a:solidFill>
            <a:srgbClr val="009999"/>
          </a:solidFill>
        </p:spPr>
        <p:txBody>
          <a:bodyPr wrap="square" rtlCol="0">
            <a:spAutoFit/>
          </a:bodyPr>
          <a:lstStyle/>
          <a:p>
            <a:endParaRPr lang="en-IN" dirty="0"/>
          </a:p>
        </p:txBody>
      </p:sp>
      <p:pic>
        <p:nvPicPr>
          <p:cNvPr id="5" name="Picture 4">
            <a:extLst>
              <a:ext uri="{FF2B5EF4-FFF2-40B4-BE49-F238E27FC236}">
                <a16:creationId xmlns:a16="http://schemas.microsoft.com/office/drawing/2014/main" id="{C658E6C4-68EB-9D13-8909-354A6DA41782}"/>
              </a:ext>
            </a:extLst>
          </p:cNvPr>
          <p:cNvPicPr>
            <a:picLocks noChangeAspect="1"/>
          </p:cNvPicPr>
          <p:nvPr/>
        </p:nvPicPr>
        <p:blipFill>
          <a:blip r:embed="rId2"/>
          <a:stretch>
            <a:fillRect/>
          </a:stretch>
        </p:blipFill>
        <p:spPr>
          <a:xfrm>
            <a:off x="203912" y="889501"/>
            <a:ext cx="3928903" cy="5860776"/>
          </a:xfrm>
          <a:prstGeom prst="rect">
            <a:avLst/>
          </a:prstGeom>
        </p:spPr>
      </p:pic>
      <p:sp>
        <p:nvSpPr>
          <p:cNvPr id="7" name="TextBox 6">
            <a:extLst>
              <a:ext uri="{FF2B5EF4-FFF2-40B4-BE49-F238E27FC236}">
                <a16:creationId xmlns:a16="http://schemas.microsoft.com/office/drawing/2014/main" id="{6539E128-CDA3-C923-58F4-82122972074F}"/>
              </a:ext>
            </a:extLst>
          </p:cNvPr>
          <p:cNvSpPr txBox="1"/>
          <p:nvPr/>
        </p:nvSpPr>
        <p:spPr>
          <a:xfrm>
            <a:off x="8299861" y="793645"/>
            <a:ext cx="3762768" cy="6118408"/>
          </a:xfrm>
          <a:prstGeom prst="rect">
            <a:avLst/>
          </a:prstGeom>
          <a:solidFill>
            <a:srgbClr val="00B0F0"/>
          </a:solidFill>
        </p:spPr>
        <p:txBody>
          <a:bodyPr wrap="square" rtlCol="0">
            <a:spAutoFit/>
          </a:bodyPr>
          <a:lstStyle/>
          <a:p>
            <a:endParaRPr lang="en-IN" dirty="0"/>
          </a:p>
        </p:txBody>
      </p:sp>
      <p:sp>
        <p:nvSpPr>
          <p:cNvPr id="8" name="TextBox 7">
            <a:extLst>
              <a:ext uri="{FF2B5EF4-FFF2-40B4-BE49-F238E27FC236}">
                <a16:creationId xmlns:a16="http://schemas.microsoft.com/office/drawing/2014/main" id="{73185C6A-D721-2CAC-01CE-255BF6D36376}"/>
              </a:ext>
            </a:extLst>
          </p:cNvPr>
          <p:cNvSpPr txBox="1"/>
          <p:nvPr/>
        </p:nvSpPr>
        <p:spPr>
          <a:xfrm>
            <a:off x="4290865" y="793645"/>
            <a:ext cx="3918461" cy="6118408"/>
          </a:xfrm>
          <a:prstGeom prst="rect">
            <a:avLst/>
          </a:prstGeom>
          <a:solidFill>
            <a:srgbClr val="D1CA37"/>
          </a:solidFill>
        </p:spPr>
        <p:txBody>
          <a:bodyPr wrap="square" rtlCol="0">
            <a:spAutoFit/>
          </a:bodyPr>
          <a:lstStyle/>
          <a:p>
            <a:endParaRPr lang="en-IN" dirty="0"/>
          </a:p>
        </p:txBody>
      </p:sp>
      <p:pic>
        <p:nvPicPr>
          <p:cNvPr id="9" name="Picture 8">
            <a:extLst>
              <a:ext uri="{FF2B5EF4-FFF2-40B4-BE49-F238E27FC236}">
                <a16:creationId xmlns:a16="http://schemas.microsoft.com/office/drawing/2014/main" id="{068E4143-73FA-DAD0-C603-72A9BB257BCD}"/>
              </a:ext>
            </a:extLst>
          </p:cNvPr>
          <p:cNvPicPr>
            <a:picLocks noChangeAspect="1"/>
          </p:cNvPicPr>
          <p:nvPr/>
        </p:nvPicPr>
        <p:blipFill>
          <a:blip r:embed="rId3"/>
          <a:stretch>
            <a:fillRect/>
          </a:stretch>
        </p:blipFill>
        <p:spPr>
          <a:xfrm>
            <a:off x="4405064" y="875461"/>
            <a:ext cx="3705408" cy="5838368"/>
          </a:xfrm>
          <a:prstGeom prst="rect">
            <a:avLst/>
          </a:prstGeom>
        </p:spPr>
      </p:pic>
      <p:pic>
        <p:nvPicPr>
          <p:cNvPr id="11" name="Picture 10">
            <a:extLst>
              <a:ext uri="{FF2B5EF4-FFF2-40B4-BE49-F238E27FC236}">
                <a16:creationId xmlns:a16="http://schemas.microsoft.com/office/drawing/2014/main" id="{FF6D5953-EC98-BF2C-B32D-429F8B6C2681}"/>
              </a:ext>
            </a:extLst>
          </p:cNvPr>
          <p:cNvPicPr>
            <a:picLocks noChangeAspect="1"/>
          </p:cNvPicPr>
          <p:nvPr/>
        </p:nvPicPr>
        <p:blipFill>
          <a:blip r:embed="rId4"/>
          <a:stretch>
            <a:fillRect/>
          </a:stretch>
        </p:blipFill>
        <p:spPr>
          <a:xfrm>
            <a:off x="8414526" y="896111"/>
            <a:ext cx="3533437" cy="5866644"/>
          </a:xfrm>
          <a:prstGeom prst="rect">
            <a:avLst/>
          </a:prstGeom>
        </p:spPr>
      </p:pic>
      <p:sp>
        <p:nvSpPr>
          <p:cNvPr id="12" name="TextBox 11">
            <a:extLst>
              <a:ext uri="{FF2B5EF4-FFF2-40B4-BE49-F238E27FC236}">
                <a16:creationId xmlns:a16="http://schemas.microsoft.com/office/drawing/2014/main" id="{84EBF30D-688D-8FDE-4E69-98C293F9CDFF}"/>
              </a:ext>
            </a:extLst>
          </p:cNvPr>
          <p:cNvSpPr txBox="1"/>
          <p:nvPr/>
        </p:nvSpPr>
        <p:spPr>
          <a:xfrm>
            <a:off x="3412246" y="-99630"/>
            <a:ext cx="7424629" cy="707886"/>
          </a:xfrm>
          <a:prstGeom prst="rect">
            <a:avLst/>
          </a:prstGeom>
          <a:noFill/>
        </p:spPr>
        <p:txBody>
          <a:bodyPr wrap="square" rtlCol="0">
            <a:spAutoFit/>
          </a:bodyPr>
          <a:lstStyle/>
          <a:p>
            <a:pPr marL="93980">
              <a:lnSpc>
                <a:spcPct val="100000"/>
              </a:lnSpc>
              <a:spcBef>
                <a:spcPts val="225"/>
              </a:spcBef>
            </a:pPr>
            <a:r>
              <a:rPr lang="en-US" sz="4000" b="1" dirty="0">
                <a:latin typeface="+mj-lt"/>
                <a:cs typeface="Arial"/>
              </a:rPr>
              <a:t>Bivariate Analysis</a:t>
            </a:r>
          </a:p>
        </p:txBody>
      </p:sp>
    </p:spTree>
    <p:extLst>
      <p:ext uri="{BB962C8B-B14F-4D97-AF65-F5344CB8AC3E}">
        <p14:creationId xmlns:p14="http://schemas.microsoft.com/office/powerpoint/2010/main" val="3583832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69000">
              <a:schemeClr val="bg1">
                <a:lumMod val="95000"/>
                <a:lumOff val="5000"/>
              </a:schemeClr>
            </a:gs>
            <a:gs pos="92000">
              <a:srgbClr val="0070C0"/>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D3FC6F-6104-6D0C-F121-E469CFDA996D}"/>
              </a:ext>
            </a:extLst>
          </p:cNvPr>
          <p:cNvSpPr txBox="1"/>
          <p:nvPr/>
        </p:nvSpPr>
        <p:spPr>
          <a:xfrm>
            <a:off x="3189825" y="165886"/>
            <a:ext cx="5361052" cy="707886"/>
          </a:xfrm>
          <a:prstGeom prst="rect">
            <a:avLst/>
          </a:prstGeom>
          <a:noFill/>
        </p:spPr>
        <p:txBody>
          <a:bodyPr wrap="square" rtlCol="0">
            <a:spAutoFit/>
          </a:bodyPr>
          <a:lstStyle/>
          <a:p>
            <a:pPr marL="93980">
              <a:lnSpc>
                <a:spcPct val="100000"/>
              </a:lnSpc>
              <a:spcBef>
                <a:spcPts val="225"/>
              </a:spcBef>
            </a:pPr>
            <a:r>
              <a:rPr lang="en-US" sz="4000" b="1" dirty="0">
                <a:cs typeface="Arial"/>
              </a:rPr>
              <a:t>Multivariate Analysis</a:t>
            </a:r>
            <a:endParaRPr lang="en-US" sz="4000" dirty="0">
              <a:cs typeface="Arial"/>
            </a:endParaRPr>
          </a:p>
        </p:txBody>
      </p:sp>
      <p:sp>
        <p:nvSpPr>
          <p:cNvPr id="5" name="TextBox 4">
            <a:extLst>
              <a:ext uri="{FF2B5EF4-FFF2-40B4-BE49-F238E27FC236}">
                <a16:creationId xmlns:a16="http://schemas.microsoft.com/office/drawing/2014/main" id="{20334DAF-DE13-EE35-8357-6AA2418D1420}"/>
              </a:ext>
            </a:extLst>
          </p:cNvPr>
          <p:cNvSpPr txBox="1"/>
          <p:nvPr/>
        </p:nvSpPr>
        <p:spPr>
          <a:xfrm>
            <a:off x="283651" y="1047135"/>
            <a:ext cx="5564780" cy="5555226"/>
          </a:xfrm>
          <a:prstGeom prst="rect">
            <a:avLst/>
          </a:prstGeom>
          <a:solidFill>
            <a:srgbClr val="00CC99"/>
          </a:solidFill>
        </p:spPr>
        <p:txBody>
          <a:bodyPr wrap="square" rtlCol="0">
            <a:spAutoFit/>
          </a:bodyPr>
          <a:lstStyle/>
          <a:p>
            <a:endParaRPr lang="en-IN" dirty="0"/>
          </a:p>
        </p:txBody>
      </p:sp>
      <p:pic>
        <p:nvPicPr>
          <p:cNvPr id="6" name="Picture 5">
            <a:extLst>
              <a:ext uri="{FF2B5EF4-FFF2-40B4-BE49-F238E27FC236}">
                <a16:creationId xmlns:a16="http://schemas.microsoft.com/office/drawing/2014/main" id="{B09DCBF2-06E5-4902-2054-B0AA7D7D5B21}"/>
              </a:ext>
            </a:extLst>
          </p:cNvPr>
          <p:cNvPicPr>
            <a:picLocks noChangeAspect="1"/>
          </p:cNvPicPr>
          <p:nvPr/>
        </p:nvPicPr>
        <p:blipFill>
          <a:blip r:embed="rId2"/>
          <a:stretch>
            <a:fillRect/>
          </a:stretch>
        </p:blipFill>
        <p:spPr>
          <a:xfrm>
            <a:off x="456545" y="1267609"/>
            <a:ext cx="5218992" cy="5114278"/>
          </a:xfrm>
          <a:prstGeom prst="rect">
            <a:avLst/>
          </a:prstGeom>
        </p:spPr>
      </p:pic>
      <p:sp>
        <p:nvSpPr>
          <p:cNvPr id="8" name="TextBox 7">
            <a:extLst>
              <a:ext uri="{FF2B5EF4-FFF2-40B4-BE49-F238E27FC236}">
                <a16:creationId xmlns:a16="http://schemas.microsoft.com/office/drawing/2014/main" id="{1CCFB065-3170-0B7B-13D2-DA0E5EC43236}"/>
              </a:ext>
            </a:extLst>
          </p:cNvPr>
          <p:cNvSpPr txBox="1"/>
          <p:nvPr/>
        </p:nvSpPr>
        <p:spPr>
          <a:xfrm>
            <a:off x="6096000" y="1000024"/>
            <a:ext cx="5564780" cy="5555226"/>
          </a:xfrm>
          <a:prstGeom prst="rect">
            <a:avLst/>
          </a:prstGeom>
          <a:solidFill>
            <a:srgbClr val="009999"/>
          </a:solidFill>
        </p:spPr>
        <p:txBody>
          <a:bodyPr wrap="square" rtlCol="0">
            <a:spAutoFit/>
          </a:bodyPr>
          <a:lstStyle/>
          <a:p>
            <a:endParaRPr lang="en-IN" dirty="0"/>
          </a:p>
        </p:txBody>
      </p:sp>
      <p:pic>
        <p:nvPicPr>
          <p:cNvPr id="10" name="Picture 9">
            <a:extLst>
              <a:ext uri="{FF2B5EF4-FFF2-40B4-BE49-F238E27FC236}">
                <a16:creationId xmlns:a16="http://schemas.microsoft.com/office/drawing/2014/main" id="{80D7821A-BB06-BDF5-FA4D-1480F884B6F4}"/>
              </a:ext>
            </a:extLst>
          </p:cNvPr>
          <p:cNvPicPr>
            <a:picLocks noChangeAspect="1"/>
          </p:cNvPicPr>
          <p:nvPr/>
        </p:nvPicPr>
        <p:blipFill>
          <a:blip r:embed="rId3"/>
          <a:stretch>
            <a:fillRect/>
          </a:stretch>
        </p:blipFill>
        <p:spPr>
          <a:xfrm>
            <a:off x="6309683" y="1129957"/>
            <a:ext cx="5137413" cy="5251930"/>
          </a:xfrm>
          <a:prstGeom prst="rect">
            <a:avLst/>
          </a:prstGeom>
        </p:spPr>
      </p:pic>
    </p:spTree>
    <p:extLst>
      <p:ext uri="{BB962C8B-B14F-4D97-AF65-F5344CB8AC3E}">
        <p14:creationId xmlns:p14="http://schemas.microsoft.com/office/powerpoint/2010/main" val="778422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a:extLst>
              <a:ext uri="{FF2B5EF4-FFF2-40B4-BE49-F238E27FC236}">
                <a16:creationId xmlns:a16="http://schemas.microsoft.com/office/drawing/2014/main" id="{E75E415E-D168-4A64-BFEB-CF6E5E91C618}"/>
              </a:ext>
            </a:extLst>
          </p:cNvPr>
          <p:cNvSpPr/>
          <p:nvPr/>
        </p:nvSpPr>
        <p:spPr>
          <a:xfrm>
            <a:off x="717280" y="5371763"/>
            <a:ext cx="3554083" cy="1174161"/>
          </a:xfrm>
          <a:prstGeom prst="ellipse">
            <a:avLst/>
          </a:prstGeom>
          <a:gradFill flip="none" rotWithShape="1">
            <a:gsLst>
              <a:gs pos="0">
                <a:schemeClr val="bg1">
                  <a:lumMod val="85000"/>
                  <a:alpha val="0"/>
                </a:schemeClr>
              </a:gs>
              <a:gs pos="95000">
                <a:schemeClr val="tx1">
                  <a:lumMod val="85000"/>
                  <a:lumOff val="15000"/>
                </a:schemeClr>
              </a:gs>
            </a:gsLst>
            <a:lin ang="0" scaled="1"/>
            <a:tileRect/>
          </a:gra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343157D5-4FF2-4FA1-9D59-419EF512DD63}"/>
              </a:ext>
            </a:extLst>
          </p:cNvPr>
          <p:cNvGrpSpPr/>
          <p:nvPr/>
        </p:nvGrpSpPr>
        <p:grpSpPr>
          <a:xfrm>
            <a:off x="2038070" y="4505166"/>
            <a:ext cx="3355676" cy="1400788"/>
            <a:chOff x="2596550" y="2775364"/>
            <a:chExt cx="4019910" cy="1678065"/>
          </a:xfrm>
          <a:scene3d>
            <a:camera prst="orthographicFront">
              <a:rot lat="0" lon="0" rev="19199999"/>
            </a:camera>
            <a:lightRig rig="threePt" dir="t"/>
          </a:scene3d>
        </p:grpSpPr>
        <p:sp>
          <p:nvSpPr>
            <p:cNvPr id="25" name="Freeform: Shape 24">
              <a:extLst>
                <a:ext uri="{FF2B5EF4-FFF2-40B4-BE49-F238E27FC236}">
                  <a16:creationId xmlns:a16="http://schemas.microsoft.com/office/drawing/2014/main" id="{892C5BCC-B12D-4C7A-B111-34582936145D}"/>
                </a:ext>
              </a:extLst>
            </p:cNvPr>
            <p:cNvSpPr/>
            <p:nvPr/>
          </p:nvSpPr>
          <p:spPr>
            <a:xfrm>
              <a:off x="2737657" y="3422653"/>
              <a:ext cx="3059084" cy="1030776"/>
            </a:xfrm>
            <a:custGeom>
              <a:avLst/>
              <a:gdLst>
                <a:gd name="connsiteX0" fmla="*/ 1529542 w 3059084"/>
                <a:gd name="connsiteY0" fmla="*/ 0 h 1030780"/>
                <a:gd name="connsiteX1" fmla="*/ 1716541 w 3059084"/>
                <a:gd name="connsiteY1" fmla="*/ 6352 h 1030780"/>
                <a:gd name="connsiteX2" fmla="*/ 3059083 w 3059084"/>
                <a:gd name="connsiteY2" fmla="*/ 6352 h 1030780"/>
                <a:gd name="connsiteX3" fmla="*/ 3059083 w 3059084"/>
                <a:gd name="connsiteY3" fmla="*/ 515387 h 1030780"/>
                <a:gd name="connsiteX4" fmla="*/ 3059084 w 3059084"/>
                <a:gd name="connsiteY4" fmla="*/ 515390 h 1030780"/>
                <a:gd name="connsiteX5" fmla="*/ 3059083 w 3059084"/>
                <a:gd name="connsiteY5" fmla="*/ 515393 h 1030780"/>
                <a:gd name="connsiteX6" fmla="*/ 3059083 w 3059084"/>
                <a:gd name="connsiteY6" fmla="*/ 521740 h 1030780"/>
                <a:gd name="connsiteX7" fmla="*/ 3057184 w 3059084"/>
                <a:gd name="connsiteY7" fmla="*/ 521740 h 1030780"/>
                <a:gd name="connsiteX8" fmla="*/ 3028009 w 3059084"/>
                <a:gd name="connsiteY8" fmla="*/ 619259 h 1030780"/>
                <a:gd name="connsiteX9" fmla="*/ 1529542 w 3059084"/>
                <a:gd name="connsiteY9" fmla="*/ 1030780 h 1030780"/>
                <a:gd name="connsiteX10" fmla="*/ 31075 w 3059084"/>
                <a:gd name="connsiteY10" fmla="*/ 619259 h 1030780"/>
                <a:gd name="connsiteX11" fmla="*/ 1900 w 3059084"/>
                <a:gd name="connsiteY11" fmla="*/ 521740 h 1030780"/>
                <a:gd name="connsiteX12" fmla="*/ 0 w 3059084"/>
                <a:gd name="connsiteY12" fmla="*/ 521740 h 1030780"/>
                <a:gd name="connsiteX13" fmla="*/ 0 w 3059084"/>
                <a:gd name="connsiteY13" fmla="*/ 515390 h 1030780"/>
                <a:gd name="connsiteX14" fmla="*/ 0 w 3059084"/>
                <a:gd name="connsiteY14" fmla="*/ 6352 h 1030780"/>
                <a:gd name="connsiteX15" fmla="*/ 1342544 w 3059084"/>
                <a:gd name="connsiteY15" fmla="*/ 6352 h 103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9084" h="1030780">
                  <a:moveTo>
                    <a:pt x="1529542" y="0"/>
                  </a:moveTo>
                  <a:lnTo>
                    <a:pt x="1716541" y="6352"/>
                  </a:lnTo>
                  <a:lnTo>
                    <a:pt x="3059083" y="6352"/>
                  </a:lnTo>
                  <a:lnTo>
                    <a:pt x="3059083" y="515387"/>
                  </a:lnTo>
                  <a:lnTo>
                    <a:pt x="3059084" y="515390"/>
                  </a:lnTo>
                  <a:lnTo>
                    <a:pt x="3059083" y="515393"/>
                  </a:lnTo>
                  <a:lnTo>
                    <a:pt x="3059083" y="521740"/>
                  </a:lnTo>
                  <a:lnTo>
                    <a:pt x="3057184" y="521740"/>
                  </a:lnTo>
                  <a:lnTo>
                    <a:pt x="3028009" y="619259"/>
                  </a:lnTo>
                  <a:cubicBezTo>
                    <a:pt x="2885385" y="854114"/>
                    <a:pt x="2268692" y="1030780"/>
                    <a:pt x="1529542" y="1030780"/>
                  </a:cubicBezTo>
                  <a:cubicBezTo>
                    <a:pt x="790392" y="1030780"/>
                    <a:pt x="173699" y="854114"/>
                    <a:pt x="31075" y="619259"/>
                  </a:cubicBezTo>
                  <a:lnTo>
                    <a:pt x="1900" y="521740"/>
                  </a:lnTo>
                  <a:lnTo>
                    <a:pt x="0" y="521740"/>
                  </a:lnTo>
                  <a:lnTo>
                    <a:pt x="0" y="515390"/>
                  </a:lnTo>
                  <a:lnTo>
                    <a:pt x="0" y="6352"/>
                  </a:lnTo>
                  <a:lnTo>
                    <a:pt x="1342544" y="6352"/>
                  </a:lnTo>
                  <a:close/>
                </a:path>
              </a:pathLst>
            </a:custGeom>
            <a:gradFill>
              <a:gsLst>
                <a:gs pos="0">
                  <a:schemeClr val="bg1">
                    <a:lumMod val="85000"/>
                  </a:schemeClr>
                </a:gs>
                <a:gs pos="100000">
                  <a:schemeClr val="tx1">
                    <a:lumMod val="50000"/>
                    <a:lumOff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B67A78B7-6B3D-456A-A208-4D26B1ABD8E3}"/>
                </a:ext>
              </a:extLst>
            </p:cNvPr>
            <p:cNvSpPr/>
            <p:nvPr/>
          </p:nvSpPr>
          <p:spPr>
            <a:xfrm>
              <a:off x="2737658" y="2913616"/>
              <a:ext cx="3059083" cy="1030775"/>
            </a:xfrm>
            <a:prstGeom prst="ellipse">
              <a:avLst/>
            </a:prstGeom>
            <a:gradFill flip="none" rotWithShape="1">
              <a:gsLst>
                <a:gs pos="0">
                  <a:schemeClr val="bg1"/>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2ED20F-42CC-4834-B53D-E458D5168208}"/>
                </a:ext>
              </a:extLst>
            </p:cNvPr>
            <p:cNvSpPr/>
            <p:nvPr/>
          </p:nvSpPr>
          <p:spPr>
            <a:xfrm>
              <a:off x="3229493" y="3079342"/>
              <a:ext cx="2075411" cy="699321"/>
            </a:xfrm>
            <a:prstGeom prst="ellipse">
              <a:avLst/>
            </a:prstGeom>
            <a:solidFill>
              <a:srgbClr val="EF47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75AEADC-907C-4D82-B7F4-153288554B19}"/>
                </a:ext>
              </a:extLst>
            </p:cNvPr>
            <p:cNvSpPr/>
            <p:nvPr/>
          </p:nvSpPr>
          <p:spPr>
            <a:xfrm>
              <a:off x="2596550" y="2775364"/>
              <a:ext cx="4019910" cy="1373942"/>
            </a:xfrm>
            <a:prstGeom prst="ellipse">
              <a:avLst/>
            </a:prstGeom>
            <a:gradFill flip="none" rotWithShape="1">
              <a:gsLst>
                <a:gs pos="0">
                  <a:schemeClr val="bg1">
                    <a:lumMod val="85000"/>
                    <a:alpha val="0"/>
                  </a:schemeClr>
                </a:gs>
                <a:gs pos="95000">
                  <a:schemeClr val="tx1">
                    <a:lumMod val="85000"/>
                    <a:lumOff val="15000"/>
                  </a:schemeClr>
                </a:gs>
              </a:gsLst>
              <a:lin ang="10800000" scaled="1"/>
              <a:tileRect/>
            </a:gra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EA5F928E-6A3A-4AC3-B40D-78D692B6B9A6}"/>
              </a:ext>
            </a:extLst>
          </p:cNvPr>
          <p:cNvGrpSpPr/>
          <p:nvPr/>
        </p:nvGrpSpPr>
        <p:grpSpPr>
          <a:xfrm>
            <a:off x="2459965" y="3663791"/>
            <a:ext cx="3355676" cy="1400788"/>
            <a:chOff x="2596550" y="2775364"/>
            <a:chExt cx="4019910" cy="1678065"/>
          </a:xfrm>
          <a:scene3d>
            <a:camera prst="orthographicFront">
              <a:rot lat="0" lon="0" rev="20399999"/>
            </a:camera>
            <a:lightRig rig="threePt" dir="t"/>
          </a:scene3d>
        </p:grpSpPr>
        <p:sp>
          <p:nvSpPr>
            <p:cNvPr id="20" name="Freeform: Shape 19">
              <a:extLst>
                <a:ext uri="{FF2B5EF4-FFF2-40B4-BE49-F238E27FC236}">
                  <a16:creationId xmlns:a16="http://schemas.microsoft.com/office/drawing/2014/main" id="{68B059B1-A6BA-41B1-862D-EFADE8A7E0E4}"/>
                </a:ext>
              </a:extLst>
            </p:cNvPr>
            <p:cNvSpPr/>
            <p:nvPr/>
          </p:nvSpPr>
          <p:spPr>
            <a:xfrm>
              <a:off x="2737657" y="3422653"/>
              <a:ext cx="3059084" cy="1030776"/>
            </a:xfrm>
            <a:custGeom>
              <a:avLst/>
              <a:gdLst>
                <a:gd name="connsiteX0" fmla="*/ 1529542 w 3059084"/>
                <a:gd name="connsiteY0" fmla="*/ 0 h 1030780"/>
                <a:gd name="connsiteX1" fmla="*/ 1716541 w 3059084"/>
                <a:gd name="connsiteY1" fmla="*/ 6352 h 1030780"/>
                <a:gd name="connsiteX2" fmla="*/ 3059083 w 3059084"/>
                <a:gd name="connsiteY2" fmla="*/ 6352 h 1030780"/>
                <a:gd name="connsiteX3" fmla="*/ 3059083 w 3059084"/>
                <a:gd name="connsiteY3" fmla="*/ 515387 h 1030780"/>
                <a:gd name="connsiteX4" fmla="*/ 3059084 w 3059084"/>
                <a:gd name="connsiteY4" fmla="*/ 515390 h 1030780"/>
                <a:gd name="connsiteX5" fmla="*/ 3059083 w 3059084"/>
                <a:gd name="connsiteY5" fmla="*/ 515393 h 1030780"/>
                <a:gd name="connsiteX6" fmla="*/ 3059083 w 3059084"/>
                <a:gd name="connsiteY6" fmla="*/ 521740 h 1030780"/>
                <a:gd name="connsiteX7" fmla="*/ 3057184 w 3059084"/>
                <a:gd name="connsiteY7" fmla="*/ 521740 h 1030780"/>
                <a:gd name="connsiteX8" fmla="*/ 3028009 w 3059084"/>
                <a:gd name="connsiteY8" fmla="*/ 619259 h 1030780"/>
                <a:gd name="connsiteX9" fmla="*/ 1529542 w 3059084"/>
                <a:gd name="connsiteY9" fmla="*/ 1030780 h 1030780"/>
                <a:gd name="connsiteX10" fmla="*/ 31075 w 3059084"/>
                <a:gd name="connsiteY10" fmla="*/ 619259 h 1030780"/>
                <a:gd name="connsiteX11" fmla="*/ 1900 w 3059084"/>
                <a:gd name="connsiteY11" fmla="*/ 521740 h 1030780"/>
                <a:gd name="connsiteX12" fmla="*/ 0 w 3059084"/>
                <a:gd name="connsiteY12" fmla="*/ 521740 h 1030780"/>
                <a:gd name="connsiteX13" fmla="*/ 0 w 3059084"/>
                <a:gd name="connsiteY13" fmla="*/ 515390 h 1030780"/>
                <a:gd name="connsiteX14" fmla="*/ 0 w 3059084"/>
                <a:gd name="connsiteY14" fmla="*/ 6352 h 1030780"/>
                <a:gd name="connsiteX15" fmla="*/ 1342544 w 3059084"/>
                <a:gd name="connsiteY15" fmla="*/ 6352 h 103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9084" h="1030780">
                  <a:moveTo>
                    <a:pt x="1529542" y="0"/>
                  </a:moveTo>
                  <a:lnTo>
                    <a:pt x="1716541" y="6352"/>
                  </a:lnTo>
                  <a:lnTo>
                    <a:pt x="3059083" y="6352"/>
                  </a:lnTo>
                  <a:lnTo>
                    <a:pt x="3059083" y="515387"/>
                  </a:lnTo>
                  <a:lnTo>
                    <a:pt x="3059084" y="515390"/>
                  </a:lnTo>
                  <a:lnTo>
                    <a:pt x="3059083" y="515393"/>
                  </a:lnTo>
                  <a:lnTo>
                    <a:pt x="3059083" y="521740"/>
                  </a:lnTo>
                  <a:lnTo>
                    <a:pt x="3057184" y="521740"/>
                  </a:lnTo>
                  <a:lnTo>
                    <a:pt x="3028009" y="619259"/>
                  </a:lnTo>
                  <a:cubicBezTo>
                    <a:pt x="2885385" y="854114"/>
                    <a:pt x="2268692" y="1030780"/>
                    <a:pt x="1529542" y="1030780"/>
                  </a:cubicBezTo>
                  <a:cubicBezTo>
                    <a:pt x="790392" y="1030780"/>
                    <a:pt x="173699" y="854114"/>
                    <a:pt x="31075" y="619259"/>
                  </a:cubicBezTo>
                  <a:lnTo>
                    <a:pt x="1900" y="521740"/>
                  </a:lnTo>
                  <a:lnTo>
                    <a:pt x="0" y="521740"/>
                  </a:lnTo>
                  <a:lnTo>
                    <a:pt x="0" y="515390"/>
                  </a:lnTo>
                  <a:lnTo>
                    <a:pt x="0" y="6352"/>
                  </a:lnTo>
                  <a:lnTo>
                    <a:pt x="1342544" y="6352"/>
                  </a:lnTo>
                  <a:close/>
                </a:path>
              </a:pathLst>
            </a:custGeom>
            <a:gradFill>
              <a:gsLst>
                <a:gs pos="0">
                  <a:schemeClr val="bg1">
                    <a:lumMod val="85000"/>
                  </a:schemeClr>
                </a:gs>
                <a:gs pos="100000">
                  <a:schemeClr val="tx1">
                    <a:lumMod val="50000"/>
                    <a:lumOff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Oval 20">
              <a:extLst>
                <a:ext uri="{FF2B5EF4-FFF2-40B4-BE49-F238E27FC236}">
                  <a16:creationId xmlns:a16="http://schemas.microsoft.com/office/drawing/2014/main" id="{5A53785F-C2D2-4537-BF9E-41355E3DFB81}"/>
                </a:ext>
              </a:extLst>
            </p:cNvPr>
            <p:cNvSpPr/>
            <p:nvPr/>
          </p:nvSpPr>
          <p:spPr>
            <a:xfrm>
              <a:off x="2737658" y="2913616"/>
              <a:ext cx="3059083" cy="1030775"/>
            </a:xfrm>
            <a:prstGeom prst="ellipse">
              <a:avLst/>
            </a:prstGeom>
            <a:gradFill flip="none" rotWithShape="1">
              <a:gsLst>
                <a:gs pos="0">
                  <a:schemeClr val="bg1"/>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D5353B7-0849-4523-BD12-172B32B20B51}"/>
                </a:ext>
              </a:extLst>
            </p:cNvPr>
            <p:cNvSpPr/>
            <p:nvPr/>
          </p:nvSpPr>
          <p:spPr>
            <a:xfrm>
              <a:off x="3229493" y="3079342"/>
              <a:ext cx="2075411" cy="699321"/>
            </a:xfrm>
            <a:prstGeom prst="ellipse">
              <a:avLst/>
            </a:prstGeom>
            <a:solidFill>
              <a:srgbClr val="FFD1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66420CD-FEF1-49EC-8302-619086DCC8A7}"/>
                </a:ext>
              </a:extLst>
            </p:cNvPr>
            <p:cNvSpPr/>
            <p:nvPr/>
          </p:nvSpPr>
          <p:spPr>
            <a:xfrm>
              <a:off x="2596550" y="2775364"/>
              <a:ext cx="4019910" cy="1373942"/>
            </a:xfrm>
            <a:prstGeom prst="ellipse">
              <a:avLst/>
            </a:prstGeom>
            <a:gradFill flip="none" rotWithShape="1">
              <a:gsLst>
                <a:gs pos="0">
                  <a:schemeClr val="bg1">
                    <a:lumMod val="85000"/>
                    <a:alpha val="0"/>
                  </a:schemeClr>
                </a:gs>
                <a:gs pos="95000">
                  <a:schemeClr val="tx1">
                    <a:lumMod val="85000"/>
                    <a:lumOff val="15000"/>
                  </a:schemeClr>
                </a:gs>
              </a:gsLst>
              <a:lin ang="10800000" scaled="1"/>
              <a:tileRect/>
            </a:gra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EF3D935D-0ECA-4D6F-BEFE-A1CB93FD10E7}"/>
              </a:ext>
            </a:extLst>
          </p:cNvPr>
          <p:cNvGrpSpPr/>
          <p:nvPr/>
        </p:nvGrpSpPr>
        <p:grpSpPr>
          <a:xfrm>
            <a:off x="2589362" y="2728606"/>
            <a:ext cx="3355676" cy="1400788"/>
            <a:chOff x="2596550" y="2775364"/>
            <a:chExt cx="4019910" cy="1678065"/>
          </a:xfrm>
        </p:grpSpPr>
        <p:sp>
          <p:nvSpPr>
            <p:cNvPr id="9" name="Freeform: Shape 8">
              <a:extLst>
                <a:ext uri="{FF2B5EF4-FFF2-40B4-BE49-F238E27FC236}">
                  <a16:creationId xmlns:a16="http://schemas.microsoft.com/office/drawing/2014/main" id="{561C2D06-12A5-43AC-90FD-8DE901D4A5A9}"/>
                </a:ext>
              </a:extLst>
            </p:cNvPr>
            <p:cNvSpPr/>
            <p:nvPr/>
          </p:nvSpPr>
          <p:spPr>
            <a:xfrm>
              <a:off x="2737657" y="3422653"/>
              <a:ext cx="3059084" cy="1030776"/>
            </a:xfrm>
            <a:custGeom>
              <a:avLst/>
              <a:gdLst>
                <a:gd name="connsiteX0" fmla="*/ 1529542 w 3059084"/>
                <a:gd name="connsiteY0" fmla="*/ 0 h 1030780"/>
                <a:gd name="connsiteX1" fmla="*/ 1716541 w 3059084"/>
                <a:gd name="connsiteY1" fmla="*/ 6352 h 1030780"/>
                <a:gd name="connsiteX2" fmla="*/ 3059083 w 3059084"/>
                <a:gd name="connsiteY2" fmla="*/ 6352 h 1030780"/>
                <a:gd name="connsiteX3" fmla="*/ 3059083 w 3059084"/>
                <a:gd name="connsiteY3" fmla="*/ 515387 h 1030780"/>
                <a:gd name="connsiteX4" fmla="*/ 3059084 w 3059084"/>
                <a:gd name="connsiteY4" fmla="*/ 515390 h 1030780"/>
                <a:gd name="connsiteX5" fmla="*/ 3059083 w 3059084"/>
                <a:gd name="connsiteY5" fmla="*/ 515393 h 1030780"/>
                <a:gd name="connsiteX6" fmla="*/ 3059083 w 3059084"/>
                <a:gd name="connsiteY6" fmla="*/ 521740 h 1030780"/>
                <a:gd name="connsiteX7" fmla="*/ 3057184 w 3059084"/>
                <a:gd name="connsiteY7" fmla="*/ 521740 h 1030780"/>
                <a:gd name="connsiteX8" fmla="*/ 3028009 w 3059084"/>
                <a:gd name="connsiteY8" fmla="*/ 619259 h 1030780"/>
                <a:gd name="connsiteX9" fmla="*/ 1529542 w 3059084"/>
                <a:gd name="connsiteY9" fmla="*/ 1030780 h 1030780"/>
                <a:gd name="connsiteX10" fmla="*/ 31075 w 3059084"/>
                <a:gd name="connsiteY10" fmla="*/ 619259 h 1030780"/>
                <a:gd name="connsiteX11" fmla="*/ 1900 w 3059084"/>
                <a:gd name="connsiteY11" fmla="*/ 521740 h 1030780"/>
                <a:gd name="connsiteX12" fmla="*/ 0 w 3059084"/>
                <a:gd name="connsiteY12" fmla="*/ 521740 h 1030780"/>
                <a:gd name="connsiteX13" fmla="*/ 0 w 3059084"/>
                <a:gd name="connsiteY13" fmla="*/ 515390 h 1030780"/>
                <a:gd name="connsiteX14" fmla="*/ 0 w 3059084"/>
                <a:gd name="connsiteY14" fmla="*/ 6352 h 1030780"/>
                <a:gd name="connsiteX15" fmla="*/ 1342544 w 3059084"/>
                <a:gd name="connsiteY15" fmla="*/ 6352 h 103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9084" h="1030780">
                  <a:moveTo>
                    <a:pt x="1529542" y="0"/>
                  </a:moveTo>
                  <a:lnTo>
                    <a:pt x="1716541" y="6352"/>
                  </a:lnTo>
                  <a:lnTo>
                    <a:pt x="3059083" y="6352"/>
                  </a:lnTo>
                  <a:lnTo>
                    <a:pt x="3059083" y="515387"/>
                  </a:lnTo>
                  <a:lnTo>
                    <a:pt x="3059084" y="515390"/>
                  </a:lnTo>
                  <a:lnTo>
                    <a:pt x="3059083" y="515393"/>
                  </a:lnTo>
                  <a:lnTo>
                    <a:pt x="3059083" y="521740"/>
                  </a:lnTo>
                  <a:lnTo>
                    <a:pt x="3057184" y="521740"/>
                  </a:lnTo>
                  <a:lnTo>
                    <a:pt x="3028009" y="619259"/>
                  </a:lnTo>
                  <a:cubicBezTo>
                    <a:pt x="2885385" y="854114"/>
                    <a:pt x="2268692" y="1030780"/>
                    <a:pt x="1529542" y="1030780"/>
                  </a:cubicBezTo>
                  <a:cubicBezTo>
                    <a:pt x="790392" y="1030780"/>
                    <a:pt x="173699" y="854114"/>
                    <a:pt x="31075" y="619259"/>
                  </a:cubicBezTo>
                  <a:lnTo>
                    <a:pt x="1900" y="521740"/>
                  </a:lnTo>
                  <a:lnTo>
                    <a:pt x="0" y="521740"/>
                  </a:lnTo>
                  <a:lnTo>
                    <a:pt x="0" y="515390"/>
                  </a:lnTo>
                  <a:lnTo>
                    <a:pt x="0" y="6352"/>
                  </a:lnTo>
                  <a:lnTo>
                    <a:pt x="1342544" y="6352"/>
                  </a:lnTo>
                  <a:close/>
                </a:path>
              </a:pathLst>
            </a:custGeom>
            <a:gradFill>
              <a:gsLst>
                <a:gs pos="0">
                  <a:schemeClr val="bg1">
                    <a:lumMod val="85000"/>
                  </a:schemeClr>
                </a:gs>
                <a:gs pos="100000">
                  <a:schemeClr val="tx1">
                    <a:lumMod val="50000"/>
                    <a:lumOff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Oval 4">
              <a:extLst>
                <a:ext uri="{FF2B5EF4-FFF2-40B4-BE49-F238E27FC236}">
                  <a16:creationId xmlns:a16="http://schemas.microsoft.com/office/drawing/2014/main" id="{1DACD449-33AF-4702-91CF-490058943DF5}"/>
                </a:ext>
              </a:extLst>
            </p:cNvPr>
            <p:cNvSpPr/>
            <p:nvPr/>
          </p:nvSpPr>
          <p:spPr>
            <a:xfrm>
              <a:off x="2737658" y="2913616"/>
              <a:ext cx="3059083" cy="1030775"/>
            </a:xfrm>
            <a:prstGeom prst="ellipse">
              <a:avLst/>
            </a:prstGeom>
            <a:gradFill flip="none" rotWithShape="1">
              <a:gsLst>
                <a:gs pos="0">
                  <a:schemeClr val="bg1"/>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7505746-BE53-4BA7-8480-35238ED37367}"/>
                </a:ext>
              </a:extLst>
            </p:cNvPr>
            <p:cNvSpPr/>
            <p:nvPr/>
          </p:nvSpPr>
          <p:spPr>
            <a:xfrm>
              <a:off x="3229493" y="3079342"/>
              <a:ext cx="2075411" cy="699321"/>
            </a:xfrm>
            <a:prstGeom prst="ellipse">
              <a:avLst/>
            </a:prstGeom>
            <a:solidFill>
              <a:srgbClr val="06D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F200FD4-1487-46E5-900E-DE692E1F5E2C}"/>
                </a:ext>
              </a:extLst>
            </p:cNvPr>
            <p:cNvSpPr/>
            <p:nvPr/>
          </p:nvSpPr>
          <p:spPr>
            <a:xfrm>
              <a:off x="2596550" y="2775364"/>
              <a:ext cx="4019910" cy="1373942"/>
            </a:xfrm>
            <a:prstGeom prst="ellipse">
              <a:avLst/>
            </a:prstGeom>
            <a:gradFill flip="none" rotWithShape="1">
              <a:gsLst>
                <a:gs pos="0">
                  <a:schemeClr val="bg1">
                    <a:lumMod val="85000"/>
                    <a:alpha val="0"/>
                  </a:schemeClr>
                </a:gs>
                <a:gs pos="95000">
                  <a:schemeClr val="tx1">
                    <a:lumMod val="85000"/>
                    <a:lumOff val="15000"/>
                  </a:schemeClr>
                </a:gs>
              </a:gsLst>
              <a:lin ang="10800000" scaled="1"/>
              <a:tileRect/>
            </a:gra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4" name="Group 43">
            <a:extLst>
              <a:ext uri="{FF2B5EF4-FFF2-40B4-BE49-F238E27FC236}">
                <a16:creationId xmlns:a16="http://schemas.microsoft.com/office/drawing/2014/main" id="{62C35E0C-2906-4AAF-8057-3A40B59EE48B}"/>
              </a:ext>
            </a:extLst>
          </p:cNvPr>
          <p:cNvGrpSpPr/>
          <p:nvPr/>
        </p:nvGrpSpPr>
        <p:grpSpPr>
          <a:xfrm>
            <a:off x="2376531" y="1804037"/>
            <a:ext cx="3355676" cy="1400788"/>
            <a:chOff x="2596550" y="2775364"/>
            <a:chExt cx="4019910" cy="1678065"/>
          </a:xfrm>
          <a:scene3d>
            <a:camera prst="orthographicFront">
              <a:rot lat="0" lon="0" rev="1200000"/>
            </a:camera>
            <a:lightRig rig="threePt" dir="t"/>
          </a:scene3d>
        </p:grpSpPr>
        <p:sp>
          <p:nvSpPr>
            <p:cNvPr id="45" name="Freeform: Shape 44">
              <a:extLst>
                <a:ext uri="{FF2B5EF4-FFF2-40B4-BE49-F238E27FC236}">
                  <a16:creationId xmlns:a16="http://schemas.microsoft.com/office/drawing/2014/main" id="{129D9395-4F7F-469C-A275-CFE0E62E8CDB}"/>
                </a:ext>
              </a:extLst>
            </p:cNvPr>
            <p:cNvSpPr/>
            <p:nvPr/>
          </p:nvSpPr>
          <p:spPr>
            <a:xfrm>
              <a:off x="2737657" y="3422653"/>
              <a:ext cx="3059084" cy="1030776"/>
            </a:xfrm>
            <a:custGeom>
              <a:avLst/>
              <a:gdLst>
                <a:gd name="connsiteX0" fmla="*/ 1529542 w 3059084"/>
                <a:gd name="connsiteY0" fmla="*/ 0 h 1030780"/>
                <a:gd name="connsiteX1" fmla="*/ 1716541 w 3059084"/>
                <a:gd name="connsiteY1" fmla="*/ 6352 h 1030780"/>
                <a:gd name="connsiteX2" fmla="*/ 3059083 w 3059084"/>
                <a:gd name="connsiteY2" fmla="*/ 6352 h 1030780"/>
                <a:gd name="connsiteX3" fmla="*/ 3059083 w 3059084"/>
                <a:gd name="connsiteY3" fmla="*/ 515387 h 1030780"/>
                <a:gd name="connsiteX4" fmla="*/ 3059084 w 3059084"/>
                <a:gd name="connsiteY4" fmla="*/ 515390 h 1030780"/>
                <a:gd name="connsiteX5" fmla="*/ 3059083 w 3059084"/>
                <a:gd name="connsiteY5" fmla="*/ 515393 h 1030780"/>
                <a:gd name="connsiteX6" fmla="*/ 3059083 w 3059084"/>
                <a:gd name="connsiteY6" fmla="*/ 521740 h 1030780"/>
                <a:gd name="connsiteX7" fmla="*/ 3057184 w 3059084"/>
                <a:gd name="connsiteY7" fmla="*/ 521740 h 1030780"/>
                <a:gd name="connsiteX8" fmla="*/ 3028009 w 3059084"/>
                <a:gd name="connsiteY8" fmla="*/ 619259 h 1030780"/>
                <a:gd name="connsiteX9" fmla="*/ 1529542 w 3059084"/>
                <a:gd name="connsiteY9" fmla="*/ 1030780 h 1030780"/>
                <a:gd name="connsiteX10" fmla="*/ 31075 w 3059084"/>
                <a:gd name="connsiteY10" fmla="*/ 619259 h 1030780"/>
                <a:gd name="connsiteX11" fmla="*/ 1900 w 3059084"/>
                <a:gd name="connsiteY11" fmla="*/ 521740 h 1030780"/>
                <a:gd name="connsiteX12" fmla="*/ 0 w 3059084"/>
                <a:gd name="connsiteY12" fmla="*/ 521740 h 1030780"/>
                <a:gd name="connsiteX13" fmla="*/ 0 w 3059084"/>
                <a:gd name="connsiteY13" fmla="*/ 515390 h 1030780"/>
                <a:gd name="connsiteX14" fmla="*/ 0 w 3059084"/>
                <a:gd name="connsiteY14" fmla="*/ 6352 h 1030780"/>
                <a:gd name="connsiteX15" fmla="*/ 1342544 w 3059084"/>
                <a:gd name="connsiteY15" fmla="*/ 6352 h 103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9084" h="1030780">
                  <a:moveTo>
                    <a:pt x="1529542" y="0"/>
                  </a:moveTo>
                  <a:lnTo>
                    <a:pt x="1716541" y="6352"/>
                  </a:lnTo>
                  <a:lnTo>
                    <a:pt x="3059083" y="6352"/>
                  </a:lnTo>
                  <a:lnTo>
                    <a:pt x="3059083" y="515387"/>
                  </a:lnTo>
                  <a:lnTo>
                    <a:pt x="3059084" y="515390"/>
                  </a:lnTo>
                  <a:lnTo>
                    <a:pt x="3059083" y="515393"/>
                  </a:lnTo>
                  <a:lnTo>
                    <a:pt x="3059083" y="521740"/>
                  </a:lnTo>
                  <a:lnTo>
                    <a:pt x="3057184" y="521740"/>
                  </a:lnTo>
                  <a:lnTo>
                    <a:pt x="3028009" y="619259"/>
                  </a:lnTo>
                  <a:cubicBezTo>
                    <a:pt x="2885385" y="854114"/>
                    <a:pt x="2268692" y="1030780"/>
                    <a:pt x="1529542" y="1030780"/>
                  </a:cubicBezTo>
                  <a:cubicBezTo>
                    <a:pt x="790392" y="1030780"/>
                    <a:pt x="173699" y="854114"/>
                    <a:pt x="31075" y="619259"/>
                  </a:cubicBezTo>
                  <a:lnTo>
                    <a:pt x="1900" y="521740"/>
                  </a:lnTo>
                  <a:lnTo>
                    <a:pt x="0" y="521740"/>
                  </a:lnTo>
                  <a:lnTo>
                    <a:pt x="0" y="515390"/>
                  </a:lnTo>
                  <a:lnTo>
                    <a:pt x="0" y="6352"/>
                  </a:lnTo>
                  <a:lnTo>
                    <a:pt x="1342544" y="6352"/>
                  </a:lnTo>
                  <a:close/>
                </a:path>
              </a:pathLst>
            </a:custGeom>
            <a:gradFill>
              <a:gsLst>
                <a:gs pos="0">
                  <a:schemeClr val="bg1">
                    <a:lumMod val="85000"/>
                  </a:schemeClr>
                </a:gs>
                <a:gs pos="100000">
                  <a:schemeClr val="tx1">
                    <a:lumMod val="50000"/>
                    <a:lumOff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Oval 45">
              <a:extLst>
                <a:ext uri="{FF2B5EF4-FFF2-40B4-BE49-F238E27FC236}">
                  <a16:creationId xmlns:a16="http://schemas.microsoft.com/office/drawing/2014/main" id="{A3AAFBC9-A40E-444C-AE46-4536C94E12FD}"/>
                </a:ext>
              </a:extLst>
            </p:cNvPr>
            <p:cNvSpPr/>
            <p:nvPr/>
          </p:nvSpPr>
          <p:spPr>
            <a:xfrm>
              <a:off x="2737658" y="2913616"/>
              <a:ext cx="3059083" cy="1030775"/>
            </a:xfrm>
            <a:prstGeom prst="ellipse">
              <a:avLst/>
            </a:prstGeom>
            <a:gradFill flip="none" rotWithShape="1">
              <a:gsLst>
                <a:gs pos="0">
                  <a:schemeClr val="bg1"/>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BA9BCEE-9897-4C90-A035-492954969E3F}"/>
                </a:ext>
              </a:extLst>
            </p:cNvPr>
            <p:cNvSpPr/>
            <p:nvPr/>
          </p:nvSpPr>
          <p:spPr>
            <a:xfrm>
              <a:off x="3229493" y="3079342"/>
              <a:ext cx="2075411" cy="699321"/>
            </a:xfrm>
            <a:prstGeom prst="ellipse">
              <a:avLst/>
            </a:prstGeom>
            <a:solidFill>
              <a:srgbClr val="118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C0E6B84-CBA1-4654-8281-81A3F63EE4B8}"/>
                </a:ext>
              </a:extLst>
            </p:cNvPr>
            <p:cNvSpPr/>
            <p:nvPr/>
          </p:nvSpPr>
          <p:spPr>
            <a:xfrm>
              <a:off x="2596550" y="2775364"/>
              <a:ext cx="4019910" cy="1373942"/>
            </a:xfrm>
            <a:prstGeom prst="ellipse">
              <a:avLst/>
            </a:prstGeom>
            <a:gradFill flip="none" rotWithShape="1">
              <a:gsLst>
                <a:gs pos="0">
                  <a:schemeClr val="bg1">
                    <a:lumMod val="85000"/>
                    <a:alpha val="0"/>
                  </a:schemeClr>
                </a:gs>
                <a:gs pos="95000">
                  <a:schemeClr val="tx1">
                    <a:lumMod val="85000"/>
                    <a:lumOff val="15000"/>
                  </a:schemeClr>
                </a:gs>
              </a:gsLst>
              <a:lin ang="10800000" scaled="1"/>
              <a:tileRect/>
            </a:gra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9" name="Group 48">
            <a:extLst>
              <a:ext uri="{FF2B5EF4-FFF2-40B4-BE49-F238E27FC236}">
                <a16:creationId xmlns:a16="http://schemas.microsoft.com/office/drawing/2014/main" id="{454B8B73-02CD-45F2-A244-9B42C0DCFA48}"/>
              </a:ext>
            </a:extLst>
          </p:cNvPr>
          <p:cNvGrpSpPr/>
          <p:nvPr/>
        </p:nvGrpSpPr>
        <p:grpSpPr>
          <a:xfrm>
            <a:off x="2075128" y="1289619"/>
            <a:ext cx="2553613" cy="1285380"/>
            <a:chOff x="2737657" y="2913616"/>
            <a:chExt cx="3059084" cy="1539813"/>
          </a:xfrm>
          <a:scene3d>
            <a:camera prst="orthographicFront">
              <a:rot lat="0" lon="0" rev="2400000"/>
            </a:camera>
            <a:lightRig rig="threePt" dir="t"/>
          </a:scene3d>
        </p:grpSpPr>
        <p:sp>
          <p:nvSpPr>
            <p:cNvPr id="50" name="Freeform: Shape 49">
              <a:extLst>
                <a:ext uri="{FF2B5EF4-FFF2-40B4-BE49-F238E27FC236}">
                  <a16:creationId xmlns:a16="http://schemas.microsoft.com/office/drawing/2014/main" id="{8F70A12A-955A-44CA-AD14-CF775C1316A4}"/>
                </a:ext>
              </a:extLst>
            </p:cNvPr>
            <p:cNvSpPr/>
            <p:nvPr/>
          </p:nvSpPr>
          <p:spPr>
            <a:xfrm>
              <a:off x="2737657" y="3422653"/>
              <a:ext cx="3059084" cy="1030776"/>
            </a:xfrm>
            <a:custGeom>
              <a:avLst/>
              <a:gdLst>
                <a:gd name="connsiteX0" fmla="*/ 1529542 w 3059084"/>
                <a:gd name="connsiteY0" fmla="*/ 0 h 1030780"/>
                <a:gd name="connsiteX1" fmla="*/ 1716541 w 3059084"/>
                <a:gd name="connsiteY1" fmla="*/ 6352 h 1030780"/>
                <a:gd name="connsiteX2" fmla="*/ 3059083 w 3059084"/>
                <a:gd name="connsiteY2" fmla="*/ 6352 h 1030780"/>
                <a:gd name="connsiteX3" fmla="*/ 3059083 w 3059084"/>
                <a:gd name="connsiteY3" fmla="*/ 515387 h 1030780"/>
                <a:gd name="connsiteX4" fmla="*/ 3059084 w 3059084"/>
                <a:gd name="connsiteY4" fmla="*/ 515390 h 1030780"/>
                <a:gd name="connsiteX5" fmla="*/ 3059083 w 3059084"/>
                <a:gd name="connsiteY5" fmla="*/ 515393 h 1030780"/>
                <a:gd name="connsiteX6" fmla="*/ 3059083 w 3059084"/>
                <a:gd name="connsiteY6" fmla="*/ 521740 h 1030780"/>
                <a:gd name="connsiteX7" fmla="*/ 3057184 w 3059084"/>
                <a:gd name="connsiteY7" fmla="*/ 521740 h 1030780"/>
                <a:gd name="connsiteX8" fmla="*/ 3028009 w 3059084"/>
                <a:gd name="connsiteY8" fmla="*/ 619259 h 1030780"/>
                <a:gd name="connsiteX9" fmla="*/ 1529542 w 3059084"/>
                <a:gd name="connsiteY9" fmla="*/ 1030780 h 1030780"/>
                <a:gd name="connsiteX10" fmla="*/ 31075 w 3059084"/>
                <a:gd name="connsiteY10" fmla="*/ 619259 h 1030780"/>
                <a:gd name="connsiteX11" fmla="*/ 1900 w 3059084"/>
                <a:gd name="connsiteY11" fmla="*/ 521740 h 1030780"/>
                <a:gd name="connsiteX12" fmla="*/ 0 w 3059084"/>
                <a:gd name="connsiteY12" fmla="*/ 521740 h 1030780"/>
                <a:gd name="connsiteX13" fmla="*/ 0 w 3059084"/>
                <a:gd name="connsiteY13" fmla="*/ 515390 h 1030780"/>
                <a:gd name="connsiteX14" fmla="*/ 0 w 3059084"/>
                <a:gd name="connsiteY14" fmla="*/ 6352 h 1030780"/>
                <a:gd name="connsiteX15" fmla="*/ 1342544 w 3059084"/>
                <a:gd name="connsiteY15" fmla="*/ 6352 h 103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9084" h="1030780">
                  <a:moveTo>
                    <a:pt x="1529542" y="0"/>
                  </a:moveTo>
                  <a:lnTo>
                    <a:pt x="1716541" y="6352"/>
                  </a:lnTo>
                  <a:lnTo>
                    <a:pt x="3059083" y="6352"/>
                  </a:lnTo>
                  <a:lnTo>
                    <a:pt x="3059083" y="515387"/>
                  </a:lnTo>
                  <a:lnTo>
                    <a:pt x="3059084" y="515390"/>
                  </a:lnTo>
                  <a:lnTo>
                    <a:pt x="3059083" y="515393"/>
                  </a:lnTo>
                  <a:lnTo>
                    <a:pt x="3059083" y="521740"/>
                  </a:lnTo>
                  <a:lnTo>
                    <a:pt x="3057184" y="521740"/>
                  </a:lnTo>
                  <a:lnTo>
                    <a:pt x="3028009" y="619259"/>
                  </a:lnTo>
                  <a:cubicBezTo>
                    <a:pt x="2885385" y="854114"/>
                    <a:pt x="2268692" y="1030780"/>
                    <a:pt x="1529542" y="1030780"/>
                  </a:cubicBezTo>
                  <a:cubicBezTo>
                    <a:pt x="790392" y="1030780"/>
                    <a:pt x="173699" y="854114"/>
                    <a:pt x="31075" y="619259"/>
                  </a:cubicBezTo>
                  <a:lnTo>
                    <a:pt x="1900" y="521740"/>
                  </a:lnTo>
                  <a:lnTo>
                    <a:pt x="0" y="521740"/>
                  </a:lnTo>
                  <a:lnTo>
                    <a:pt x="0" y="515390"/>
                  </a:lnTo>
                  <a:lnTo>
                    <a:pt x="0" y="6352"/>
                  </a:lnTo>
                  <a:lnTo>
                    <a:pt x="1342544" y="6352"/>
                  </a:lnTo>
                  <a:close/>
                </a:path>
              </a:pathLst>
            </a:custGeom>
            <a:gradFill>
              <a:gsLst>
                <a:gs pos="0">
                  <a:schemeClr val="bg1">
                    <a:lumMod val="85000"/>
                  </a:schemeClr>
                </a:gs>
                <a:gs pos="100000">
                  <a:schemeClr val="tx1">
                    <a:lumMod val="50000"/>
                    <a:lumOff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EE2BC23F-E057-433F-AD42-8B238FA1B9CC}"/>
                </a:ext>
              </a:extLst>
            </p:cNvPr>
            <p:cNvSpPr/>
            <p:nvPr/>
          </p:nvSpPr>
          <p:spPr>
            <a:xfrm>
              <a:off x="2737658" y="2913616"/>
              <a:ext cx="3059083" cy="1030775"/>
            </a:xfrm>
            <a:prstGeom prst="ellipse">
              <a:avLst/>
            </a:prstGeom>
            <a:gradFill flip="none" rotWithShape="1">
              <a:gsLst>
                <a:gs pos="0">
                  <a:schemeClr val="bg1"/>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ED7E8C7-0ACF-4CBA-A6AE-5E93363CFD54}"/>
                </a:ext>
              </a:extLst>
            </p:cNvPr>
            <p:cNvSpPr/>
            <p:nvPr/>
          </p:nvSpPr>
          <p:spPr>
            <a:xfrm>
              <a:off x="3229493" y="3079342"/>
              <a:ext cx="2075411" cy="699321"/>
            </a:xfrm>
            <a:prstGeom prst="ellipse">
              <a:avLst/>
            </a:prstGeom>
            <a:solidFill>
              <a:srgbClr val="073B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9" name="Straight Connector 138">
            <a:extLst>
              <a:ext uri="{FF2B5EF4-FFF2-40B4-BE49-F238E27FC236}">
                <a16:creationId xmlns:a16="http://schemas.microsoft.com/office/drawing/2014/main" id="{11DDBD69-51C5-405D-BBBA-9C98635472A7}"/>
              </a:ext>
            </a:extLst>
          </p:cNvPr>
          <p:cNvCxnSpPr/>
          <p:nvPr/>
        </p:nvCxnSpPr>
        <p:spPr>
          <a:xfrm>
            <a:off x="4175043" y="931653"/>
            <a:ext cx="2035978" cy="0"/>
          </a:xfrm>
          <a:prstGeom prst="line">
            <a:avLst/>
          </a:prstGeom>
          <a:ln w="19050">
            <a:solidFill>
              <a:srgbClr val="073B4C"/>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322033C-947B-45E0-B7B9-C72EDFB8F841}"/>
              </a:ext>
            </a:extLst>
          </p:cNvPr>
          <p:cNvCxnSpPr/>
          <p:nvPr/>
        </p:nvCxnSpPr>
        <p:spPr>
          <a:xfrm>
            <a:off x="4927049" y="2011729"/>
            <a:ext cx="2035978" cy="0"/>
          </a:xfrm>
          <a:prstGeom prst="line">
            <a:avLst/>
          </a:prstGeom>
          <a:ln w="19050">
            <a:solidFill>
              <a:srgbClr val="118AB2"/>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A413F8D-A016-4F17-9D7E-67A113EEAEB9}"/>
              </a:ext>
            </a:extLst>
          </p:cNvPr>
          <p:cNvCxnSpPr/>
          <p:nvPr/>
        </p:nvCxnSpPr>
        <p:spPr>
          <a:xfrm>
            <a:off x="5260766" y="3292294"/>
            <a:ext cx="2035978" cy="0"/>
          </a:xfrm>
          <a:prstGeom prst="line">
            <a:avLst/>
          </a:prstGeom>
          <a:ln w="19050">
            <a:solidFill>
              <a:srgbClr val="06D6A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E59764A-0547-492E-ADF3-0F1B714FE7D4}"/>
              </a:ext>
            </a:extLst>
          </p:cNvPr>
          <p:cNvCxnSpPr/>
          <p:nvPr/>
        </p:nvCxnSpPr>
        <p:spPr>
          <a:xfrm>
            <a:off x="5114117" y="4501309"/>
            <a:ext cx="2035978" cy="0"/>
          </a:xfrm>
          <a:prstGeom prst="line">
            <a:avLst/>
          </a:prstGeom>
          <a:ln w="19050">
            <a:solidFill>
              <a:srgbClr val="FFD166"/>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08ABF5C-1D62-4495-AB80-6BAD31305015}"/>
              </a:ext>
            </a:extLst>
          </p:cNvPr>
          <p:cNvCxnSpPr/>
          <p:nvPr/>
        </p:nvCxnSpPr>
        <p:spPr>
          <a:xfrm>
            <a:off x="4536148" y="5752139"/>
            <a:ext cx="2035978" cy="0"/>
          </a:xfrm>
          <a:prstGeom prst="line">
            <a:avLst/>
          </a:prstGeom>
          <a:ln w="19050">
            <a:solidFill>
              <a:srgbClr val="EF476F"/>
            </a:solidFill>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21B79F32-9457-46C6-9309-0F1ECB18C1F2}"/>
              </a:ext>
            </a:extLst>
          </p:cNvPr>
          <p:cNvSpPr txBox="1"/>
          <p:nvPr/>
        </p:nvSpPr>
        <p:spPr>
          <a:xfrm rot="19173824">
            <a:off x="3304028" y="2073478"/>
            <a:ext cx="641691" cy="400110"/>
          </a:xfrm>
          <a:prstGeom prst="rect">
            <a:avLst/>
          </a:prstGeom>
          <a:noFill/>
        </p:spPr>
        <p:txBody>
          <a:bodyPr wrap="square" rtlCol="0">
            <a:spAutoFit/>
          </a:bodyPr>
          <a:lstStyle/>
          <a:p>
            <a:pPr algn="ctr"/>
            <a:r>
              <a:rPr lang="en-IN" sz="2000" spc="300" dirty="0">
                <a:solidFill>
                  <a:srgbClr val="073B4C"/>
                </a:solidFill>
                <a:latin typeface="Anton" panose="00000500000000000000" pitchFamily="2" charset="0"/>
              </a:rPr>
              <a:t>01</a:t>
            </a:r>
            <a:endParaRPr lang="en-US" sz="2000" spc="300" dirty="0">
              <a:solidFill>
                <a:srgbClr val="073B4C"/>
              </a:solidFill>
              <a:latin typeface="Anton" panose="00000500000000000000" pitchFamily="2" charset="0"/>
            </a:endParaRPr>
          </a:p>
        </p:txBody>
      </p:sp>
      <p:sp>
        <p:nvSpPr>
          <p:cNvPr id="145" name="TextBox 144">
            <a:extLst>
              <a:ext uri="{FF2B5EF4-FFF2-40B4-BE49-F238E27FC236}">
                <a16:creationId xmlns:a16="http://schemas.microsoft.com/office/drawing/2014/main" id="{0CBCCC58-A312-4FD0-A98A-20092941C790}"/>
              </a:ext>
            </a:extLst>
          </p:cNvPr>
          <p:cNvSpPr txBox="1"/>
          <p:nvPr/>
        </p:nvSpPr>
        <p:spPr>
          <a:xfrm rot="20409358">
            <a:off x="3733524" y="2832892"/>
            <a:ext cx="641691" cy="400110"/>
          </a:xfrm>
          <a:prstGeom prst="rect">
            <a:avLst/>
          </a:prstGeom>
          <a:noFill/>
        </p:spPr>
        <p:txBody>
          <a:bodyPr wrap="square" rtlCol="0">
            <a:spAutoFit/>
          </a:bodyPr>
          <a:lstStyle/>
          <a:p>
            <a:pPr algn="ctr"/>
            <a:r>
              <a:rPr lang="en-IN" sz="2000" spc="300" dirty="0">
                <a:solidFill>
                  <a:srgbClr val="118AB2"/>
                </a:solidFill>
                <a:latin typeface="Anton" panose="00000500000000000000" pitchFamily="2" charset="0"/>
              </a:rPr>
              <a:t>02</a:t>
            </a:r>
            <a:endParaRPr lang="en-US" sz="2000" spc="300" dirty="0">
              <a:solidFill>
                <a:srgbClr val="118AB2"/>
              </a:solidFill>
              <a:latin typeface="Anton" panose="00000500000000000000" pitchFamily="2" charset="0"/>
            </a:endParaRPr>
          </a:p>
        </p:txBody>
      </p:sp>
      <p:sp>
        <p:nvSpPr>
          <p:cNvPr id="146" name="TextBox 145">
            <a:extLst>
              <a:ext uri="{FF2B5EF4-FFF2-40B4-BE49-F238E27FC236}">
                <a16:creationId xmlns:a16="http://schemas.microsoft.com/office/drawing/2014/main" id="{A80DC888-46C4-49C5-8C75-8CDF81E54FAC}"/>
              </a:ext>
            </a:extLst>
          </p:cNvPr>
          <p:cNvSpPr txBox="1"/>
          <p:nvPr/>
        </p:nvSpPr>
        <p:spPr>
          <a:xfrm>
            <a:off x="3908292" y="3708324"/>
            <a:ext cx="641691" cy="400110"/>
          </a:xfrm>
          <a:prstGeom prst="rect">
            <a:avLst/>
          </a:prstGeom>
          <a:noFill/>
        </p:spPr>
        <p:txBody>
          <a:bodyPr wrap="square" rtlCol="0">
            <a:spAutoFit/>
          </a:bodyPr>
          <a:lstStyle/>
          <a:p>
            <a:pPr algn="ctr"/>
            <a:r>
              <a:rPr lang="en-IN" sz="2000" spc="300" dirty="0">
                <a:solidFill>
                  <a:srgbClr val="06D6A0"/>
                </a:solidFill>
                <a:latin typeface="Anton" panose="00000500000000000000" pitchFamily="2" charset="0"/>
              </a:rPr>
              <a:t>03</a:t>
            </a:r>
            <a:endParaRPr lang="en-US" sz="2000" spc="300" dirty="0">
              <a:solidFill>
                <a:srgbClr val="06D6A0"/>
              </a:solidFill>
              <a:latin typeface="Anton" panose="00000500000000000000" pitchFamily="2" charset="0"/>
            </a:endParaRPr>
          </a:p>
        </p:txBody>
      </p:sp>
      <p:sp>
        <p:nvSpPr>
          <p:cNvPr id="147" name="TextBox 146">
            <a:extLst>
              <a:ext uri="{FF2B5EF4-FFF2-40B4-BE49-F238E27FC236}">
                <a16:creationId xmlns:a16="http://schemas.microsoft.com/office/drawing/2014/main" id="{18C98E25-E4E3-49C9-BF77-2540DFCDED07}"/>
              </a:ext>
            </a:extLst>
          </p:cNvPr>
          <p:cNvSpPr txBox="1"/>
          <p:nvPr/>
        </p:nvSpPr>
        <p:spPr>
          <a:xfrm rot="962716">
            <a:off x="3693611" y="4653891"/>
            <a:ext cx="641691" cy="400110"/>
          </a:xfrm>
          <a:prstGeom prst="rect">
            <a:avLst/>
          </a:prstGeom>
          <a:noFill/>
        </p:spPr>
        <p:txBody>
          <a:bodyPr wrap="square" rtlCol="0">
            <a:spAutoFit/>
          </a:bodyPr>
          <a:lstStyle/>
          <a:p>
            <a:pPr algn="ctr"/>
            <a:r>
              <a:rPr lang="en-IN" sz="2000" spc="300" dirty="0">
                <a:solidFill>
                  <a:srgbClr val="FFD166"/>
                </a:solidFill>
                <a:latin typeface="Anton" panose="00000500000000000000" pitchFamily="2" charset="0"/>
              </a:rPr>
              <a:t>04</a:t>
            </a:r>
            <a:endParaRPr lang="en-US" sz="2000" spc="300" dirty="0">
              <a:solidFill>
                <a:srgbClr val="FFD166"/>
              </a:solidFill>
              <a:latin typeface="Anton" panose="00000500000000000000" pitchFamily="2" charset="0"/>
            </a:endParaRPr>
          </a:p>
        </p:txBody>
      </p:sp>
      <p:sp>
        <p:nvSpPr>
          <p:cNvPr id="148" name="TextBox 147">
            <a:extLst>
              <a:ext uri="{FF2B5EF4-FFF2-40B4-BE49-F238E27FC236}">
                <a16:creationId xmlns:a16="http://schemas.microsoft.com/office/drawing/2014/main" id="{4501ABC5-43E0-49AC-BC00-8C50BB95BF58}"/>
              </a:ext>
            </a:extLst>
          </p:cNvPr>
          <p:cNvSpPr txBox="1"/>
          <p:nvPr/>
        </p:nvSpPr>
        <p:spPr>
          <a:xfrm rot="2317436">
            <a:off x="3084625" y="5387604"/>
            <a:ext cx="641691" cy="400110"/>
          </a:xfrm>
          <a:prstGeom prst="rect">
            <a:avLst/>
          </a:prstGeom>
          <a:noFill/>
        </p:spPr>
        <p:txBody>
          <a:bodyPr wrap="square" rtlCol="0">
            <a:spAutoFit/>
          </a:bodyPr>
          <a:lstStyle/>
          <a:p>
            <a:pPr algn="ctr"/>
            <a:r>
              <a:rPr lang="en-IN" sz="2000" spc="300" dirty="0">
                <a:solidFill>
                  <a:srgbClr val="EF476F"/>
                </a:solidFill>
                <a:latin typeface="Anton" panose="00000500000000000000" pitchFamily="2" charset="0"/>
              </a:rPr>
              <a:t>05</a:t>
            </a:r>
            <a:endParaRPr lang="en-US" sz="2000" spc="300" dirty="0">
              <a:solidFill>
                <a:srgbClr val="EF476F"/>
              </a:solidFill>
              <a:latin typeface="Anton" panose="00000500000000000000" pitchFamily="2" charset="0"/>
            </a:endParaRPr>
          </a:p>
        </p:txBody>
      </p:sp>
      <p:sp>
        <p:nvSpPr>
          <p:cNvPr id="149" name="TextBox 148">
            <a:extLst>
              <a:ext uri="{FF2B5EF4-FFF2-40B4-BE49-F238E27FC236}">
                <a16:creationId xmlns:a16="http://schemas.microsoft.com/office/drawing/2014/main" id="{55182AE9-631D-4DC8-BB96-2460DA99BD6D}"/>
              </a:ext>
            </a:extLst>
          </p:cNvPr>
          <p:cNvSpPr txBox="1"/>
          <p:nvPr/>
        </p:nvSpPr>
        <p:spPr>
          <a:xfrm>
            <a:off x="5716541" y="667842"/>
            <a:ext cx="2374265" cy="338554"/>
          </a:xfrm>
          <a:prstGeom prst="rect">
            <a:avLst/>
          </a:prstGeom>
          <a:noFill/>
        </p:spPr>
        <p:txBody>
          <a:bodyPr wrap="square" rtlCol="0">
            <a:spAutoFit/>
          </a:bodyPr>
          <a:lstStyle/>
          <a:p>
            <a:pPr algn="ctr"/>
            <a:r>
              <a:rPr lang="en-IN" sz="1600" dirty="0">
                <a:solidFill>
                  <a:schemeClr val="accent6">
                    <a:lumMod val="40000"/>
                    <a:lumOff val="60000"/>
                  </a:schemeClr>
                </a:solidFill>
                <a:latin typeface="Rajdhani bold" panose="02000000000000000000" pitchFamily="2" charset="0"/>
                <a:cs typeface="Rajdhani bold" panose="02000000000000000000" pitchFamily="2" charset="0"/>
              </a:rPr>
              <a:t>DATA CLEANING</a:t>
            </a:r>
            <a:endParaRPr lang="en-US" sz="1050" dirty="0">
              <a:latin typeface="Economica" panose="02000506040000020004" pitchFamily="2" charset="0"/>
            </a:endParaRPr>
          </a:p>
        </p:txBody>
      </p:sp>
      <p:sp>
        <p:nvSpPr>
          <p:cNvPr id="150" name="TextBox 149">
            <a:extLst>
              <a:ext uri="{FF2B5EF4-FFF2-40B4-BE49-F238E27FC236}">
                <a16:creationId xmlns:a16="http://schemas.microsoft.com/office/drawing/2014/main" id="{EBADC8B7-E6F2-4DE6-A5B6-756A57DE88DE}"/>
              </a:ext>
            </a:extLst>
          </p:cNvPr>
          <p:cNvSpPr txBox="1"/>
          <p:nvPr/>
        </p:nvSpPr>
        <p:spPr>
          <a:xfrm>
            <a:off x="6459795" y="1750373"/>
            <a:ext cx="2295796" cy="338554"/>
          </a:xfrm>
          <a:prstGeom prst="rect">
            <a:avLst/>
          </a:prstGeom>
          <a:noFill/>
        </p:spPr>
        <p:txBody>
          <a:bodyPr wrap="square" rtlCol="0">
            <a:spAutoFit/>
          </a:bodyPr>
          <a:lstStyle/>
          <a:p>
            <a:pPr algn="ctr"/>
            <a:r>
              <a:rPr lang="en-IN" sz="1600" dirty="0">
                <a:solidFill>
                  <a:srgbClr val="118AB2"/>
                </a:solidFill>
                <a:latin typeface="Rajdhani bold" panose="02000000000000000000" pitchFamily="2" charset="0"/>
                <a:cs typeface="Rajdhani bold" panose="02000000000000000000" pitchFamily="2" charset="0"/>
              </a:rPr>
              <a:t>FEATURE ENGINEERING</a:t>
            </a:r>
          </a:p>
        </p:txBody>
      </p:sp>
      <p:sp>
        <p:nvSpPr>
          <p:cNvPr id="151" name="TextBox 150">
            <a:extLst>
              <a:ext uri="{FF2B5EF4-FFF2-40B4-BE49-F238E27FC236}">
                <a16:creationId xmlns:a16="http://schemas.microsoft.com/office/drawing/2014/main" id="{5EEE4FEB-1D13-46C0-B11F-64AE2B6474EB}"/>
              </a:ext>
            </a:extLst>
          </p:cNvPr>
          <p:cNvSpPr txBox="1"/>
          <p:nvPr/>
        </p:nvSpPr>
        <p:spPr>
          <a:xfrm>
            <a:off x="6793151" y="3027323"/>
            <a:ext cx="1962440" cy="338554"/>
          </a:xfrm>
          <a:prstGeom prst="rect">
            <a:avLst/>
          </a:prstGeom>
          <a:noFill/>
        </p:spPr>
        <p:txBody>
          <a:bodyPr wrap="square" rtlCol="0">
            <a:spAutoFit/>
          </a:bodyPr>
          <a:lstStyle/>
          <a:p>
            <a:pPr algn="ctr"/>
            <a:r>
              <a:rPr lang="en-IN" sz="1600" dirty="0">
                <a:solidFill>
                  <a:srgbClr val="06D6A0"/>
                </a:solidFill>
                <a:latin typeface="Rajdhani bold" panose="02000000000000000000" pitchFamily="2" charset="0"/>
                <a:cs typeface="Rajdhani bold" panose="02000000000000000000" pitchFamily="2" charset="0"/>
              </a:rPr>
              <a:t>FEATURE SELECTION</a:t>
            </a:r>
          </a:p>
        </p:txBody>
      </p:sp>
      <p:sp>
        <p:nvSpPr>
          <p:cNvPr id="152" name="TextBox 151">
            <a:extLst>
              <a:ext uri="{FF2B5EF4-FFF2-40B4-BE49-F238E27FC236}">
                <a16:creationId xmlns:a16="http://schemas.microsoft.com/office/drawing/2014/main" id="{1135AB04-9581-4CE2-8074-1E0A50C351D4}"/>
              </a:ext>
            </a:extLst>
          </p:cNvPr>
          <p:cNvSpPr txBox="1"/>
          <p:nvPr/>
        </p:nvSpPr>
        <p:spPr>
          <a:xfrm>
            <a:off x="6619675" y="4237249"/>
            <a:ext cx="1962440" cy="500137"/>
          </a:xfrm>
          <a:prstGeom prst="rect">
            <a:avLst/>
          </a:prstGeom>
          <a:noFill/>
        </p:spPr>
        <p:txBody>
          <a:bodyPr wrap="square" rtlCol="0">
            <a:spAutoFit/>
          </a:bodyPr>
          <a:lstStyle/>
          <a:p>
            <a:pPr algn="ctr"/>
            <a:r>
              <a:rPr lang="en-IN" sz="1600" dirty="0">
                <a:solidFill>
                  <a:srgbClr val="FFD166"/>
                </a:solidFill>
                <a:latin typeface="Rajdhani bold" panose="02000000000000000000" pitchFamily="2" charset="0"/>
                <a:cs typeface="Rajdhani bold" panose="02000000000000000000" pitchFamily="2" charset="0"/>
              </a:rPr>
              <a:t>DATA SPLITTING</a:t>
            </a:r>
          </a:p>
          <a:p>
            <a:pPr algn="ctr"/>
            <a:endParaRPr lang="en-US" sz="1050" dirty="0">
              <a:latin typeface="Economica" panose="02000506040000020004" pitchFamily="2" charset="0"/>
            </a:endParaRPr>
          </a:p>
        </p:txBody>
      </p:sp>
      <p:sp>
        <p:nvSpPr>
          <p:cNvPr id="153" name="TextBox 152">
            <a:extLst>
              <a:ext uri="{FF2B5EF4-FFF2-40B4-BE49-F238E27FC236}">
                <a16:creationId xmlns:a16="http://schemas.microsoft.com/office/drawing/2014/main" id="{3AC86DB6-6075-4A43-BF54-11BD4D3DC9C1}"/>
              </a:ext>
            </a:extLst>
          </p:cNvPr>
          <p:cNvSpPr txBox="1"/>
          <p:nvPr/>
        </p:nvSpPr>
        <p:spPr>
          <a:xfrm>
            <a:off x="6070122" y="5475726"/>
            <a:ext cx="1962440" cy="500137"/>
          </a:xfrm>
          <a:prstGeom prst="rect">
            <a:avLst/>
          </a:prstGeom>
          <a:noFill/>
        </p:spPr>
        <p:txBody>
          <a:bodyPr wrap="square" rtlCol="0">
            <a:spAutoFit/>
          </a:bodyPr>
          <a:lstStyle/>
          <a:p>
            <a:pPr algn="ctr"/>
            <a:r>
              <a:rPr lang="en-IN" sz="1600" dirty="0">
                <a:solidFill>
                  <a:srgbClr val="EF476F"/>
                </a:solidFill>
                <a:latin typeface="Rajdhani bold" panose="02000000000000000000" pitchFamily="2" charset="0"/>
                <a:cs typeface="Rajdhani bold" panose="02000000000000000000" pitchFamily="2" charset="0"/>
              </a:rPr>
              <a:t>FEATURE SCALING</a:t>
            </a:r>
          </a:p>
          <a:p>
            <a:pPr algn="ctr"/>
            <a:r>
              <a:rPr lang="en-IN" sz="1050" dirty="0">
                <a:latin typeface="Economica" panose="02000506040000020004" pitchFamily="2" charset="0"/>
              </a:rPr>
              <a:t>.</a:t>
            </a:r>
            <a:endParaRPr lang="en-US" sz="1050" dirty="0">
              <a:latin typeface="Economica" panose="02000506040000020004" pitchFamily="2" charset="0"/>
            </a:endParaRPr>
          </a:p>
        </p:txBody>
      </p:sp>
      <p:sp>
        <p:nvSpPr>
          <p:cNvPr id="154" name="TextBox 153">
            <a:extLst>
              <a:ext uri="{FF2B5EF4-FFF2-40B4-BE49-F238E27FC236}">
                <a16:creationId xmlns:a16="http://schemas.microsoft.com/office/drawing/2014/main" id="{3421ED21-EB51-4C2C-9F19-8A64B4CD4C74}"/>
              </a:ext>
            </a:extLst>
          </p:cNvPr>
          <p:cNvSpPr txBox="1"/>
          <p:nvPr/>
        </p:nvSpPr>
        <p:spPr>
          <a:xfrm>
            <a:off x="1416634" y="42977"/>
            <a:ext cx="8078429" cy="707886"/>
          </a:xfrm>
          <a:prstGeom prst="rect">
            <a:avLst/>
          </a:prstGeom>
          <a:noFill/>
        </p:spPr>
        <p:txBody>
          <a:bodyPr wrap="square">
            <a:spAutoFit/>
          </a:bodyPr>
          <a:lstStyle/>
          <a:p>
            <a:pPr algn="ctr"/>
            <a:r>
              <a:rPr lang="en-IN" sz="4000" b="1" dirty="0">
                <a:latin typeface="+mj-lt"/>
                <a:cs typeface="Rajdhani bold" panose="02000000000000000000" pitchFamily="2" charset="0"/>
              </a:rPr>
              <a:t>5 Step Data Pre-processing</a:t>
            </a:r>
          </a:p>
        </p:txBody>
      </p:sp>
    </p:spTree>
    <p:extLst>
      <p:ext uri="{BB962C8B-B14F-4D97-AF65-F5344CB8AC3E}">
        <p14:creationId xmlns:p14="http://schemas.microsoft.com/office/powerpoint/2010/main" val="2950752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6993" y="563190"/>
            <a:ext cx="12192000" cy="6141095"/>
          </a:xfrm>
          <a:prstGeom prst="rect">
            <a:avLst/>
          </a:prstGeom>
        </p:spPr>
      </p:pic>
      <p:sp>
        <p:nvSpPr>
          <p:cNvPr id="7" name="Text 3"/>
          <p:cNvSpPr/>
          <p:nvPr/>
        </p:nvSpPr>
        <p:spPr>
          <a:xfrm>
            <a:off x="1141641" y="2732257"/>
            <a:ext cx="2019300" cy="289322"/>
          </a:xfrm>
          <a:prstGeom prst="rect">
            <a:avLst/>
          </a:prstGeom>
          <a:noFill/>
          <a:ln/>
        </p:spPr>
        <p:txBody>
          <a:bodyPr wrap="none" rtlCol="0" anchor="t"/>
          <a:lstStyle/>
          <a:p>
            <a:pPr>
              <a:lnSpc>
                <a:spcPts val="2278"/>
              </a:lnSpc>
            </a:pPr>
            <a:r>
              <a:rPr lang="en-US" sz="1822" dirty="0">
                <a:solidFill>
                  <a:schemeClr val="bg1"/>
                </a:solidFill>
              </a:rPr>
              <a:t>     Junk Values</a:t>
            </a:r>
          </a:p>
        </p:txBody>
      </p:sp>
      <p:sp>
        <p:nvSpPr>
          <p:cNvPr id="8" name="Text 4"/>
          <p:cNvSpPr/>
          <p:nvPr/>
        </p:nvSpPr>
        <p:spPr>
          <a:xfrm>
            <a:off x="710450" y="5130345"/>
            <a:ext cx="2746573" cy="1184672"/>
          </a:xfrm>
          <a:prstGeom prst="rect">
            <a:avLst/>
          </a:prstGeom>
          <a:noFill/>
          <a:ln/>
        </p:spPr>
        <p:txBody>
          <a:bodyPr wrap="square" rtlCol="0" anchor="t"/>
          <a:lstStyle/>
          <a:p>
            <a:pPr>
              <a:lnSpc>
                <a:spcPts val="2332"/>
              </a:lnSpc>
            </a:pPr>
            <a:endParaRPr lang="en-US" sz="1458" dirty="0"/>
          </a:p>
        </p:txBody>
      </p:sp>
      <p:sp>
        <p:nvSpPr>
          <p:cNvPr id="13" name="Text 7"/>
          <p:cNvSpPr/>
          <p:nvPr/>
        </p:nvSpPr>
        <p:spPr>
          <a:xfrm>
            <a:off x="9093931" y="2657947"/>
            <a:ext cx="1851620" cy="289322"/>
          </a:xfrm>
          <a:prstGeom prst="rect">
            <a:avLst/>
          </a:prstGeom>
          <a:noFill/>
          <a:ln/>
        </p:spPr>
        <p:txBody>
          <a:bodyPr wrap="none" rtlCol="0" anchor="t"/>
          <a:lstStyle/>
          <a:p>
            <a:pPr>
              <a:lnSpc>
                <a:spcPts val="2278"/>
              </a:lnSpc>
            </a:pPr>
            <a:r>
              <a:rPr lang="en-US" sz="1822" dirty="0">
                <a:solidFill>
                  <a:srgbClr val="312F2B"/>
                </a:solidFill>
                <a:latin typeface="Gelasio" pitchFamily="34" charset="0"/>
                <a:ea typeface="Gelasio" pitchFamily="34" charset="-122"/>
                <a:cs typeface="Gelasio" pitchFamily="34" charset="-120"/>
              </a:rPr>
              <a:t>Outliers</a:t>
            </a:r>
            <a:endParaRPr lang="en-US" sz="1822" dirty="0"/>
          </a:p>
        </p:txBody>
      </p:sp>
      <p:pic>
        <p:nvPicPr>
          <p:cNvPr id="15" name="Image 0" descr="preencoded.png">
            <a:extLst>
              <a:ext uri="{FF2B5EF4-FFF2-40B4-BE49-F238E27FC236}">
                <a16:creationId xmlns:a16="http://schemas.microsoft.com/office/drawing/2014/main" id="{8DD6E817-4F62-DAF5-66D9-A791A5EF1E37}"/>
              </a:ext>
            </a:extLst>
          </p:cNvPr>
          <p:cNvPicPr>
            <a:picLocks noChangeAspect="1"/>
          </p:cNvPicPr>
          <p:nvPr/>
        </p:nvPicPr>
        <p:blipFill>
          <a:blip r:embed="rId4">
            <a:alphaModFix amt="15000"/>
          </a:blip>
          <a:stretch>
            <a:fillRect/>
          </a:stretch>
        </p:blipFill>
        <p:spPr>
          <a:xfrm>
            <a:off x="3528138" y="563189"/>
            <a:ext cx="4121475" cy="6150459"/>
          </a:xfrm>
          <a:prstGeom prst="rect">
            <a:avLst/>
          </a:prstGeom>
          <a:effectLst>
            <a:outerShdw blurRad="50800" dist="50800" dir="5400000" algn="ctr" rotWithShape="0">
              <a:srgbClr val="000000">
                <a:alpha val="20000"/>
              </a:srgbClr>
            </a:outerShdw>
          </a:effectLst>
        </p:spPr>
      </p:pic>
      <p:pic>
        <p:nvPicPr>
          <p:cNvPr id="16" name="Image 0" descr="preencoded.png">
            <a:extLst>
              <a:ext uri="{FF2B5EF4-FFF2-40B4-BE49-F238E27FC236}">
                <a16:creationId xmlns:a16="http://schemas.microsoft.com/office/drawing/2014/main" id="{550F5965-D39E-B857-E9D5-FD34331C94C3}"/>
              </a:ext>
            </a:extLst>
          </p:cNvPr>
          <p:cNvPicPr>
            <a:picLocks noChangeAspect="1"/>
          </p:cNvPicPr>
          <p:nvPr/>
        </p:nvPicPr>
        <p:blipFill>
          <a:blip r:embed="rId5">
            <a:alphaModFix amt="14000"/>
          </a:blip>
          <a:stretch>
            <a:fillRect/>
          </a:stretch>
        </p:blipFill>
        <p:spPr>
          <a:xfrm>
            <a:off x="-1" y="553824"/>
            <a:ext cx="3511008" cy="6150461"/>
          </a:xfrm>
          <a:prstGeom prst="rect">
            <a:avLst/>
          </a:prstGeom>
          <a:effectLst>
            <a:outerShdw blurRad="50800" dist="50800" dir="5400000" algn="ctr" rotWithShape="0">
              <a:srgbClr val="000000"/>
            </a:outerShdw>
          </a:effectLst>
        </p:spPr>
      </p:pic>
      <p:pic>
        <p:nvPicPr>
          <p:cNvPr id="17" name="Image 1" descr="preencoded.png"/>
          <p:cNvPicPr>
            <a:picLocks noChangeAspect="1"/>
          </p:cNvPicPr>
          <p:nvPr/>
        </p:nvPicPr>
        <p:blipFill>
          <a:blip r:embed="rId6">
            <a:alphaModFix amt="11000"/>
          </a:blip>
          <a:stretch>
            <a:fillRect/>
          </a:stretch>
        </p:blipFill>
        <p:spPr>
          <a:xfrm>
            <a:off x="7659474" y="563191"/>
            <a:ext cx="4505533" cy="6150460"/>
          </a:xfrm>
          <a:prstGeom prst="rect">
            <a:avLst/>
          </a:prstGeom>
          <a:solidFill>
            <a:schemeClr val="tx1">
              <a:lumMod val="95000"/>
            </a:schemeClr>
          </a:solidFill>
        </p:spPr>
      </p:pic>
      <p:graphicFrame>
        <p:nvGraphicFramePr>
          <p:cNvPr id="18" name="Chart 17">
            <a:extLst>
              <a:ext uri="{FF2B5EF4-FFF2-40B4-BE49-F238E27FC236}">
                <a16:creationId xmlns:a16="http://schemas.microsoft.com/office/drawing/2014/main" id="{54BC6E30-D63D-0022-D0C0-7F89AFEAA397}"/>
              </a:ext>
            </a:extLst>
          </p:cNvPr>
          <p:cNvGraphicFramePr>
            <a:graphicFrameLocks/>
          </p:cNvGraphicFramePr>
          <p:nvPr>
            <p:extLst>
              <p:ext uri="{D42A27DB-BD31-4B8C-83A1-F6EECF244321}">
                <p14:modId xmlns:p14="http://schemas.microsoft.com/office/powerpoint/2010/main" val="2423472831"/>
              </p:ext>
            </p:extLst>
          </p:nvPr>
        </p:nvGraphicFramePr>
        <p:xfrm>
          <a:off x="138405" y="2479130"/>
          <a:ext cx="3209341" cy="252391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0" name="Chart 19">
            <a:extLst>
              <a:ext uri="{FF2B5EF4-FFF2-40B4-BE49-F238E27FC236}">
                <a16:creationId xmlns:a16="http://schemas.microsoft.com/office/drawing/2014/main" id="{F470A7ED-8468-9DE4-E15A-578D517CEC25}"/>
              </a:ext>
            </a:extLst>
          </p:cNvPr>
          <p:cNvGraphicFramePr>
            <a:graphicFrameLocks/>
          </p:cNvGraphicFramePr>
          <p:nvPr>
            <p:extLst>
              <p:ext uri="{D42A27DB-BD31-4B8C-83A1-F6EECF244321}">
                <p14:modId xmlns:p14="http://schemas.microsoft.com/office/powerpoint/2010/main" val="2409060769"/>
              </p:ext>
            </p:extLst>
          </p:nvPr>
        </p:nvGraphicFramePr>
        <p:xfrm>
          <a:off x="3344977" y="3032596"/>
          <a:ext cx="4289977" cy="1970453"/>
        </p:xfrm>
        <a:graphic>
          <a:graphicData uri="http://schemas.openxmlformats.org/drawingml/2006/chart">
            <c:chart xmlns:c="http://schemas.openxmlformats.org/drawingml/2006/chart" xmlns:r="http://schemas.openxmlformats.org/officeDocument/2006/relationships" r:id="rId8"/>
          </a:graphicData>
        </a:graphic>
      </p:graphicFrame>
      <p:sp>
        <p:nvSpPr>
          <p:cNvPr id="21" name="Text 7">
            <a:extLst>
              <a:ext uri="{FF2B5EF4-FFF2-40B4-BE49-F238E27FC236}">
                <a16:creationId xmlns:a16="http://schemas.microsoft.com/office/drawing/2014/main" id="{EA42AE18-485B-3CB0-733C-DD808A3E0790}"/>
              </a:ext>
            </a:extLst>
          </p:cNvPr>
          <p:cNvSpPr/>
          <p:nvPr/>
        </p:nvSpPr>
        <p:spPr>
          <a:xfrm>
            <a:off x="4645934" y="2665862"/>
            <a:ext cx="1851620" cy="201599"/>
          </a:xfrm>
          <a:prstGeom prst="rect">
            <a:avLst/>
          </a:prstGeom>
          <a:noFill/>
          <a:ln/>
        </p:spPr>
        <p:txBody>
          <a:bodyPr wrap="none" rtlCol="0" anchor="t"/>
          <a:lstStyle/>
          <a:p>
            <a:pPr>
              <a:lnSpc>
                <a:spcPts val="2278"/>
              </a:lnSpc>
            </a:pPr>
            <a:r>
              <a:rPr lang="en-US" sz="1822" dirty="0">
                <a:solidFill>
                  <a:srgbClr val="312F2B"/>
                </a:solidFill>
                <a:latin typeface="Gelasio" pitchFamily="34" charset="0"/>
                <a:ea typeface="Gelasio" pitchFamily="34" charset="-122"/>
                <a:cs typeface="Gelasio" pitchFamily="34" charset="-120"/>
              </a:rPr>
              <a:t>Missing Values</a:t>
            </a:r>
            <a:endParaRPr lang="en-US" sz="1822" dirty="0"/>
          </a:p>
        </p:txBody>
      </p:sp>
      <p:graphicFrame>
        <p:nvGraphicFramePr>
          <p:cNvPr id="22" name="Chart 21">
            <a:extLst>
              <a:ext uri="{FF2B5EF4-FFF2-40B4-BE49-F238E27FC236}">
                <a16:creationId xmlns:a16="http://schemas.microsoft.com/office/drawing/2014/main" id="{37AEE9BE-AC71-E5B2-AF36-93DA82CACDBB}"/>
              </a:ext>
            </a:extLst>
          </p:cNvPr>
          <p:cNvGraphicFramePr>
            <a:graphicFrameLocks/>
          </p:cNvGraphicFramePr>
          <p:nvPr>
            <p:extLst>
              <p:ext uri="{D42A27DB-BD31-4B8C-83A1-F6EECF244321}">
                <p14:modId xmlns:p14="http://schemas.microsoft.com/office/powerpoint/2010/main" val="3309746276"/>
              </p:ext>
            </p:extLst>
          </p:nvPr>
        </p:nvGraphicFramePr>
        <p:xfrm>
          <a:off x="7795743" y="2876918"/>
          <a:ext cx="3707068" cy="2126131"/>
        </p:xfrm>
        <a:graphic>
          <a:graphicData uri="http://schemas.openxmlformats.org/drawingml/2006/chart">
            <c:chart xmlns:c="http://schemas.openxmlformats.org/drawingml/2006/chart" xmlns:r="http://schemas.openxmlformats.org/officeDocument/2006/relationships" r:id="rId9"/>
          </a:graphicData>
        </a:graphic>
      </p:graphicFrame>
      <p:sp>
        <p:nvSpPr>
          <p:cNvPr id="23" name="TextBox 22">
            <a:extLst>
              <a:ext uri="{FF2B5EF4-FFF2-40B4-BE49-F238E27FC236}">
                <a16:creationId xmlns:a16="http://schemas.microsoft.com/office/drawing/2014/main" id="{9DC25D63-4234-4185-11E6-A066F9A5C1EE}"/>
              </a:ext>
            </a:extLst>
          </p:cNvPr>
          <p:cNvSpPr txBox="1"/>
          <p:nvPr/>
        </p:nvSpPr>
        <p:spPr>
          <a:xfrm>
            <a:off x="2735335" y="153714"/>
            <a:ext cx="5836103" cy="400110"/>
          </a:xfrm>
          <a:prstGeom prst="rect">
            <a:avLst/>
          </a:prstGeom>
          <a:noFill/>
        </p:spPr>
        <p:txBody>
          <a:bodyPr wrap="square" rtlCol="0">
            <a:spAutoFit/>
          </a:bodyPr>
          <a:lstStyle/>
          <a:p>
            <a:pPr algn="ctr"/>
            <a:r>
              <a:rPr lang="en-IN" sz="2000" b="1" dirty="0">
                <a:latin typeface="Rajdhani bold" panose="02000000000000000000" pitchFamily="2" charset="0"/>
                <a:cs typeface="Rajdhani bold" panose="02000000000000000000" pitchFamily="2" charset="0"/>
              </a:rPr>
              <a:t>DATA CLEANING</a:t>
            </a:r>
            <a:endParaRPr lang="en-US" sz="2000" b="1" dirty="0">
              <a:latin typeface="Economica" panose="02000506040000020004" pitchFamily="2" charset="0"/>
            </a:endParaRPr>
          </a:p>
        </p:txBody>
      </p:sp>
      <p:sp>
        <p:nvSpPr>
          <p:cNvPr id="30" name="Text 7">
            <a:extLst>
              <a:ext uri="{FF2B5EF4-FFF2-40B4-BE49-F238E27FC236}">
                <a16:creationId xmlns:a16="http://schemas.microsoft.com/office/drawing/2014/main" id="{67F2D4D1-C5B8-7C03-1F78-2EA7C9BAEF1C}"/>
              </a:ext>
            </a:extLst>
          </p:cNvPr>
          <p:cNvSpPr/>
          <p:nvPr/>
        </p:nvSpPr>
        <p:spPr>
          <a:xfrm>
            <a:off x="9198739" y="2635503"/>
            <a:ext cx="1851620" cy="386076"/>
          </a:xfrm>
          <a:prstGeom prst="rect">
            <a:avLst/>
          </a:prstGeom>
          <a:noFill/>
          <a:ln/>
        </p:spPr>
        <p:txBody>
          <a:bodyPr wrap="none" rtlCol="0" anchor="t"/>
          <a:lstStyle/>
          <a:p>
            <a:pPr>
              <a:lnSpc>
                <a:spcPts val="2278"/>
              </a:lnSpc>
            </a:pPr>
            <a:r>
              <a:rPr lang="en-US" sz="1822" dirty="0">
                <a:solidFill>
                  <a:srgbClr val="312F2B"/>
                </a:solidFill>
                <a:latin typeface="Gelasio" pitchFamily="34" charset="0"/>
                <a:ea typeface="Gelasio" pitchFamily="34" charset="-122"/>
              </a:rPr>
              <a:t>Outliers</a:t>
            </a:r>
            <a:endParaRPr lang="en-US" sz="1822" dirty="0"/>
          </a:p>
        </p:txBody>
      </p:sp>
      <p:sp>
        <p:nvSpPr>
          <p:cNvPr id="31" name="Rectangle: Rounded Corners 30">
            <a:extLst>
              <a:ext uri="{FF2B5EF4-FFF2-40B4-BE49-F238E27FC236}">
                <a16:creationId xmlns:a16="http://schemas.microsoft.com/office/drawing/2014/main" id="{BD083785-B287-4749-E1C7-339C15F0FD09}"/>
              </a:ext>
            </a:extLst>
          </p:cNvPr>
          <p:cNvSpPr/>
          <p:nvPr/>
        </p:nvSpPr>
        <p:spPr>
          <a:xfrm>
            <a:off x="369788" y="1064012"/>
            <a:ext cx="2746573" cy="146819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kern="1200" dirty="0">
                <a:solidFill>
                  <a:schemeClr val="bg1"/>
                </a:solidFill>
              </a:rPr>
              <a:t>0.04 % of the records have Junk values. Convert Junk values to “Null”</a:t>
            </a:r>
            <a:endParaRPr lang="en-IN" sz="1400" kern="1200" dirty="0">
              <a:solidFill>
                <a:schemeClr val="bg1"/>
              </a:solidFill>
            </a:endParaRPr>
          </a:p>
          <a:p>
            <a:pPr algn="ctr"/>
            <a:endParaRPr lang="en-IN" sz="800" dirty="0"/>
          </a:p>
        </p:txBody>
      </p:sp>
      <p:sp>
        <p:nvSpPr>
          <p:cNvPr id="32" name="Rectangle: Rounded Corners 31">
            <a:extLst>
              <a:ext uri="{FF2B5EF4-FFF2-40B4-BE49-F238E27FC236}">
                <a16:creationId xmlns:a16="http://schemas.microsoft.com/office/drawing/2014/main" id="{6878C6EC-AB24-965D-6B6A-574EA495178D}"/>
              </a:ext>
            </a:extLst>
          </p:cNvPr>
          <p:cNvSpPr/>
          <p:nvPr/>
        </p:nvSpPr>
        <p:spPr>
          <a:xfrm>
            <a:off x="4102318" y="1099980"/>
            <a:ext cx="2746573" cy="1468190"/>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kern="1200" dirty="0"/>
              <a:t>0.14 % of the dataset  has missing values. After Dropping rows with missing data we have 21288 records in the dataset</a:t>
            </a:r>
            <a:endParaRPr lang="en-IN" sz="1400" kern="1200" dirty="0"/>
          </a:p>
          <a:p>
            <a:pPr algn="ctr"/>
            <a:endParaRPr lang="en-IN" sz="800" dirty="0"/>
          </a:p>
        </p:txBody>
      </p:sp>
      <p:sp>
        <p:nvSpPr>
          <p:cNvPr id="33" name="Rectangle: Rounded Corners 32">
            <a:extLst>
              <a:ext uri="{FF2B5EF4-FFF2-40B4-BE49-F238E27FC236}">
                <a16:creationId xmlns:a16="http://schemas.microsoft.com/office/drawing/2014/main" id="{B05808B2-2F64-9E0F-0FF0-A65FEF8345EE}"/>
              </a:ext>
            </a:extLst>
          </p:cNvPr>
          <p:cNvSpPr/>
          <p:nvPr/>
        </p:nvSpPr>
        <p:spPr>
          <a:xfrm>
            <a:off x="8404185" y="1046606"/>
            <a:ext cx="2746573" cy="1468190"/>
          </a:xfrm>
          <a:prstGeom prst="roundRect">
            <a:avLst/>
          </a:prstGeom>
          <a:solidFill>
            <a:srgbClr val="006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1.3 % of the dataset has outliers  and will be treated using capping and flooring IQR method </a:t>
            </a:r>
          </a:p>
        </p:txBody>
      </p:sp>
    </p:spTree>
    <p:extLst>
      <p:ext uri="{BB962C8B-B14F-4D97-AF65-F5344CB8AC3E}">
        <p14:creationId xmlns:p14="http://schemas.microsoft.com/office/powerpoint/2010/main" val="1686708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Isosceles Triangle 57">
            <a:extLst>
              <a:ext uri="{FF2B5EF4-FFF2-40B4-BE49-F238E27FC236}">
                <a16:creationId xmlns:a16="http://schemas.microsoft.com/office/drawing/2014/main" id="{9FE84A36-C2DB-4B1C-9094-623D1F939CEC}"/>
              </a:ext>
            </a:extLst>
          </p:cNvPr>
          <p:cNvSpPr/>
          <p:nvPr/>
        </p:nvSpPr>
        <p:spPr>
          <a:xfrm flipV="1">
            <a:off x="6563549" y="7042285"/>
            <a:ext cx="3351878" cy="764425"/>
          </a:xfrm>
          <a:prstGeom prst="triangle">
            <a:avLst/>
          </a:prstGeom>
          <a:solidFill>
            <a:schemeClr val="tx1">
              <a:alpha val="20000"/>
            </a:schemeClr>
          </a:soli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80E1D52-95D8-48B9-8FED-B87675FDD84D}"/>
              </a:ext>
            </a:extLst>
          </p:cNvPr>
          <p:cNvSpPr/>
          <p:nvPr/>
        </p:nvSpPr>
        <p:spPr>
          <a:xfrm>
            <a:off x="2466479" y="1343561"/>
            <a:ext cx="7080733" cy="52039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Triangle 29">
            <a:extLst>
              <a:ext uri="{FF2B5EF4-FFF2-40B4-BE49-F238E27FC236}">
                <a16:creationId xmlns:a16="http://schemas.microsoft.com/office/drawing/2014/main" id="{40E6F682-9288-43E7-9D7F-98F01D212761}"/>
              </a:ext>
            </a:extLst>
          </p:cNvPr>
          <p:cNvSpPr/>
          <p:nvPr/>
        </p:nvSpPr>
        <p:spPr>
          <a:xfrm flipH="1" flipV="1">
            <a:off x="4696650" y="5676278"/>
            <a:ext cx="2405239" cy="1125415"/>
          </a:xfrm>
          <a:prstGeom prst="rtTriangle">
            <a:avLst/>
          </a:prstGeom>
          <a:solidFill>
            <a:schemeClr val="tx1">
              <a:alpha val="20000"/>
            </a:schemeClr>
          </a:soli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640F981-259C-400D-91F2-E06DA1DEC251}"/>
              </a:ext>
            </a:extLst>
          </p:cNvPr>
          <p:cNvSpPr/>
          <p:nvPr/>
        </p:nvSpPr>
        <p:spPr>
          <a:xfrm>
            <a:off x="7990737" y="4492946"/>
            <a:ext cx="1574121" cy="1320602"/>
          </a:xfrm>
          <a:prstGeom prst="rect">
            <a:avLst/>
          </a:prstGeom>
          <a:gradFill flip="none" rotWithShape="1">
            <a:gsLst>
              <a:gs pos="0">
                <a:srgbClr val="0E263A"/>
              </a:gs>
              <a:gs pos="100000">
                <a:srgbClr val="1E517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262EC0-4830-4A7B-BA3B-72F13A7B0C34}"/>
              </a:ext>
            </a:extLst>
          </p:cNvPr>
          <p:cNvSpPr/>
          <p:nvPr/>
        </p:nvSpPr>
        <p:spPr>
          <a:xfrm>
            <a:off x="5374145" y="4508770"/>
            <a:ext cx="2616593" cy="446649"/>
          </a:xfrm>
          <a:prstGeom prst="rect">
            <a:avLst/>
          </a:prstGeom>
          <a:solidFill>
            <a:srgbClr val="266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6974D873-CCEA-49AF-A958-4D68FD127A68}"/>
              </a:ext>
            </a:extLst>
          </p:cNvPr>
          <p:cNvGrpSpPr/>
          <p:nvPr/>
        </p:nvGrpSpPr>
        <p:grpSpPr>
          <a:xfrm>
            <a:off x="5374146" y="4508770"/>
            <a:ext cx="1308296" cy="1543929"/>
            <a:chOff x="5558971" y="3429000"/>
            <a:chExt cx="1308296" cy="1543929"/>
          </a:xfrm>
        </p:grpSpPr>
        <p:sp>
          <p:nvSpPr>
            <p:cNvPr id="16" name="Freeform: Shape 15">
              <a:extLst>
                <a:ext uri="{FF2B5EF4-FFF2-40B4-BE49-F238E27FC236}">
                  <a16:creationId xmlns:a16="http://schemas.microsoft.com/office/drawing/2014/main" id="{12E8AF7D-DF9D-4B29-9507-86172A1D582E}"/>
                </a:ext>
              </a:extLst>
            </p:cNvPr>
            <p:cNvSpPr/>
            <p:nvPr/>
          </p:nvSpPr>
          <p:spPr>
            <a:xfrm>
              <a:off x="5558971" y="3429000"/>
              <a:ext cx="1308296" cy="1543929"/>
            </a:xfrm>
            <a:custGeom>
              <a:avLst/>
              <a:gdLst>
                <a:gd name="connsiteX0" fmla="*/ 0 w 2447779"/>
                <a:gd name="connsiteY0" fmla="*/ 0 h 1543929"/>
                <a:gd name="connsiteX1" fmla="*/ 19 w 2447779"/>
                <a:gd name="connsiteY1" fmla="*/ 0 h 1543929"/>
                <a:gd name="connsiteX2" fmla="*/ 2447778 w 2447779"/>
                <a:gd name="connsiteY2" fmla="*/ 235633 h 1543929"/>
                <a:gd name="connsiteX3" fmla="*/ 2447778 w 2447779"/>
                <a:gd name="connsiteY3" fmla="*/ 0 h 1543929"/>
                <a:gd name="connsiteX4" fmla="*/ 2447779 w 2447779"/>
                <a:gd name="connsiteY4" fmla="*/ 0 h 1543929"/>
                <a:gd name="connsiteX5" fmla="*/ 2447779 w 2447779"/>
                <a:gd name="connsiteY5" fmla="*/ 1543929 h 1543929"/>
                <a:gd name="connsiteX6" fmla="*/ 0 w 2447779"/>
                <a:gd name="connsiteY6" fmla="*/ 1308294 h 154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7779" h="1543929">
                  <a:moveTo>
                    <a:pt x="0" y="0"/>
                  </a:moveTo>
                  <a:lnTo>
                    <a:pt x="19" y="0"/>
                  </a:lnTo>
                  <a:lnTo>
                    <a:pt x="2447778" y="235633"/>
                  </a:lnTo>
                  <a:lnTo>
                    <a:pt x="2447778" y="0"/>
                  </a:lnTo>
                  <a:lnTo>
                    <a:pt x="2447779" y="0"/>
                  </a:lnTo>
                  <a:lnTo>
                    <a:pt x="2447779" y="1543929"/>
                  </a:lnTo>
                  <a:lnTo>
                    <a:pt x="0" y="1308294"/>
                  </a:lnTo>
                  <a:close/>
                </a:path>
              </a:pathLst>
            </a:custGeom>
            <a:gradFill>
              <a:gsLst>
                <a:gs pos="0">
                  <a:srgbClr val="0E263A"/>
                </a:gs>
                <a:gs pos="100000">
                  <a:srgbClr val="1E517C"/>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TextBox 32">
              <a:extLst>
                <a:ext uri="{FF2B5EF4-FFF2-40B4-BE49-F238E27FC236}">
                  <a16:creationId xmlns:a16="http://schemas.microsoft.com/office/drawing/2014/main" id="{6D722A6B-D1F1-4E42-B5B9-165C48D6ABDA}"/>
                </a:ext>
              </a:extLst>
            </p:cNvPr>
            <p:cNvSpPr txBox="1"/>
            <p:nvPr/>
          </p:nvSpPr>
          <p:spPr>
            <a:xfrm>
              <a:off x="5763094" y="3788481"/>
              <a:ext cx="1015457" cy="923330"/>
            </a:xfrm>
            <a:prstGeom prst="rect">
              <a:avLst/>
            </a:prstGeom>
            <a:noFill/>
          </p:spPr>
          <p:txBody>
            <a:bodyPr wrap="square" rtlCol="0">
              <a:spAutoFit/>
              <a:scene3d>
                <a:camera prst="isometricOffAxis2Left"/>
                <a:lightRig rig="threePt" dir="t"/>
              </a:scene3d>
            </a:bodyPr>
            <a:lstStyle/>
            <a:p>
              <a:pPr algn="ctr"/>
              <a:r>
                <a:rPr lang="en-US" sz="5400" b="1" dirty="0">
                  <a:solidFill>
                    <a:schemeClr val="bg1"/>
                  </a:solidFill>
                  <a:latin typeface="Roboto" panose="02000000000000000000" pitchFamily="2" charset="0"/>
                  <a:ea typeface="Roboto" panose="02000000000000000000" pitchFamily="2" charset="0"/>
                  <a:cs typeface="Roboto" panose="02000000000000000000" pitchFamily="2" charset="0"/>
                </a:rPr>
                <a:t>E</a:t>
              </a:r>
            </a:p>
          </p:txBody>
        </p:sp>
      </p:grpSp>
      <p:grpSp>
        <p:nvGrpSpPr>
          <p:cNvPr id="41" name="Group 40">
            <a:extLst>
              <a:ext uri="{FF2B5EF4-FFF2-40B4-BE49-F238E27FC236}">
                <a16:creationId xmlns:a16="http://schemas.microsoft.com/office/drawing/2014/main" id="{20BFFE32-DA1A-4CE3-A72A-0BDD11854AD4}"/>
              </a:ext>
            </a:extLst>
          </p:cNvPr>
          <p:cNvGrpSpPr/>
          <p:nvPr/>
        </p:nvGrpSpPr>
        <p:grpSpPr>
          <a:xfrm>
            <a:off x="6682442" y="4508770"/>
            <a:ext cx="1308297" cy="1543929"/>
            <a:chOff x="6867267" y="3429000"/>
            <a:chExt cx="1308297" cy="1543929"/>
          </a:xfrm>
        </p:grpSpPr>
        <p:sp>
          <p:nvSpPr>
            <p:cNvPr id="17" name="Freeform: Shape 16">
              <a:extLst>
                <a:ext uri="{FF2B5EF4-FFF2-40B4-BE49-F238E27FC236}">
                  <a16:creationId xmlns:a16="http://schemas.microsoft.com/office/drawing/2014/main" id="{EDEAFA33-125B-41C8-81F7-ADF51F4A7D88}"/>
                </a:ext>
              </a:extLst>
            </p:cNvPr>
            <p:cNvSpPr/>
            <p:nvPr/>
          </p:nvSpPr>
          <p:spPr>
            <a:xfrm flipH="1">
              <a:off x="6867267" y="3429000"/>
              <a:ext cx="1308297" cy="1543929"/>
            </a:xfrm>
            <a:custGeom>
              <a:avLst/>
              <a:gdLst>
                <a:gd name="connsiteX0" fmla="*/ 0 w 2447779"/>
                <a:gd name="connsiteY0" fmla="*/ 0 h 1543929"/>
                <a:gd name="connsiteX1" fmla="*/ 19 w 2447779"/>
                <a:gd name="connsiteY1" fmla="*/ 0 h 1543929"/>
                <a:gd name="connsiteX2" fmla="*/ 2447778 w 2447779"/>
                <a:gd name="connsiteY2" fmla="*/ 235633 h 1543929"/>
                <a:gd name="connsiteX3" fmla="*/ 2447778 w 2447779"/>
                <a:gd name="connsiteY3" fmla="*/ 0 h 1543929"/>
                <a:gd name="connsiteX4" fmla="*/ 2447779 w 2447779"/>
                <a:gd name="connsiteY4" fmla="*/ 0 h 1543929"/>
                <a:gd name="connsiteX5" fmla="*/ 2447779 w 2447779"/>
                <a:gd name="connsiteY5" fmla="*/ 1543929 h 1543929"/>
                <a:gd name="connsiteX6" fmla="*/ 0 w 2447779"/>
                <a:gd name="connsiteY6" fmla="*/ 1308294 h 154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7779" h="1543929">
                  <a:moveTo>
                    <a:pt x="0" y="0"/>
                  </a:moveTo>
                  <a:lnTo>
                    <a:pt x="19" y="0"/>
                  </a:lnTo>
                  <a:lnTo>
                    <a:pt x="2447778" y="235633"/>
                  </a:lnTo>
                  <a:lnTo>
                    <a:pt x="2447778" y="0"/>
                  </a:lnTo>
                  <a:lnTo>
                    <a:pt x="2447779" y="0"/>
                  </a:lnTo>
                  <a:lnTo>
                    <a:pt x="2447779" y="1543929"/>
                  </a:lnTo>
                  <a:lnTo>
                    <a:pt x="0" y="1308294"/>
                  </a:lnTo>
                  <a:close/>
                </a:path>
              </a:pathLst>
            </a:custGeom>
            <a:gradFill flip="none" rotWithShape="1">
              <a:gsLst>
                <a:gs pos="0">
                  <a:srgbClr val="0E263A"/>
                </a:gs>
                <a:gs pos="100000">
                  <a:srgbClr val="1E517C"/>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8" name="Graphic 37">
              <a:extLst>
                <a:ext uri="{FF2B5EF4-FFF2-40B4-BE49-F238E27FC236}">
                  <a16:creationId xmlns:a16="http://schemas.microsoft.com/office/drawing/2014/main" id="{3ED2BB27-F21F-49DC-A3F3-ACCB934267F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92177" y="3861219"/>
              <a:ext cx="640080" cy="640080"/>
            </a:xfrm>
            <a:prstGeom prst="rect">
              <a:avLst/>
            </a:prstGeom>
            <a:scene3d>
              <a:camera prst="isometricOffAxis1Right"/>
              <a:lightRig rig="threePt" dir="t"/>
            </a:scene3d>
          </p:spPr>
        </p:pic>
      </p:grpSp>
      <p:grpSp>
        <p:nvGrpSpPr>
          <p:cNvPr id="44" name="Group 43">
            <a:extLst>
              <a:ext uri="{FF2B5EF4-FFF2-40B4-BE49-F238E27FC236}">
                <a16:creationId xmlns:a16="http://schemas.microsoft.com/office/drawing/2014/main" id="{92186168-5D01-4F3B-850E-2F36AC323E25}"/>
              </a:ext>
            </a:extLst>
          </p:cNvPr>
          <p:cNvGrpSpPr/>
          <p:nvPr/>
        </p:nvGrpSpPr>
        <p:grpSpPr>
          <a:xfrm>
            <a:off x="2466479" y="4404101"/>
            <a:ext cx="2932784" cy="1409447"/>
            <a:chOff x="2651304" y="3324331"/>
            <a:chExt cx="2932784" cy="1409447"/>
          </a:xfrm>
        </p:grpSpPr>
        <p:sp>
          <p:nvSpPr>
            <p:cNvPr id="24" name="Rectangle 23">
              <a:extLst>
                <a:ext uri="{FF2B5EF4-FFF2-40B4-BE49-F238E27FC236}">
                  <a16:creationId xmlns:a16="http://schemas.microsoft.com/office/drawing/2014/main" id="{31A28AAA-1A1B-4A95-91DE-988DFD7D1D8C}"/>
                </a:ext>
              </a:extLst>
            </p:cNvPr>
            <p:cNvSpPr/>
            <p:nvPr/>
          </p:nvSpPr>
          <p:spPr>
            <a:xfrm>
              <a:off x="2656336" y="3324331"/>
              <a:ext cx="2927752" cy="1409447"/>
            </a:xfrm>
            <a:prstGeom prst="rect">
              <a:avLst/>
            </a:prstGeom>
            <a:gradFill>
              <a:gsLst>
                <a:gs pos="0">
                  <a:srgbClr val="0E263A"/>
                </a:gs>
                <a:gs pos="100000">
                  <a:srgbClr val="1E517C"/>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327C6C6-E407-428F-A0ED-92B1FE569EE2}"/>
                </a:ext>
              </a:extLst>
            </p:cNvPr>
            <p:cNvGrpSpPr/>
            <p:nvPr/>
          </p:nvGrpSpPr>
          <p:grpSpPr>
            <a:xfrm>
              <a:off x="2651304" y="3711363"/>
              <a:ext cx="2886567" cy="588407"/>
              <a:chOff x="2651304" y="3711363"/>
              <a:chExt cx="2886567" cy="588407"/>
            </a:xfrm>
          </p:grpSpPr>
          <p:sp>
            <p:nvSpPr>
              <p:cNvPr id="54" name="TextBox 53">
                <a:extLst>
                  <a:ext uri="{FF2B5EF4-FFF2-40B4-BE49-F238E27FC236}">
                    <a16:creationId xmlns:a16="http://schemas.microsoft.com/office/drawing/2014/main" id="{7D76B2CD-3038-4EE7-BFDA-EA88610C9D8B}"/>
                  </a:ext>
                </a:extLst>
              </p:cNvPr>
              <p:cNvSpPr txBox="1"/>
              <p:nvPr/>
            </p:nvSpPr>
            <p:spPr>
              <a:xfrm>
                <a:off x="3672220" y="3711363"/>
                <a:ext cx="1842392" cy="369332"/>
              </a:xfrm>
              <a:prstGeom prst="rect">
                <a:avLst/>
              </a:prstGeom>
              <a:noFill/>
            </p:spPr>
            <p:txBody>
              <a:bodyPr wrap="square" rtlCol="0">
                <a:spAutoFit/>
              </a:bodyPr>
              <a:lstStyle/>
              <a:p>
                <a:pPr algn="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ENCODE</a:t>
                </a:r>
              </a:p>
            </p:txBody>
          </p:sp>
          <p:sp>
            <p:nvSpPr>
              <p:cNvPr id="55" name="TextBox 54">
                <a:extLst>
                  <a:ext uri="{FF2B5EF4-FFF2-40B4-BE49-F238E27FC236}">
                    <a16:creationId xmlns:a16="http://schemas.microsoft.com/office/drawing/2014/main" id="{767816EB-A37A-4478-88F4-64833D001D47}"/>
                  </a:ext>
                </a:extLst>
              </p:cNvPr>
              <p:cNvSpPr txBox="1"/>
              <p:nvPr/>
            </p:nvSpPr>
            <p:spPr>
              <a:xfrm>
                <a:off x="2651304" y="4022771"/>
                <a:ext cx="2886567" cy="276999"/>
              </a:xfrm>
              <a:prstGeom prst="rect">
                <a:avLst/>
              </a:prstGeom>
              <a:noFill/>
            </p:spPr>
            <p:txBody>
              <a:bodyPr wrap="square" rtlCol="0">
                <a:spAutoFit/>
              </a:bodyPr>
              <a:lstStyle/>
              <a:p>
                <a:pPr algn="r"/>
                <a:r>
                  <a:rPr lang="en-US" sz="1200" dirty="0">
                    <a:solidFill>
                      <a:schemeClr val="bg1"/>
                    </a:solidFill>
                  </a:rPr>
                  <a:t>Encode Categorical Variables. </a:t>
                </a:r>
              </a:p>
            </p:txBody>
          </p:sp>
        </p:grpSp>
      </p:grpSp>
      <p:sp>
        <p:nvSpPr>
          <p:cNvPr id="23" name="Rectangle 22">
            <a:extLst>
              <a:ext uri="{FF2B5EF4-FFF2-40B4-BE49-F238E27FC236}">
                <a16:creationId xmlns:a16="http://schemas.microsoft.com/office/drawing/2014/main" id="{263B98A0-E679-410B-A222-96E8BFF6C62E}"/>
              </a:ext>
            </a:extLst>
          </p:cNvPr>
          <p:cNvSpPr/>
          <p:nvPr/>
        </p:nvSpPr>
        <p:spPr>
          <a:xfrm>
            <a:off x="2471512" y="3233886"/>
            <a:ext cx="1450648" cy="1304778"/>
          </a:xfrm>
          <a:prstGeom prst="rect">
            <a:avLst/>
          </a:prstGeom>
          <a:gradFill>
            <a:gsLst>
              <a:gs pos="0">
                <a:srgbClr val="D1113F"/>
              </a:gs>
              <a:gs pos="100000">
                <a:srgbClr val="EC1B4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Triangle 28">
            <a:extLst>
              <a:ext uri="{FF2B5EF4-FFF2-40B4-BE49-F238E27FC236}">
                <a16:creationId xmlns:a16="http://schemas.microsoft.com/office/drawing/2014/main" id="{DB94DCCF-08B5-4CD2-874C-D17067A55CFE}"/>
              </a:ext>
            </a:extLst>
          </p:cNvPr>
          <p:cNvSpPr/>
          <p:nvPr/>
        </p:nvSpPr>
        <p:spPr>
          <a:xfrm flipH="1" flipV="1">
            <a:off x="3177573" y="4404101"/>
            <a:ext cx="2405240" cy="1125415"/>
          </a:xfrm>
          <a:prstGeom prst="rtTriangle">
            <a:avLst/>
          </a:prstGeom>
          <a:solidFill>
            <a:schemeClr val="tx1">
              <a:alpha val="20000"/>
            </a:schemeClr>
          </a:soli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8610CA8-1E84-49BB-B72C-A30550022065}"/>
              </a:ext>
            </a:extLst>
          </p:cNvPr>
          <p:cNvSpPr/>
          <p:nvPr/>
        </p:nvSpPr>
        <p:spPr>
          <a:xfrm>
            <a:off x="3897041" y="3203992"/>
            <a:ext cx="2616593" cy="446649"/>
          </a:xfrm>
          <a:prstGeom prst="rect">
            <a:avLst/>
          </a:prstGeom>
          <a:solidFill>
            <a:srgbClr val="F06C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308BF65-E352-4E98-8120-D21F40115B43}"/>
              </a:ext>
            </a:extLst>
          </p:cNvPr>
          <p:cNvGrpSpPr/>
          <p:nvPr/>
        </p:nvGrpSpPr>
        <p:grpSpPr>
          <a:xfrm>
            <a:off x="3897042" y="3203992"/>
            <a:ext cx="1308296" cy="1543929"/>
            <a:chOff x="4081867" y="2124222"/>
            <a:chExt cx="1308296" cy="1543929"/>
          </a:xfrm>
        </p:grpSpPr>
        <p:sp>
          <p:nvSpPr>
            <p:cNvPr id="13" name="Freeform: Shape 12">
              <a:extLst>
                <a:ext uri="{FF2B5EF4-FFF2-40B4-BE49-F238E27FC236}">
                  <a16:creationId xmlns:a16="http://schemas.microsoft.com/office/drawing/2014/main" id="{E838D4ED-B810-4E1F-9680-0753320867F6}"/>
                </a:ext>
              </a:extLst>
            </p:cNvPr>
            <p:cNvSpPr/>
            <p:nvPr/>
          </p:nvSpPr>
          <p:spPr>
            <a:xfrm>
              <a:off x="4081867" y="2124222"/>
              <a:ext cx="1308296" cy="1543929"/>
            </a:xfrm>
            <a:custGeom>
              <a:avLst/>
              <a:gdLst>
                <a:gd name="connsiteX0" fmla="*/ 0 w 2447779"/>
                <a:gd name="connsiteY0" fmla="*/ 0 h 1543929"/>
                <a:gd name="connsiteX1" fmla="*/ 19 w 2447779"/>
                <a:gd name="connsiteY1" fmla="*/ 0 h 1543929"/>
                <a:gd name="connsiteX2" fmla="*/ 2447778 w 2447779"/>
                <a:gd name="connsiteY2" fmla="*/ 235633 h 1543929"/>
                <a:gd name="connsiteX3" fmla="*/ 2447778 w 2447779"/>
                <a:gd name="connsiteY3" fmla="*/ 0 h 1543929"/>
                <a:gd name="connsiteX4" fmla="*/ 2447779 w 2447779"/>
                <a:gd name="connsiteY4" fmla="*/ 0 h 1543929"/>
                <a:gd name="connsiteX5" fmla="*/ 2447779 w 2447779"/>
                <a:gd name="connsiteY5" fmla="*/ 1543929 h 1543929"/>
                <a:gd name="connsiteX6" fmla="*/ 0 w 2447779"/>
                <a:gd name="connsiteY6" fmla="*/ 1308294 h 154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7779" h="1543929">
                  <a:moveTo>
                    <a:pt x="0" y="0"/>
                  </a:moveTo>
                  <a:lnTo>
                    <a:pt x="19" y="0"/>
                  </a:lnTo>
                  <a:lnTo>
                    <a:pt x="2447778" y="235633"/>
                  </a:lnTo>
                  <a:lnTo>
                    <a:pt x="2447778" y="0"/>
                  </a:lnTo>
                  <a:lnTo>
                    <a:pt x="2447779" y="0"/>
                  </a:lnTo>
                  <a:lnTo>
                    <a:pt x="2447779" y="1543929"/>
                  </a:lnTo>
                  <a:lnTo>
                    <a:pt x="0" y="1308294"/>
                  </a:lnTo>
                  <a:close/>
                </a:path>
              </a:pathLst>
            </a:custGeom>
            <a:gradFill>
              <a:gsLst>
                <a:gs pos="0">
                  <a:srgbClr val="D1113F"/>
                </a:gs>
                <a:gs pos="100000">
                  <a:srgbClr val="EC1B4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extBox 31">
              <a:extLst>
                <a:ext uri="{FF2B5EF4-FFF2-40B4-BE49-F238E27FC236}">
                  <a16:creationId xmlns:a16="http://schemas.microsoft.com/office/drawing/2014/main" id="{147DBDD8-82B9-480D-9EB7-6C0F67CC6C22}"/>
                </a:ext>
              </a:extLst>
            </p:cNvPr>
            <p:cNvSpPr txBox="1"/>
            <p:nvPr/>
          </p:nvSpPr>
          <p:spPr>
            <a:xfrm>
              <a:off x="4312691" y="2505670"/>
              <a:ext cx="1015457" cy="923330"/>
            </a:xfrm>
            <a:prstGeom prst="rect">
              <a:avLst/>
            </a:prstGeom>
            <a:noFill/>
          </p:spPr>
          <p:txBody>
            <a:bodyPr wrap="square" rtlCol="0">
              <a:spAutoFit/>
              <a:scene3d>
                <a:camera prst="isometricOffAxis2Left"/>
                <a:lightRig rig="threePt" dir="t"/>
              </a:scene3d>
            </a:bodyPr>
            <a:lstStyle/>
            <a:p>
              <a:pPr algn="ctr"/>
              <a:r>
                <a:rPr lang="en-US" sz="5400" b="1" dirty="0">
                  <a:solidFill>
                    <a:schemeClr val="bg1"/>
                  </a:solidFill>
                  <a:latin typeface="Roboto" panose="02000000000000000000" pitchFamily="2" charset="0"/>
                  <a:ea typeface="Roboto" panose="02000000000000000000" pitchFamily="2" charset="0"/>
                  <a:cs typeface="Roboto" panose="02000000000000000000" pitchFamily="2" charset="0"/>
                </a:rPr>
                <a:t>T</a:t>
              </a:r>
            </a:p>
          </p:txBody>
        </p:sp>
      </p:grpSp>
      <p:sp>
        <p:nvSpPr>
          <p:cNvPr id="14" name="Freeform: Shape 13">
            <a:extLst>
              <a:ext uri="{FF2B5EF4-FFF2-40B4-BE49-F238E27FC236}">
                <a16:creationId xmlns:a16="http://schemas.microsoft.com/office/drawing/2014/main" id="{9355A969-D37F-4651-931A-EC9B58FE152E}"/>
              </a:ext>
            </a:extLst>
          </p:cNvPr>
          <p:cNvSpPr/>
          <p:nvPr/>
        </p:nvSpPr>
        <p:spPr>
          <a:xfrm flipH="1">
            <a:off x="5205338" y="3203992"/>
            <a:ext cx="1308297" cy="1543929"/>
          </a:xfrm>
          <a:custGeom>
            <a:avLst/>
            <a:gdLst>
              <a:gd name="connsiteX0" fmla="*/ 0 w 2447779"/>
              <a:gd name="connsiteY0" fmla="*/ 0 h 1543929"/>
              <a:gd name="connsiteX1" fmla="*/ 19 w 2447779"/>
              <a:gd name="connsiteY1" fmla="*/ 0 h 1543929"/>
              <a:gd name="connsiteX2" fmla="*/ 2447778 w 2447779"/>
              <a:gd name="connsiteY2" fmla="*/ 235633 h 1543929"/>
              <a:gd name="connsiteX3" fmla="*/ 2447778 w 2447779"/>
              <a:gd name="connsiteY3" fmla="*/ 0 h 1543929"/>
              <a:gd name="connsiteX4" fmla="*/ 2447779 w 2447779"/>
              <a:gd name="connsiteY4" fmla="*/ 0 h 1543929"/>
              <a:gd name="connsiteX5" fmla="*/ 2447779 w 2447779"/>
              <a:gd name="connsiteY5" fmla="*/ 1543929 h 1543929"/>
              <a:gd name="connsiteX6" fmla="*/ 0 w 2447779"/>
              <a:gd name="connsiteY6" fmla="*/ 1308294 h 154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7779" h="1543929">
                <a:moveTo>
                  <a:pt x="0" y="0"/>
                </a:moveTo>
                <a:lnTo>
                  <a:pt x="19" y="0"/>
                </a:lnTo>
                <a:lnTo>
                  <a:pt x="2447778" y="235633"/>
                </a:lnTo>
                <a:lnTo>
                  <a:pt x="2447778" y="0"/>
                </a:lnTo>
                <a:lnTo>
                  <a:pt x="2447779" y="0"/>
                </a:lnTo>
                <a:lnTo>
                  <a:pt x="2447779" y="1543929"/>
                </a:lnTo>
                <a:lnTo>
                  <a:pt x="0" y="1308294"/>
                </a:lnTo>
                <a:close/>
              </a:path>
            </a:pathLst>
          </a:custGeom>
          <a:gradFill flip="none" rotWithShape="1">
            <a:gsLst>
              <a:gs pos="0">
                <a:srgbClr val="D1113F"/>
              </a:gs>
              <a:gs pos="100000">
                <a:srgbClr val="EC1B4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5" name="Group 34">
            <a:extLst>
              <a:ext uri="{FF2B5EF4-FFF2-40B4-BE49-F238E27FC236}">
                <a16:creationId xmlns:a16="http://schemas.microsoft.com/office/drawing/2014/main" id="{BED64EB0-5780-4613-B700-A17921AA221D}"/>
              </a:ext>
            </a:extLst>
          </p:cNvPr>
          <p:cNvGrpSpPr/>
          <p:nvPr/>
        </p:nvGrpSpPr>
        <p:grpSpPr>
          <a:xfrm>
            <a:off x="5907998" y="3233886"/>
            <a:ext cx="3656860" cy="1274884"/>
            <a:chOff x="6092823" y="2154116"/>
            <a:chExt cx="3656860" cy="1274884"/>
          </a:xfrm>
        </p:grpSpPr>
        <p:sp>
          <p:nvSpPr>
            <p:cNvPr id="22" name="Rectangle 21">
              <a:extLst>
                <a:ext uri="{FF2B5EF4-FFF2-40B4-BE49-F238E27FC236}">
                  <a16:creationId xmlns:a16="http://schemas.microsoft.com/office/drawing/2014/main" id="{AB7565D7-A8E8-4964-8A5B-5B07D7D5BAC1}"/>
                </a:ext>
              </a:extLst>
            </p:cNvPr>
            <p:cNvSpPr/>
            <p:nvPr/>
          </p:nvSpPr>
          <p:spPr>
            <a:xfrm>
              <a:off x="6698459" y="2154116"/>
              <a:ext cx="3051224" cy="1274884"/>
            </a:xfrm>
            <a:prstGeom prst="rect">
              <a:avLst/>
            </a:prstGeom>
            <a:gradFill flip="none" rotWithShape="1">
              <a:gsLst>
                <a:gs pos="0">
                  <a:srgbClr val="D1113F"/>
                </a:gs>
                <a:gs pos="100000">
                  <a:srgbClr val="EC1B4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0250DFA-2682-4F86-9CB1-C91E8EE5BA58}"/>
                </a:ext>
              </a:extLst>
            </p:cNvPr>
            <p:cNvGrpSpPr/>
            <p:nvPr/>
          </p:nvGrpSpPr>
          <p:grpSpPr>
            <a:xfrm>
              <a:off x="6092823" y="2300878"/>
              <a:ext cx="3022503" cy="656380"/>
              <a:chOff x="6092823" y="2300878"/>
              <a:chExt cx="3022503" cy="656380"/>
            </a:xfrm>
          </p:grpSpPr>
          <p:sp>
            <p:nvSpPr>
              <p:cNvPr id="52" name="TextBox 51">
                <a:extLst>
                  <a:ext uri="{FF2B5EF4-FFF2-40B4-BE49-F238E27FC236}">
                    <a16:creationId xmlns:a16="http://schemas.microsoft.com/office/drawing/2014/main" id="{06CC39C8-8B5E-44DD-9881-F24B293E21ED}"/>
                  </a:ext>
                </a:extLst>
              </p:cNvPr>
              <p:cNvSpPr txBox="1"/>
              <p:nvPr/>
            </p:nvSpPr>
            <p:spPr>
              <a:xfrm>
                <a:off x="6092823" y="2680259"/>
                <a:ext cx="3022503" cy="276999"/>
              </a:xfrm>
              <a:prstGeom prst="rect">
                <a:avLst/>
              </a:prstGeom>
              <a:noFill/>
            </p:spPr>
            <p:txBody>
              <a:bodyPr wrap="square" rtlCol="0">
                <a:spAutoFit/>
              </a:bodyPr>
              <a:lstStyle/>
              <a:p>
                <a:pPr algn="r"/>
                <a:r>
                  <a:rPr lang="en-US" sz="1200" dirty="0">
                    <a:solidFill>
                      <a:schemeClr val="bg1"/>
                    </a:solidFill>
                  </a:rPr>
                  <a:t>Log Transformation of Price. </a:t>
                </a:r>
              </a:p>
            </p:txBody>
          </p:sp>
          <p:sp>
            <p:nvSpPr>
              <p:cNvPr id="53" name="TextBox 52">
                <a:extLst>
                  <a:ext uri="{FF2B5EF4-FFF2-40B4-BE49-F238E27FC236}">
                    <a16:creationId xmlns:a16="http://schemas.microsoft.com/office/drawing/2014/main" id="{06E2FBE7-F983-4C13-A2A7-AAB9D9630A31}"/>
                  </a:ext>
                </a:extLst>
              </p:cNvPr>
              <p:cNvSpPr txBox="1"/>
              <p:nvPr/>
            </p:nvSpPr>
            <p:spPr>
              <a:xfrm>
                <a:off x="6703491" y="2300878"/>
                <a:ext cx="1842392" cy="369332"/>
              </a:xfrm>
              <a:prstGeom prst="rect">
                <a:avLst/>
              </a:prstGeom>
              <a:noFill/>
            </p:spPr>
            <p:txBody>
              <a:bodyPr wrap="square" rtlCol="0">
                <a:spAutoFit/>
              </a:bodyPr>
              <a:lstStyle/>
              <a:p>
                <a:pPr algn="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TRANSFORM</a:t>
                </a:r>
              </a:p>
            </p:txBody>
          </p:sp>
        </p:grpSp>
      </p:grpSp>
      <p:sp>
        <p:nvSpPr>
          <p:cNvPr id="28" name="Isosceles Triangle 27">
            <a:extLst>
              <a:ext uri="{FF2B5EF4-FFF2-40B4-BE49-F238E27FC236}">
                <a16:creationId xmlns:a16="http://schemas.microsoft.com/office/drawing/2014/main" id="{0AA60CB2-985F-49EA-9BDD-A4444727DB45}"/>
              </a:ext>
            </a:extLst>
          </p:cNvPr>
          <p:cNvSpPr/>
          <p:nvPr/>
        </p:nvSpPr>
        <p:spPr>
          <a:xfrm flipV="1">
            <a:off x="2247890" y="3164467"/>
            <a:ext cx="3209211" cy="1125415"/>
          </a:xfrm>
          <a:prstGeom prst="triangle">
            <a:avLst/>
          </a:prstGeom>
          <a:solidFill>
            <a:schemeClr val="tx1">
              <a:alpha val="20000"/>
            </a:schemeClr>
          </a:soli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5C8BADC-93AF-4021-8B68-1546AF616FFD}"/>
              </a:ext>
            </a:extLst>
          </p:cNvPr>
          <p:cNvSpPr/>
          <p:nvPr/>
        </p:nvSpPr>
        <p:spPr>
          <a:xfrm>
            <a:off x="2471512" y="1929108"/>
            <a:ext cx="2616593" cy="446649"/>
          </a:xfrm>
          <a:prstGeom prst="rect">
            <a:avLst/>
          </a:prstGeom>
          <a:solidFill>
            <a:srgbClr val="82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F308D08-0300-4BEE-A3E5-7C671E3CCD68}"/>
              </a:ext>
            </a:extLst>
          </p:cNvPr>
          <p:cNvGrpSpPr/>
          <p:nvPr/>
        </p:nvGrpSpPr>
        <p:grpSpPr>
          <a:xfrm>
            <a:off x="2471513" y="1929108"/>
            <a:ext cx="1308296" cy="1543929"/>
            <a:chOff x="2656338" y="849338"/>
            <a:chExt cx="1308296" cy="1543929"/>
          </a:xfrm>
        </p:grpSpPr>
        <p:sp>
          <p:nvSpPr>
            <p:cNvPr id="8" name="Freeform: Shape 7">
              <a:extLst>
                <a:ext uri="{FF2B5EF4-FFF2-40B4-BE49-F238E27FC236}">
                  <a16:creationId xmlns:a16="http://schemas.microsoft.com/office/drawing/2014/main" id="{73055706-673F-411A-8813-103F30C92980}"/>
                </a:ext>
              </a:extLst>
            </p:cNvPr>
            <p:cNvSpPr/>
            <p:nvPr/>
          </p:nvSpPr>
          <p:spPr>
            <a:xfrm>
              <a:off x="2656338" y="849338"/>
              <a:ext cx="1308296" cy="1543929"/>
            </a:xfrm>
            <a:custGeom>
              <a:avLst/>
              <a:gdLst>
                <a:gd name="connsiteX0" fmla="*/ 0 w 2447779"/>
                <a:gd name="connsiteY0" fmla="*/ 0 h 1543929"/>
                <a:gd name="connsiteX1" fmla="*/ 19 w 2447779"/>
                <a:gd name="connsiteY1" fmla="*/ 0 h 1543929"/>
                <a:gd name="connsiteX2" fmla="*/ 2447778 w 2447779"/>
                <a:gd name="connsiteY2" fmla="*/ 235633 h 1543929"/>
                <a:gd name="connsiteX3" fmla="*/ 2447778 w 2447779"/>
                <a:gd name="connsiteY3" fmla="*/ 0 h 1543929"/>
                <a:gd name="connsiteX4" fmla="*/ 2447779 w 2447779"/>
                <a:gd name="connsiteY4" fmla="*/ 0 h 1543929"/>
                <a:gd name="connsiteX5" fmla="*/ 2447779 w 2447779"/>
                <a:gd name="connsiteY5" fmla="*/ 1543929 h 1543929"/>
                <a:gd name="connsiteX6" fmla="*/ 0 w 2447779"/>
                <a:gd name="connsiteY6" fmla="*/ 1308294 h 154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7779" h="1543929">
                  <a:moveTo>
                    <a:pt x="0" y="0"/>
                  </a:moveTo>
                  <a:lnTo>
                    <a:pt x="19" y="0"/>
                  </a:lnTo>
                  <a:lnTo>
                    <a:pt x="2447778" y="235633"/>
                  </a:lnTo>
                  <a:lnTo>
                    <a:pt x="2447778" y="0"/>
                  </a:lnTo>
                  <a:lnTo>
                    <a:pt x="2447779" y="0"/>
                  </a:lnTo>
                  <a:lnTo>
                    <a:pt x="2447779" y="1543929"/>
                  </a:lnTo>
                  <a:lnTo>
                    <a:pt x="0" y="1308294"/>
                  </a:lnTo>
                  <a:close/>
                </a:path>
              </a:pathLst>
            </a:custGeom>
            <a:gradFill>
              <a:gsLst>
                <a:gs pos="0">
                  <a:srgbClr val="318F86"/>
                </a:gs>
                <a:gs pos="100000">
                  <a:srgbClr val="3CAEA3"/>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22348AD-3E66-4FDA-870A-EABD02580981}"/>
                </a:ext>
              </a:extLst>
            </p:cNvPr>
            <p:cNvSpPr txBox="1"/>
            <p:nvPr/>
          </p:nvSpPr>
          <p:spPr>
            <a:xfrm>
              <a:off x="2852734" y="1235002"/>
              <a:ext cx="1015457" cy="923330"/>
            </a:xfrm>
            <a:prstGeom prst="rect">
              <a:avLst/>
            </a:prstGeom>
            <a:noFill/>
          </p:spPr>
          <p:txBody>
            <a:bodyPr wrap="square" rtlCol="0">
              <a:spAutoFit/>
              <a:scene3d>
                <a:camera prst="isometricOffAxis2Left"/>
                <a:lightRig rig="threePt" dir="t"/>
              </a:scene3d>
            </a:bodyPr>
            <a:lstStyle/>
            <a:p>
              <a:pPr algn="ctr"/>
              <a:r>
                <a:rPr lang="en-US" sz="5400" b="1" dirty="0">
                  <a:solidFill>
                    <a:schemeClr val="bg1"/>
                  </a:solidFill>
                  <a:latin typeface="Roboto" panose="02000000000000000000" pitchFamily="2" charset="0"/>
                  <a:ea typeface="Roboto" panose="02000000000000000000" pitchFamily="2" charset="0"/>
                  <a:cs typeface="Roboto" panose="02000000000000000000" pitchFamily="2" charset="0"/>
                </a:rPr>
                <a:t>C</a:t>
              </a:r>
            </a:p>
          </p:txBody>
        </p:sp>
      </p:grpSp>
      <p:grpSp>
        <p:nvGrpSpPr>
          <p:cNvPr id="4" name="Group 3">
            <a:extLst>
              <a:ext uri="{FF2B5EF4-FFF2-40B4-BE49-F238E27FC236}">
                <a16:creationId xmlns:a16="http://schemas.microsoft.com/office/drawing/2014/main" id="{05CF6242-9D71-4EAB-8161-903005F2287D}"/>
              </a:ext>
            </a:extLst>
          </p:cNvPr>
          <p:cNvGrpSpPr/>
          <p:nvPr/>
        </p:nvGrpSpPr>
        <p:grpSpPr>
          <a:xfrm>
            <a:off x="3779809" y="1929108"/>
            <a:ext cx="1308297" cy="1543929"/>
            <a:chOff x="3964634" y="849338"/>
            <a:chExt cx="1308297" cy="1543929"/>
          </a:xfrm>
        </p:grpSpPr>
        <p:sp>
          <p:nvSpPr>
            <p:cNvPr id="9" name="Freeform: Shape 8">
              <a:extLst>
                <a:ext uri="{FF2B5EF4-FFF2-40B4-BE49-F238E27FC236}">
                  <a16:creationId xmlns:a16="http://schemas.microsoft.com/office/drawing/2014/main" id="{EBD99F43-A7BA-4485-97AD-01D032826DC6}"/>
                </a:ext>
              </a:extLst>
            </p:cNvPr>
            <p:cNvSpPr/>
            <p:nvPr/>
          </p:nvSpPr>
          <p:spPr>
            <a:xfrm flipH="1">
              <a:off x="3964634" y="849338"/>
              <a:ext cx="1308297" cy="1543929"/>
            </a:xfrm>
            <a:custGeom>
              <a:avLst/>
              <a:gdLst>
                <a:gd name="connsiteX0" fmla="*/ 0 w 2447779"/>
                <a:gd name="connsiteY0" fmla="*/ 0 h 1543929"/>
                <a:gd name="connsiteX1" fmla="*/ 19 w 2447779"/>
                <a:gd name="connsiteY1" fmla="*/ 0 h 1543929"/>
                <a:gd name="connsiteX2" fmla="*/ 2447778 w 2447779"/>
                <a:gd name="connsiteY2" fmla="*/ 235633 h 1543929"/>
                <a:gd name="connsiteX3" fmla="*/ 2447778 w 2447779"/>
                <a:gd name="connsiteY3" fmla="*/ 0 h 1543929"/>
                <a:gd name="connsiteX4" fmla="*/ 2447779 w 2447779"/>
                <a:gd name="connsiteY4" fmla="*/ 0 h 1543929"/>
                <a:gd name="connsiteX5" fmla="*/ 2447779 w 2447779"/>
                <a:gd name="connsiteY5" fmla="*/ 1543929 h 1543929"/>
                <a:gd name="connsiteX6" fmla="*/ 0 w 2447779"/>
                <a:gd name="connsiteY6" fmla="*/ 1308294 h 154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7779" h="1543929">
                  <a:moveTo>
                    <a:pt x="0" y="0"/>
                  </a:moveTo>
                  <a:lnTo>
                    <a:pt x="19" y="0"/>
                  </a:lnTo>
                  <a:lnTo>
                    <a:pt x="2447778" y="235633"/>
                  </a:lnTo>
                  <a:lnTo>
                    <a:pt x="2447778" y="0"/>
                  </a:lnTo>
                  <a:lnTo>
                    <a:pt x="2447779" y="0"/>
                  </a:lnTo>
                  <a:lnTo>
                    <a:pt x="2447779" y="1543929"/>
                  </a:lnTo>
                  <a:lnTo>
                    <a:pt x="0" y="1308294"/>
                  </a:lnTo>
                  <a:close/>
                </a:path>
              </a:pathLst>
            </a:custGeom>
            <a:gradFill flip="none" rotWithShape="1">
              <a:gsLst>
                <a:gs pos="0">
                  <a:srgbClr val="318F86"/>
                </a:gs>
                <a:gs pos="100000">
                  <a:srgbClr val="3CAEA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6" name="Graphic 35">
              <a:extLst>
                <a:ext uri="{FF2B5EF4-FFF2-40B4-BE49-F238E27FC236}">
                  <a16:creationId xmlns:a16="http://schemas.microsoft.com/office/drawing/2014/main" id="{EEFEA1E8-C38B-41DA-AA03-300268DAE30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88255" y="1331237"/>
              <a:ext cx="640080" cy="640080"/>
            </a:xfrm>
            <a:prstGeom prst="rect">
              <a:avLst/>
            </a:prstGeom>
            <a:scene3d>
              <a:camera prst="isometricOffAxis1Right"/>
              <a:lightRig rig="threePt" dir="t"/>
            </a:scene3d>
          </p:spPr>
        </p:pic>
      </p:grpSp>
      <p:grpSp>
        <p:nvGrpSpPr>
          <p:cNvPr id="27" name="Group 26">
            <a:extLst>
              <a:ext uri="{FF2B5EF4-FFF2-40B4-BE49-F238E27FC236}">
                <a16:creationId xmlns:a16="http://schemas.microsoft.com/office/drawing/2014/main" id="{736B2BB8-EAD8-4EB2-8BAC-1095E4BA0A3C}"/>
              </a:ext>
            </a:extLst>
          </p:cNvPr>
          <p:cNvGrpSpPr/>
          <p:nvPr/>
        </p:nvGrpSpPr>
        <p:grpSpPr>
          <a:xfrm>
            <a:off x="5088106" y="1929108"/>
            <a:ext cx="4476752" cy="1304778"/>
            <a:chOff x="5272931" y="849338"/>
            <a:chExt cx="4476752" cy="1304778"/>
          </a:xfrm>
        </p:grpSpPr>
        <p:sp>
          <p:nvSpPr>
            <p:cNvPr id="2" name="Rectangle 1">
              <a:extLst>
                <a:ext uri="{FF2B5EF4-FFF2-40B4-BE49-F238E27FC236}">
                  <a16:creationId xmlns:a16="http://schemas.microsoft.com/office/drawing/2014/main" id="{58934A85-952B-4FD3-8148-C1AF30318F0F}"/>
                </a:ext>
              </a:extLst>
            </p:cNvPr>
            <p:cNvSpPr/>
            <p:nvPr/>
          </p:nvSpPr>
          <p:spPr>
            <a:xfrm>
              <a:off x="5272931" y="849338"/>
              <a:ext cx="4476752" cy="1304778"/>
            </a:xfrm>
            <a:prstGeom prst="rect">
              <a:avLst/>
            </a:prstGeom>
            <a:gradFill flip="none" rotWithShape="1">
              <a:gsLst>
                <a:gs pos="0">
                  <a:srgbClr val="318F86"/>
                </a:gs>
                <a:gs pos="100000">
                  <a:srgbClr val="3CAEA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256699EE-B2D5-4ADD-8918-D4DC72AF3DC1}"/>
                </a:ext>
              </a:extLst>
            </p:cNvPr>
            <p:cNvGrpSpPr/>
            <p:nvPr/>
          </p:nvGrpSpPr>
          <p:grpSpPr>
            <a:xfrm>
              <a:off x="5356759" y="1041931"/>
              <a:ext cx="3351877" cy="614708"/>
              <a:chOff x="5356759" y="1041931"/>
              <a:chExt cx="3351877" cy="614708"/>
            </a:xfrm>
          </p:grpSpPr>
          <p:sp>
            <p:nvSpPr>
              <p:cNvPr id="50" name="TextBox 49">
                <a:extLst>
                  <a:ext uri="{FF2B5EF4-FFF2-40B4-BE49-F238E27FC236}">
                    <a16:creationId xmlns:a16="http://schemas.microsoft.com/office/drawing/2014/main" id="{D8333ECE-FA92-4F46-9652-C8F0BE0221ED}"/>
                  </a:ext>
                </a:extLst>
              </p:cNvPr>
              <p:cNvSpPr txBox="1"/>
              <p:nvPr/>
            </p:nvSpPr>
            <p:spPr>
              <a:xfrm>
                <a:off x="5356759" y="1379640"/>
                <a:ext cx="3351877" cy="276999"/>
              </a:xfrm>
              <a:prstGeom prst="rect">
                <a:avLst/>
              </a:prstGeom>
              <a:noFill/>
            </p:spPr>
            <p:txBody>
              <a:bodyPr wrap="square" rtlCol="0">
                <a:spAutoFit/>
              </a:bodyPr>
              <a:lstStyle/>
              <a:p>
                <a:r>
                  <a:rPr lang="en-US" sz="1200" dirty="0">
                    <a:solidFill>
                      <a:schemeClr val="bg1"/>
                    </a:solidFill>
                  </a:rPr>
                  <a:t>Create new variables from Existing Variables</a:t>
                </a:r>
              </a:p>
            </p:txBody>
          </p:sp>
          <p:sp>
            <p:nvSpPr>
              <p:cNvPr id="51" name="TextBox 50">
                <a:extLst>
                  <a:ext uri="{FF2B5EF4-FFF2-40B4-BE49-F238E27FC236}">
                    <a16:creationId xmlns:a16="http://schemas.microsoft.com/office/drawing/2014/main" id="{B0AF286B-D193-41D7-9A57-44B4BA18FEE9}"/>
                  </a:ext>
                </a:extLst>
              </p:cNvPr>
              <p:cNvSpPr txBox="1"/>
              <p:nvPr/>
            </p:nvSpPr>
            <p:spPr>
              <a:xfrm>
                <a:off x="5356759" y="1041931"/>
                <a:ext cx="1842392" cy="369332"/>
              </a:xfrm>
              <a:prstGeom prst="rect">
                <a:avLst/>
              </a:prstGeom>
              <a:noFill/>
            </p:spPr>
            <p:txBody>
              <a:bodyPr wrap="square" rtlCol="0">
                <a:spAutoFit/>
              </a:bodyPr>
              <a:lstStyle/>
              <a:p>
                <a:r>
                  <a:rPr lang="en-US" dirty="0">
                    <a:solidFill>
                      <a:schemeClr val="bg1"/>
                    </a:solidFill>
                    <a:latin typeface="Roboto" panose="02000000000000000000" pitchFamily="2" charset="0"/>
                    <a:ea typeface="Roboto" panose="02000000000000000000" pitchFamily="2" charset="0"/>
                    <a:cs typeface="Roboto" panose="02000000000000000000" pitchFamily="2" charset="0"/>
                  </a:rPr>
                  <a:t>CREATE</a:t>
                </a:r>
              </a:p>
            </p:txBody>
          </p:sp>
        </p:grpSp>
      </p:grpSp>
      <p:pic>
        <p:nvPicPr>
          <p:cNvPr id="48" name="Graphic 39">
            <a:extLst>
              <a:ext uri="{FF2B5EF4-FFF2-40B4-BE49-F238E27FC236}">
                <a16:creationId xmlns:a16="http://schemas.microsoft.com/office/drawing/2014/main" id="{8F4D3484-4D2A-4661-5C2E-1D9FB684309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45461" y="3751107"/>
            <a:ext cx="640080" cy="640080"/>
          </a:xfrm>
          <a:prstGeom prst="rect">
            <a:avLst/>
          </a:prstGeom>
          <a:scene3d>
            <a:camera prst="isometricOffAxis1Right"/>
            <a:lightRig rig="threePt" dir="t"/>
          </a:scene3d>
        </p:spPr>
      </p:pic>
      <p:sp>
        <p:nvSpPr>
          <p:cNvPr id="20" name="object 65">
            <a:extLst>
              <a:ext uri="{FF2B5EF4-FFF2-40B4-BE49-F238E27FC236}">
                <a16:creationId xmlns:a16="http://schemas.microsoft.com/office/drawing/2014/main" id="{BBF43E7C-9B90-26FF-E753-81C17F6F9264}"/>
              </a:ext>
            </a:extLst>
          </p:cNvPr>
          <p:cNvSpPr txBox="1">
            <a:spLocks/>
          </p:cNvSpPr>
          <p:nvPr/>
        </p:nvSpPr>
        <p:spPr>
          <a:xfrm>
            <a:off x="3229520" y="243620"/>
            <a:ext cx="5294291" cy="731994"/>
          </a:xfrm>
          <a:prstGeom prst="rect">
            <a:avLst/>
          </a:prstGeom>
        </p:spPr>
        <p:txBody>
          <a:bodyPr vert="horz" wrap="square" lIns="0" tIns="11531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02310">
              <a:lnSpc>
                <a:spcPct val="100000"/>
              </a:lnSpc>
              <a:spcBef>
                <a:spcPts val="95"/>
              </a:spcBef>
            </a:pPr>
            <a:r>
              <a:rPr lang="en-US" sz="4000" b="1" dirty="0"/>
              <a:t>Feature Engineering</a:t>
            </a:r>
            <a:endParaRPr lang="en-US" sz="4000" b="1" dirty="0">
              <a:cs typeface="Arial"/>
            </a:endParaRPr>
          </a:p>
        </p:txBody>
      </p:sp>
    </p:spTree>
    <p:extLst>
      <p:ext uri="{BB962C8B-B14F-4D97-AF65-F5344CB8AC3E}">
        <p14:creationId xmlns:p14="http://schemas.microsoft.com/office/powerpoint/2010/main" val="312250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2"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2"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ppt_x</p:attrName>
                                        </p:attrNameLst>
                                      </p:cBhvr>
                                      <p:tavLst>
                                        <p:tav tm="0">
                                          <p:val>
                                            <p:strVal val="#ppt_x+#ppt_w/2"/>
                                          </p:val>
                                        </p:tav>
                                        <p:tav tm="100000">
                                          <p:val>
                                            <p:strVal val="#ppt_x"/>
                                          </p:val>
                                        </p:tav>
                                      </p:tavLst>
                                    </p:anim>
                                    <p:anim calcmode="lin" valueType="num">
                                      <p:cBhvr>
                                        <p:cTn id="15" dur="500" fill="hold"/>
                                        <p:tgtEl>
                                          <p:spTgt spid="4"/>
                                        </p:tgtEl>
                                        <p:attrNameLst>
                                          <p:attrName>ppt_y</p:attrName>
                                        </p:attrNameLst>
                                      </p:cBhvr>
                                      <p:tavLst>
                                        <p:tav tm="0">
                                          <p:val>
                                            <p:strVal val="#ppt_y"/>
                                          </p:val>
                                        </p:tav>
                                        <p:tav tm="100000">
                                          <p:val>
                                            <p:strVal val="#ppt_y"/>
                                          </p:val>
                                        </p:tav>
                                      </p:tavLst>
                                    </p:anim>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2"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ppt_x</p:attrName>
                                        </p:attrNameLst>
                                      </p:cBhvr>
                                      <p:tavLst>
                                        <p:tav tm="0">
                                          <p:val>
                                            <p:strVal val="#ppt_x+#ppt_w/2"/>
                                          </p:val>
                                        </p:tav>
                                        <p:tav tm="100000">
                                          <p:val>
                                            <p:strVal val="#ppt_x"/>
                                          </p:val>
                                        </p:tav>
                                      </p:tavLst>
                                    </p:anim>
                                    <p:anim calcmode="lin" valueType="num">
                                      <p:cBhvr>
                                        <p:cTn id="22" dur="500" fill="hold"/>
                                        <p:tgtEl>
                                          <p:spTgt spid="6"/>
                                        </p:tgtEl>
                                        <p:attrNameLst>
                                          <p:attrName>ppt_y</p:attrName>
                                        </p:attrNameLst>
                                      </p:cBhvr>
                                      <p:tavLst>
                                        <p:tav tm="0">
                                          <p:val>
                                            <p:strVal val="#ppt_y"/>
                                          </p:val>
                                        </p:tav>
                                        <p:tav tm="100000">
                                          <p:val>
                                            <p:strVal val="#ppt_y"/>
                                          </p:val>
                                        </p:tav>
                                      </p:tavLst>
                                    </p:anim>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17" presetClass="entr" presetSubtype="2"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p:cTn id="35" dur="500" fill="hold"/>
                                        <p:tgtEl>
                                          <p:spTgt spid="35"/>
                                        </p:tgtEl>
                                        <p:attrNameLst>
                                          <p:attrName>ppt_x</p:attrName>
                                        </p:attrNameLst>
                                      </p:cBhvr>
                                      <p:tavLst>
                                        <p:tav tm="0">
                                          <p:val>
                                            <p:strVal val="#ppt_x+#ppt_w/2"/>
                                          </p:val>
                                        </p:tav>
                                        <p:tav tm="100000">
                                          <p:val>
                                            <p:strVal val="#ppt_x"/>
                                          </p:val>
                                        </p:tav>
                                      </p:tavLst>
                                    </p:anim>
                                    <p:anim calcmode="lin" valueType="num">
                                      <p:cBhvr>
                                        <p:cTn id="36" dur="500" fill="hold"/>
                                        <p:tgtEl>
                                          <p:spTgt spid="35"/>
                                        </p:tgtEl>
                                        <p:attrNameLst>
                                          <p:attrName>ppt_y</p:attrName>
                                        </p:attrNameLst>
                                      </p:cBhvr>
                                      <p:tavLst>
                                        <p:tav tm="0">
                                          <p:val>
                                            <p:strVal val="#ppt_y"/>
                                          </p:val>
                                        </p:tav>
                                        <p:tav tm="100000">
                                          <p:val>
                                            <p:strVal val="#ppt_y"/>
                                          </p:val>
                                        </p:tav>
                                      </p:tavLst>
                                    </p:anim>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strVal val="#ppt_h"/>
                                          </p:val>
                                        </p:tav>
                                        <p:tav tm="100000">
                                          <p:val>
                                            <p:strVal val="#ppt_h"/>
                                          </p:val>
                                        </p:tav>
                                      </p:tavLst>
                                    </p:anim>
                                  </p:childTnLst>
                                </p:cTn>
                              </p:par>
                            </p:childTnLst>
                          </p:cTn>
                        </p:par>
                        <p:par>
                          <p:cTn id="39" fill="hold">
                            <p:stCondLst>
                              <p:cond delay="500"/>
                            </p:stCondLst>
                            <p:childTnLst>
                              <p:par>
                                <p:cTn id="40" presetID="17" presetClass="entr" presetSubtype="2" fill="hold" nodeType="afterEffect">
                                  <p:stCondLst>
                                    <p:cond delay="0"/>
                                  </p:stCondLst>
                                  <p:childTnLst>
                                    <p:set>
                                      <p:cBhvr>
                                        <p:cTn id="41" dur="1" fill="hold">
                                          <p:stCondLst>
                                            <p:cond delay="0"/>
                                          </p:stCondLst>
                                        </p:cTn>
                                        <p:tgtEl>
                                          <p:spTgt spid="39"/>
                                        </p:tgtEl>
                                        <p:attrNameLst>
                                          <p:attrName>style.visibility</p:attrName>
                                        </p:attrNameLst>
                                      </p:cBhvr>
                                      <p:to>
                                        <p:strVal val="visible"/>
                                      </p:to>
                                    </p:set>
                                    <p:anim calcmode="lin" valueType="num">
                                      <p:cBhvr>
                                        <p:cTn id="42" dur="500" fill="hold"/>
                                        <p:tgtEl>
                                          <p:spTgt spid="39"/>
                                        </p:tgtEl>
                                        <p:attrNameLst>
                                          <p:attrName>ppt_x</p:attrName>
                                        </p:attrNameLst>
                                      </p:cBhvr>
                                      <p:tavLst>
                                        <p:tav tm="0">
                                          <p:val>
                                            <p:strVal val="#ppt_x+#ppt_w/2"/>
                                          </p:val>
                                        </p:tav>
                                        <p:tav tm="100000">
                                          <p:val>
                                            <p:strVal val="#ppt_x"/>
                                          </p:val>
                                        </p:tav>
                                      </p:tavLst>
                                    </p:anim>
                                    <p:anim calcmode="lin" valueType="num">
                                      <p:cBhvr>
                                        <p:cTn id="43" dur="500" fill="hold"/>
                                        <p:tgtEl>
                                          <p:spTgt spid="39"/>
                                        </p:tgtEl>
                                        <p:attrNameLst>
                                          <p:attrName>ppt_y</p:attrName>
                                        </p:attrNameLst>
                                      </p:cBhvr>
                                      <p:tavLst>
                                        <p:tav tm="0">
                                          <p:val>
                                            <p:strVal val="#ppt_y"/>
                                          </p:val>
                                        </p:tav>
                                        <p:tav tm="100000">
                                          <p:val>
                                            <p:strVal val="#ppt_y"/>
                                          </p:val>
                                        </p:tav>
                                      </p:tavLst>
                                    </p:anim>
                                    <p:anim calcmode="lin" valueType="num">
                                      <p:cBhvr>
                                        <p:cTn id="44" dur="500" fill="hold"/>
                                        <p:tgtEl>
                                          <p:spTgt spid="39"/>
                                        </p:tgtEl>
                                        <p:attrNameLst>
                                          <p:attrName>ppt_w</p:attrName>
                                        </p:attrNameLst>
                                      </p:cBhvr>
                                      <p:tavLst>
                                        <p:tav tm="0">
                                          <p:val>
                                            <p:fltVal val="0"/>
                                          </p:val>
                                        </p:tav>
                                        <p:tav tm="100000">
                                          <p:val>
                                            <p:strVal val="#ppt_w"/>
                                          </p:val>
                                        </p:tav>
                                      </p:tavLst>
                                    </p:anim>
                                    <p:anim calcmode="lin" valueType="num">
                                      <p:cBhvr>
                                        <p:cTn id="45" dur="500" fill="hold"/>
                                        <p:tgtEl>
                                          <p:spTgt spid="39"/>
                                        </p:tgtEl>
                                        <p:attrNameLst>
                                          <p:attrName>ppt_h</p:attrName>
                                        </p:attrNameLst>
                                      </p:cBhvr>
                                      <p:tavLst>
                                        <p:tav tm="0">
                                          <p:val>
                                            <p:strVal val="#ppt_h"/>
                                          </p:val>
                                        </p:tav>
                                        <p:tav tm="100000">
                                          <p:val>
                                            <p:strVal val="#ppt_h"/>
                                          </p:val>
                                        </p:tav>
                                      </p:tavLst>
                                    </p:anim>
                                  </p:childTnLst>
                                </p:cTn>
                              </p:par>
                            </p:childTnLst>
                          </p:cTn>
                        </p:par>
                        <p:par>
                          <p:cTn id="46" fill="hold">
                            <p:stCondLst>
                              <p:cond delay="1000"/>
                            </p:stCondLst>
                            <p:childTnLst>
                              <p:par>
                                <p:cTn id="47" presetID="17" presetClass="entr" presetSubtype="2" fill="hold" grpId="0" nodeType="after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ppt_x</p:attrName>
                                        </p:attrNameLst>
                                      </p:cBhvr>
                                      <p:tavLst>
                                        <p:tav tm="0">
                                          <p:val>
                                            <p:strVal val="#ppt_x+#ppt_w/2"/>
                                          </p:val>
                                        </p:tav>
                                        <p:tav tm="100000">
                                          <p:val>
                                            <p:strVal val="#ppt_x"/>
                                          </p:val>
                                        </p:tav>
                                      </p:tavLst>
                                    </p:anim>
                                    <p:anim calcmode="lin" valueType="num">
                                      <p:cBhvr>
                                        <p:cTn id="50" dur="500" fill="hold"/>
                                        <p:tgtEl>
                                          <p:spTgt spid="23"/>
                                        </p:tgtEl>
                                        <p:attrNameLst>
                                          <p:attrName>ppt_y</p:attrName>
                                        </p:attrNameLst>
                                      </p:cBhvr>
                                      <p:tavLst>
                                        <p:tav tm="0">
                                          <p:val>
                                            <p:strVal val="#ppt_y"/>
                                          </p:val>
                                        </p:tav>
                                        <p:tav tm="100000">
                                          <p:val>
                                            <p:strVal val="#ppt_y"/>
                                          </p:val>
                                        </p:tav>
                                      </p:tavLst>
                                    </p:anim>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strVal val="#ppt_h"/>
                                          </p:val>
                                        </p:tav>
                                        <p:tav tm="100000">
                                          <p:val>
                                            <p:strVal val="#ppt_h"/>
                                          </p:val>
                                        </p:tav>
                                      </p:tavLst>
                                    </p:anim>
                                  </p:childTnLst>
                                </p:cTn>
                              </p:par>
                            </p:childTnLst>
                          </p:cTn>
                        </p:par>
                        <p:par>
                          <p:cTn id="53" fill="hold">
                            <p:stCondLst>
                              <p:cond delay="1500"/>
                            </p:stCondLst>
                            <p:childTnLst>
                              <p:par>
                                <p:cTn id="54" presetID="1" presetClass="entr" presetSubtype="0" fill="hold" grpId="0" nodeType="afterEffect">
                                  <p:stCondLst>
                                    <p:cond delay="0"/>
                                  </p:stCondLst>
                                  <p:childTnLst>
                                    <p:set>
                                      <p:cBhvr>
                                        <p:cTn id="55" dur="1" fill="hold">
                                          <p:stCondLst>
                                            <p:cond delay="0"/>
                                          </p:stCondLst>
                                        </p:cTn>
                                        <p:tgtEl>
                                          <p:spTgt spid="12"/>
                                        </p:tgtEl>
                                        <p:attrNameLst>
                                          <p:attrName>style.visibility</p:attrName>
                                        </p:attrNameLst>
                                      </p:cBhvr>
                                      <p:to>
                                        <p:strVal val="visible"/>
                                      </p:to>
                                    </p:set>
                                  </p:childTnLst>
                                </p:cTn>
                              </p:par>
                              <p:par>
                                <p:cTn id="56" presetID="10"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7" presetClass="entr" presetSubtype="2"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p:cTn id="63" dur="500" fill="hold"/>
                                        <p:tgtEl>
                                          <p:spTgt spid="25"/>
                                        </p:tgtEl>
                                        <p:attrNameLst>
                                          <p:attrName>ppt_x</p:attrName>
                                        </p:attrNameLst>
                                      </p:cBhvr>
                                      <p:tavLst>
                                        <p:tav tm="0">
                                          <p:val>
                                            <p:strVal val="#ppt_x+#ppt_w/2"/>
                                          </p:val>
                                        </p:tav>
                                        <p:tav tm="100000">
                                          <p:val>
                                            <p:strVal val="#ppt_x"/>
                                          </p:val>
                                        </p:tav>
                                      </p:tavLst>
                                    </p:anim>
                                    <p:anim calcmode="lin" valueType="num">
                                      <p:cBhvr>
                                        <p:cTn id="64" dur="500" fill="hold"/>
                                        <p:tgtEl>
                                          <p:spTgt spid="25"/>
                                        </p:tgtEl>
                                        <p:attrNameLst>
                                          <p:attrName>ppt_y</p:attrName>
                                        </p:attrNameLst>
                                      </p:cBhvr>
                                      <p:tavLst>
                                        <p:tav tm="0">
                                          <p:val>
                                            <p:strVal val="#ppt_y"/>
                                          </p:val>
                                        </p:tav>
                                        <p:tav tm="100000">
                                          <p:val>
                                            <p:strVal val="#ppt_y"/>
                                          </p:val>
                                        </p:tav>
                                      </p:tavLst>
                                    </p:anim>
                                    <p:anim calcmode="lin" valueType="num">
                                      <p:cBhvr>
                                        <p:cTn id="65" dur="500" fill="hold"/>
                                        <p:tgtEl>
                                          <p:spTgt spid="25"/>
                                        </p:tgtEl>
                                        <p:attrNameLst>
                                          <p:attrName>ppt_w</p:attrName>
                                        </p:attrNameLst>
                                      </p:cBhvr>
                                      <p:tavLst>
                                        <p:tav tm="0">
                                          <p:val>
                                            <p:fltVal val="0"/>
                                          </p:val>
                                        </p:tav>
                                        <p:tav tm="100000">
                                          <p:val>
                                            <p:strVal val="#ppt_w"/>
                                          </p:val>
                                        </p:tav>
                                      </p:tavLst>
                                    </p:anim>
                                    <p:anim calcmode="lin" valueType="num">
                                      <p:cBhvr>
                                        <p:cTn id="66" dur="500" fill="hold"/>
                                        <p:tgtEl>
                                          <p:spTgt spid="25"/>
                                        </p:tgtEl>
                                        <p:attrNameLst>
                                          <p:attrName>ppt_h</p:attrName>
                                        </p:attrNameLst>
                                      </p:cBhvr>
                                      <p:tavLst>
                                        <p:tav tm="0">
                                          <p:val>
                                            <p:strVal val="#ppt_h"/>
                                          </p:val>
                                        </p:tav>
                                        <p:tav tm="100000">
                                          <p:val>
                                            <p:strVal val="#ppt_h"/>
                                          </p:val>
                                        </p:tav>
                                      </p:tavLst>
                                    </p:anim>
                                  </p:childTnLst>
                                </p:cTn>
                              </p:par>
                            </p:childTnLst>
                          </p:cTn>
                        </p:par>
                        <p:par>
                          <p:cTn id="67" fill="hold">
                            <p:stCondLst>
                              <p:cond delay="500"/>
                            </p:stCondLst>
                            <p:childTnLst>
                              <p:par>
                                <p:cTn id="68" presetID="17" presetClass="entr" presetSubtype="2" fill="hold" nodeType="afterEffect">
                                  <p:stCondLst>
                                    <p:cond delay="0"/>
                                  </p:stCondLst>
                                  <p:childTnLst>
                                    <p:set>
                                      <p:cBhvr>
                                        <p:cTn id="69" dur="1" fill="hold">
                                          <p:stCondLst>
                                            <p:cond delay="0"/>
                                          </p:stCondLst>
                                        </p:cTn>
                                        <p:tgtEl>
                                          <p:spTgt spid="41"/>
                                        </p:tgtEl>
                                        <p:attrNameLst>
                                          <p:attrName>style.visibility</p:attrName>
                                        </p:attrNameLst>
                                      </p:cBhvr>
                                      <p:to>
                                        <p:strVal val="visible"/>
                                      </p:to>
                                    </p:set>
                                    <p:anim calcmode="lin" valueType="num">
                                      <p:cBhvr>
                                        <p:cTn id="70" dur="500" fill="hold"/>
                                        <p:tgtEl>
                                          <p:spTgt spid="41"/>
                                        </p:tgtEl>
                                        <p:attrNameLst>
                                          <p:attrName>ppt_x</p:attrName>
                                        </p:attrNameLst>
                                      </p:cBhvr>
                                      <p:tavLst>
                                        <p:tav tm="0">
                                          <p:val>
                                            <p:strVal val="#ppt_x+#ppt_w/2"/>
                                          </p:val>
                                        </p:tav>
                                        <p:tav tm="100000">
                                          <p:val>
                                            <p:strVal val="#ppt_x"/>
                                          </p:val>
                                        </p:tav>
                                      </p:tavLst>
                                    </p:anim>
                                    <p:anim calcmode="lin" valueType="num">
                                      <p:cBhvr>
                                        <p:cTn id="71" dur="500" fill="hold"/>
                                        <p:tgtEl>
                                          <p:spTgt spid="41"/>
                                        </p:tgtEl>
                                        <p:attrNameLst>
                                          <p:attrName>ppt_y</p:attrName>
                                        </p:attrNameLst>
                                      </p:cBhvr>
                                      <p:tavLst>
                                        <p:tav tm="0">
                                          <p:val>
                                            <p:strVal val="#ppt_y"/>
                                          </p:val>
                                        </p:tav>
                                        <p:tav tm="100000">
                                          <p:val>
                                            <p:strVal val="#ppt_y"/>
                                          </p:val>
                                        </p:tav>
                                      </p:tavLst>
                                    </p:anim>
                                    <p:anim calcmode="lin" valueType="num">
                                      <p:cBhvr>
                                        <p:cTn id="72" dur="500" fill="hold"/>
                                        <p:tgtEl>
                                          <p:spTgt spid="41"/>
                                        </p:tgtEl>
                                        <p:attrNameLst>
                                          <p:attrName>ppt_w</p:attrName>
                                        </p:attrNameLst>
                                      </p:cBhvr>
                                      <p:tavLst>
                                        <p:tav tm="0">
                                          <p:val>
                                            <p:fltVal val="0"/>
                                          </p:val>
                                        </p:tav>
                                        <p:tav tm="100000">
                                          <p:val>
                                            <p:strVal val="#ppt_w"/>
                                          </p:val>
                                        </p:tav>
                                      </p:tavLst>
                                    </p:anim>
                                    <p:anim calcmode="lin" valueType="num">
                                      <p:cBhvr>
                                        <p:cTn id="73" dur="500" fill="hold"/>
                                        <p:tgtEl>
                                          <p:spTgt spid="41"/>
                                        </p:tgtEl>
                                        <p:attrNameLst>
                                          <p:attrName>ppt_h</p:attrName>
                                        </p:attrNameLst>
                                      </p:cBhvr>
                                      <p:tavLst>
                                        <p:tav tm="0">
                                          <p:val>
                                            <p:strVal val="#ppt_h"/>
                                          </p:val>
                                        </p:tav>
                                        <p:tav tm="100000">
                                          <p:val>
                                            <p:strVal val="#ppt_h"/>
                                          </p:val>
                                        </p:tav>
                                      </p:tavLst>
                                    </p:anim>
                                  </p:childTnLst>
                                </p:cTn>
                              </p:par>
                            </p:childTnLst>
                          </p:cTn>
                        </p:par>
                        <p:par>
                          <p:cTn id="74" fill="hold">
                            <p:stCondLst>
                              <p:cond delay="1000"/>
                            </p:stCondLst>
                            <p:childTnLst>
                              <p:par>
                                <p:cTn id="75" presetID="17" presetClass="entr" presetSubtype="2" fill="hold" nodeType="afterEffect">
                                  <p:stCondLst>
                                    <p:cond delay="0"/>
                                  </p:stCondLst>
                                  <p:childTnLst>
                                    <p:set>
                                      <p:cBhvr>
                                        <p:cTn id="76" dur="1" fill="hold">
                                          <p:stCondLst>
                                            <p:cond delay="0"/>
                                          </p:stCondLst>
                                        </p:cTn>
                                        <p:tgtEl>
                                          <p:spTgt spid="43"/>
                                        </p:tgtEl>
                                        <p:attrNameLst>
                                          <p:attrName>style.visibility</p:attrName>
                                        </p:attrNameLst>
                                      </p:cBhvr>
                                      <p:to>
                                        <p:strVal val="visible"/>
                                      </p:to>
                                    </p:set>
                                    <p:anim calcmode="lin" valueType="num">
                                      <p:cBhvr>
                                        <p:cTn id="77" dur="500" fill="hold"/>
                                        <p:tgtEl>
                                          <p:spTgt spid="43"/>
                                        </p:tgtEl>
                                        <p:attrNameLst>
                                          <p:attrName>ppt_x</p:attrName>
                                        </p:attrNameLst>
                                      </p:cBhvr>
                                      <p:tavLst>
                                        <p:tav tm="0">
                                          <p:val>
                                            <p:strVal val="#ppt_x+#ppt_w/2"/>
                                          </p:val>
                                        </p:tav>
                                        <p:tav tm="100000">
                                          <p:val>
                                            <p:strVal val="#ppt_x"/>
                                          </p:val>
                                        </p:tav>
                                      </p:tavLst>
                                    </p:anim>
                                    <p:anim calcmode="lin" valueType="num">
                                      <p:cBhvr>
                                        <p:cTn id="78" dur="500" fill="hold"/>
                                        <p:tgtEl>
                                          <p:spTgt spid="43"/>
                                        </p:tgtEl>
                                        <p:attrNameLst>
                                          <p:attrName>ppt_y</p:attrName>
                                        </p:attrNameLst>
                                      </p:cBhvr>
                                      <p:tavLst>
                                        <p:tav tm="0">
                                          <p:val>
                                            <p:strVal val="#ppt_y"/>
                                          </p:val>
                                        </p:tav>
                                        <p:tav tm="100000">
                                          <p:val>
                                            <p:strVal val="#ppt_y"/>
                                          </p:val>
                                        </p:tav>
                                      </p:tavLst>
                                    </p:anim>
                                    <p:anim calcmode="lin" valueType="num">
                                      <p:cBhvr>
                                        <p:cTn id="79" dur="500" fill="hold"/>
                                        <p:tgtEl>
                                          <p:spTgt spid="43"/>
                                        </p:tgtEl>
                                        <p:attrNameLst>
                                          <p:attrName>ppt_w</p:attrName>
                                        </p:attrNameLst>
                                      </p:cBhvr>
                                      <p:tavLst>
                                        <p:tav tm="0">
                                          <p:val>
                                            <p:fltVal val="0"/>
                                          </p:val>
                                        </p:tav>
                                        <p:tav tm="100000">
                                          <p:val>
                                            <p:strVal val="#ppt_w"/>
                                          </p:val>
                                        </p:tav>
                                      </p:tavLst>
                                    </p:anim>
                                    <p:anim calcmode="lin" valueType="num">
                                      <p:cBhvr>
                                        <p:cTn id="80" dur="500" fill="hold"/>
                                        <p:tgtEl>
                                          <p:spTgt spid="43"/>
                                        </p:tgtEl>
                                        <p:attrNameLst>
                                          <p:attrName>ppt_h</p:attrName>
                                        </p:attrNameLst>
                                      </p:cBhvr>
                                      <p:tavLst>
                                        <p:tav tm="0">
                                          <p:val>
                                            <p:strVal val="#ppt_h"/>
                                          </p:val>
                                        </p:tav>
                                        <p:tav tm="100000">
                                          <p:val>
                                            <p:strVal val="#ppt_h"/>
                                          </p:val>
                                        </p:tav>
                                      </p:tavLst>
                                    </p:anim>
                                  </p:childTnLst>
                                </p:cTn>
                              </p:par>
                            </p:childTnLst>
                          </p:cTn>
                        </p:par>
                        <p:par>
                          <p:cTn id="81" fill="hold">
                            <p:stCondLst>
                              <p:cond delay="1500"/>
                            </p:stCondLst>
                            <p:childTnLst>
                              <p:par>
                                <p:cTn id="82" presetID="1" presetClass="entr" presetSubtype="0" fill="hold" grpId="0" nodeType="afterEffect">
                                  <p:stCondLst>
                                    <p:cond delay="0"/>
                                  </p:stCondLst>
                                  <p:childTnLst>
                                    <p:set>
                                      <p:cBhvr>
                                        <p:cTn id="83" dur="1" fill="hold">
                                          <p:stCondLst>
                                            <p:cond delay="0"/>
                                          </p:stCondLst>
                                        </p:cTn>
                                        <p:tgtEl>
                                          <p:spTgt spid="15"/>
                                        </p:tgtEl>
                                        <p:attrNameLst>
                                          <p:attrName>style.visibility</p:attrName>
                                        </p:attrNameLst>
                                      </p:cBhvr>
                                      <p:to>
                                        <p:strVal val="visible"/>
                                      </p:to>
                                    </p:set>
                                  </p:childTnLst>
                                </p:cTn>
                              </p:par>
                            </p:childTnLst>
                          </p:cTn>
                        </p:par>
                        <p:par>
                          <p:cTn id="84" fill="hold">
                            <p:stCondLst>
                              <p:cond delay="1500"/>
                            </p:stCondLst>
                            <p:childTnLst>
                              <p:par>
                                <p:cTn id="85" presetID="17" presetClass="entr" presetSubtype="2" fill="hold" nodeType="afterEffect">
                                  <p:stCondLst>
                                    <p:cond delay="0"/>
                                  </p:stCondLst>
                                  <p:childTnLst>
                                    <p:set>
                                      <p:cBhvr>
                                        <p:cTn id="86" dur="1" fill="hold">
                                          <p:stCondLst>
                                            <p:cond delay="0"/>
                                          </p:stCondLst>
                                        </p:cTn>
                                        <p:tgtEl>
                                          <p:spTgt spid="44"/>
                                        </p:tgtEl>
                                        <p:attrNameLst>
                                          <p:attrName>style.visibility</p:attrName>
                                        </p:attrNameLst>
                                      </p:cBhvr>
                                      <p:to>
                                        <p:strVal val="visible"/>
                                      </p:to>
                                    </p:set>
                                    <p:anim calcmode="lin" valueType="num">
                                      <p:cBhvr>
                                        <p:cTn id="87" dur="500" fill="hold"/>
                                        <p:tgtEl>
                                          <p:spTgt spid="44"/>
                                        </p:tgtEl>
                                        <p:attrNameLst>
                                          <p:attrName>ppt_x</p:attrName>
                                        </p:attrNameLst>
                                      </p:cBhvr>
                                      <p:tavLst>
                                        <p:tav tm="0">
                                          <p:val>
                                            <p:strVal val="#ppt_x+#ppt_w/2"/>
                                          </p:val>
                                        </p:tav>
                                        <p:tav tm="100000">
                                          <p:val>
                                            <p:strVal val="#ppt_x"/>
                                          </p:val>
                                        </p:tav>
                                      </p:tavLst>
                                    </p:anim>
                                    <p:anim calcmode="lin" valueType="num">
                                      <p:cBhvr>
                                        <p:cTn id="88" dur="500" fill="hold"/>
                                        <p:tgtEl>
                                          <p:spTgt spid="44"/>
                                        </p:tgtEl>
                                        <p:attrNameLst>
                                          <p:attrName>ppt_y</p:attrName>
                                        </p:attrNameLst>
                                      </p:cBhvr>
                                      <p:tavLst>
                                        <p:tav tm="0">
                                          <p:val>
                                            <p:strVal val="#ppt_y"/>
                                          </p:val>
                                        </p:tav>
                                        <p:tav tm="100000">
                                          <p:val>
                                            <p:strVal val="#ppt_y"/>
                                          </p:val>
                                        </p:tav>
                                      </p:tavLst>
                                    </p:anim>
                                    <p:anim calcmode="lin" valueType="num">
                                      <p:cBhvr>
                                        <p:cTn id="89" dur="500" fill="hold"/>
                                        <p:tgtEl>
                                          <p:spTgt spid="44"/>
                                        </p:tgtEl>
                                        <p:attrNameLst>
                                          <p:attrName>ppt_w</p:attrName>
                                        </p:attrNameLst>
                                      </p:cBhvr>
                                      <p:tavLst>
                                        <p:tav tm="0">
                                          <p:val>
                                            <p:fltVal val="0"/>
                                          </p:val>
                                        </p:tav>
                                        <p:tav tm="100000">
                                          <p:val>
                                            <p:strVal val="#ppt_w"/>
                                          </p:val>
                                        </p:tav>
                                      </p:tavLst>
                                    </p:anim>
                                    <p:anim calcmode="lin" valueType="num">
                                      <p:cBhvr>
                                        <p:cTn id="90" dur="500" fill="hold"/>
                                        <p:tgtEl>
                                          <p:spTgt spid="44"/>
                                        </p:tgtEl>
                                        <p:attrNameLst>
                                          <p:attrName>ppt_h</p:attrName>
                                        </p:attrNameLst>
                                      </p:cBhvr>
                                      <p:tavLst>
                                        <p:tav tm="0">
                                          <p:val>
                                            <p:strVal val="#ppt_h"/>
                                          </p:val>
                                        </p:tav>
                                        <p:tav tm="100000">
                                          <p:val>
                                            <p:strVal val="#ppt_h"/>
                                          </p:val>
                                        </p:tav>
                                      </p:tavLst>
                                    </p:anim>
                                  </p:childTnLst>
                                </p:cTn>
                              </p:par>
                              <p:par>
                                <p:cTn id="91" presetID="10" presetClass="entr" presetSubtype="0" fill="hold" grpId="0" nodeType="with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fade">
                                      <p:cBhvr>
                                        <p:cTn id="93" dur="500"/>
                                        <p:tgtEl>
                                          <p:spTgt spid="30"/>
                                        </p:tgtEl>
                                      </p:cBhvr>
                                    </p:animEffect>
                                  </p:childTnLst>
                                </p:cTn>
                              </p:par>
                            </p:childTnLst>
                          </p:cTn>
                        </p:par>
                        <p:par>
                          <p:cTn id="94" fill="hold">
                            <p:stCondLst>
                              <p:cond delay="2000"/>
                            </p:stCondLst>
                            <p:childTnLst>
                              <p:par>
                                <p:cTn id="95" presetID="10" presetClass="entr" presetSubtype="0" fill="hold" grpId="0" nodeType="after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fade">
                                      <p:cBhvr>
                                        <p:cTn id="9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30" grpId="0" animBg="1"/>
      <p:bldP spid="25" grpId="0" animBg="1"/>
      <p:bldP spid="15" grpId="0" animBg="1"/>
      <p:bldP spid="23" grpId="0" animBg="1"/>
      <p:bldP spid="29" grpId="0" animBg="1"/>
      <p:bldP spid="12" grpId="0" animBg="1"/>
      <p:bldP spid="28"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Arrow: Right 74">
            <a:extLst>
              <a:ext uri="{FF2B5EF4-FFF2-40B4-BE49-F238E27FC236}">
                <a16:creationId xmlns:a16="http://schemas.microsoft.com/office/drawing/2014/main" id="{7270B3AE-8CDC-DD6A-9366-F81663673BE9}"/>
              </a:ext>
            </a:extLst>
          </p:cNvPr>
          <p:cNvSpPr/>
          <p:nvPr/>
        </p:nvSpPr>
        <p:spPr>
          <a:xfrm>
            <a:off x="4478200" y="2732431"/>
            <a:ext cx="1502809" cy="473230"/>
          </a:xfrm>
          <a:prstGeom prst="rightArrow">
            <a:avLst>
              <a:gd name="adj1" fmla="val 60862"/>
              <a:gd name="adj2" fmla="val 50000"/>
            </a:avLst>
          </a:prstGeom>
          <a:gradFill>
            <a:gsLst>
              <a:gs pos="100000">
                <a:schemeClr val="accent2"/>
              </a:gs>
              <a:gs pos="0">
                <a:srgbClr val="C00000"/>
              </a:gs>
            </a:gsLst>
            <a:lin ang="108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015CDE8F-9538-F642-DAF2-81E9307F9570}"/>
              </a:ext>
            </a:extLst>
          </p:cNvPr>
          <p:cNvSpPr/>
          <p:nvPr/>
        </p:nvSpPr>
        <p:spPr>
          <a:xfrm>
            <a:off x="3112263" y="2732432"/>
            <a:ext cx="1554021" cy="473229"/>
          </a:xfrm>
          <a:custGeom>
            <a:avLst/>
            <a:gdLst>
              <a:gd name="connsiteX0" fmla="*/ 1650023 w 1912134"/>
              <a:gd name="connsiteY0" fmla="*/ 0 h 582281"/>
              <a:gd name="connsiteX1" fmla="*/ 1912134 w 1912134"/>
              <a:gd name="connsiteY1" fmla="*/ 291141 h 582281"/>
              <a:gd name="connsiteX2" fmla="*/ 1650023 w 1912134"/>
              <a:gd name="connsiteY2" fmla="*/ 582281 h 582281"/>
              <a:gd name="connsiteX3" fmla="*/ 1650023 w 1912134"/>
              <a:gd name="connsiteY3" fmla="*/ 466618 h 582281"/>
              <a:gd name="connsiteX4" fmla="*/ 0 w 1912134"/>
              <a:gd name="connsiteY4" fmla="*/ 466618 h 582281"/>
              <a:gd name="connsiteX5" fmla="*/ 0 w 1912134"/>
              <a:gd name="connsiteY5" fmla="*/ 119633 h 582281"/>
              <a:gd name="connsiteX6" fmla="*/ 1650023 w 1912134"/>
              <a:gd name="connsiteY6" fmla="*/ 119633 h 582281"/>
              <a:gd name="connsiteX7" fmla="*/ 1650023 w 1912134"/>
              <a:gd name="connsiteY7" fmla="*/ 0 h 58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2134" h="582281">
                <a:moveTo>
                  <a:pt x="1650023" y="0"/>
                </a:moveTo>
                <a:lnTo>
                  <a:pt x="1912134" y="291141"/>
                </a:lnTo>
                <a:lnTo>
                  <a:pt x="1650023" y="582281"/>
                </a:lnTo>
                <a:lnTo>
                  <a:pt x="1650023" y="466618"/>
                </a:lnTo>
                <a:lnTo>
                  <a:pt x="0" y="466618"/>
                </a:lnTo>
                <a:lnTo>
                  <a:pt x="0" y="119633"/>
                </a:lnTo>
                <a:lnTo>
                  <a:pt x="1650023" y="119633"/>
                </a:lnTo>
                <a:lnTo>
                  <a:pt x="1650023" y="0"/>
                </a:lnTo>
                <a:close/>
              </a:path>
            </a:pathLst>
          </a:custGeom>
          <a:gradFill flip="none" rotWithShape="1">
            <a:gsLst>
              <a:gs pos="100000">
                <a:schemeClr val="accent5"/>
              </a:gs>
              <a:gs pos="0">
                <a:schemeClr val="accent1">
                  <a:lumMod val="75000"/>
                </a:schemeClr>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 2"/>
          <p:cNvSpPr/>
          <p:nvPr/>
        </p:nvSpPr>
        <p:spPr>
          <a:xfrm>
            <a:off x="5289023" y="3139678"/>
            <a:ext cx="3703241" cy="578644"/>
          </a:xfrm>
          <a:prstGeom prst="rect">
            <a:avLst/>
          </a:prstGeom>
          <a:noFill/>
          <a:ln/>
        </p:spPr>
        <p:txBody>
          <a:bodyPr wrap="none" rtlCol="0" anchor="t"/>
          <a:lstStyle/>
          <a:p>
            <a:pPr>
              <a:lnSpc>
                <a:spcPts val="4556"/>
              </a:lnSpc>
            </a:pPr>
            <a:endParaRPr lang="en-US" sz="3645" dirty="0"/>
          </a:p>
        </p:txBody>
      </p:sp>
      <p:graphicFrame>
        <p:nvGraphicFramePr>
          <p:cNvPr id="16" name="Diagram 15">
            <a:extLst>
              <a:ext uri="{FF2B5EF4-FFF2-40B4-BE49-F238E27FC236}">
                <a16:creationId xmlns:a16="http://schemas.microsoft.com/office/drawing/2014/main" id="{DDD4C352-5B6F-D881-6943-2B4946B5F656}"/>
              </a:ext>
            </a:extLst>
          </p:cNvPr>
          <p:cNvGraphicFramePr/>
          <p:nvPr>
            <p:extLst>
              <p:ext uri="{D42A27DB-BD31-4B8C-83A1-F6EECF244321}">
                <p14:modId xmlns:p14="http://schemas.microsoft.com/office/powerpoint/2010/main" val="3910457701"/>
              </p:ext>
            </p:extLst>
          </p:nvPr>
        </p:nvGraphicFramePr>
        <p:xfrm>
          <a:off x="275605" y="396240"/>
          <a:ext cx="4320118" cy="992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91B7200D-E5FB-1728-DAC3-F14943652BA1}"/>
              </a:ext>
            </a:extLst>
          </p:cNvPr>
          <p:cNvSpPr/>
          <p:nvPr/>
        </p:nvSpPr>
        <p:spPr>
          <a:xfrm>
            <a:off x="6610556" y="-8597"/>
            <a:ext cx="5463330" cy="3104854"/>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F2B1BCF9-28AB-957E-54AB-110245721559}"/>
              </a:ext>
            </a:extLst>
          </p:cNvPr>
          <p:cNvSpPr/>
          <p:nvPr/>
        </p:nvSpPr>
        <p:spPr>
          <a:xfrm>
            <a:off x="27403" y="-15268"/>
            <a:ext cx="6556580" cy="6196692"/>
          </a:xfrm>
          <a:prstGeom prst="roundRect">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85E60D8E-AFCF-088C-3FCD-8D0A4F87C9F2}"/>
              </a:ext>
            </a:extLst>
          </p:cNvPr>
          <p:cNvSpPr/>
          <p:nvPr/>
        </p:nvSpPr>
        <p:spPr>
          <a:xfrm>
            <a:off x="6740749" y="3089029"/>
            <a:ext cx="5291884" cy="3521130"/>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endParaRPr lang="en-IN" dirty="0"/>
          </a:p>
        </p:txBody>
      </p:sp>
      <p:sp>
        <p:nvSpPr>
          <p:cNvPr id="49" name="Freeform: Shape 48">
            <a:extLst>
              <a:ext uri="{FF2B5EF4-FFF2-40B4-BE49-F238E27FC236}">
                <a16:creationId xmlns:a16="http://schemas.microsoft.com/office/drawing/2014/main" id="{9BA881AB-BDA5-AD49-24F5-5C0D1B9C697A}"/>
              </a:ext>
            </a:extLst>
          </p:cNvPr>
          <p:cNvSpPr/>
          <p:nvPr/>
        </p:nvSpPr>
        <p:spPr>
          <a:xfrm>
            <a:off x="4256337" y="599017"/>
            <a:ext cx="917384" cy="992526"/>
          </a:xfrm>
          <a:custGeom>
            <a:avLst/>
            <a:gdLst>
              <a:gd name="connsiteX0" fmla="*/ 1412207 w 1412207"/>
              <a:gd name="connsiteY0" fmla="*/ 466415 h 1529477"/>
              <a:gd name="connsiteX1" fmla="*/ 1384465 w 1412207"/>
              <a:gd name="connsiteY1" fmla="*/ 0 h 1529477"/>
              <a:gd name="connsiteX2" fmla="*/ 932466 w 1412207"/>
              <a:gd name="connsiteY2" fmla="*/ 118603 h 1529477"/>
              <a:gd name="connsiteX3" fmla="*/ 1020661 w 1412207"/>
              <a:gd name="connsiteY3" fmla="*/ 182447 h 1529477"/>
              <a:gd name="connsiteX4" fmla="*/ 0 w 1412207"/>
              <a:gd name="connsiteY4" fmla="*/ 1240300 h 1529477"/>
              <a:gd name="connsiteX5" fmla="*/ 220245 w 1412207"/>
              <a:gd name="connsiteY5" fmla="*/ 1529477 h 1529477"/>
              <a:gd name="connsiteX6" fmla="*/ 1314926 w 1412207"/>
              <a:gd name="connsiteY6" fmla="*/ 395786 h 1529477"/>
              <a:gd name="connsiteX7" fmla="*/ 1412207 w 1412207"/>
              <a:gd name="connsiteY7" fmla="*/ 466415 h 1529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207" h="1529477">
                <a:moveTo>
                  <a:pt x="1412207" y="466415"/>
                </a:moveTo>
                <a:lnTo>
                  <a:pt x="1384465" y="0"/>
                </a:lnTo>
                <a:lnTo>
                  <a:pt x="932466" y="118603"/>
                </a:lnTo>
                <a:lnTo>
                  <a:pt x="1020661" y="182447"/>
                </a:lnTo>
                <a:cubicBezTo>
                  <a:pt x="843908" y="422560"/>
                  <a:pt x="478409" y="875770"/>
                  <a:pt x="0" y="1240300"/>
                </a:cubicBezTo>
                <a:lnTo>
                  <a:pt x="220245" y="1529477"/>
                </a:lnTo>
                <a:cubicBezTo>
                  <a:pt x="710526" y="1155982"/>
                  <a:pt x="1085959" y="707254"/>
                  <a:pt x="1314926" y="395786"/>
                </a:cubicBezTo>
                <a:lnTo>
                  <a:pt x="1412207" y="466415"/>
                </a:lnTo>
                <a:close/>
              </a:path>
            </a:pathLst>
          </a:custGeom>
          <a:gradFill>
            <a:gsLst>
              <a:gs pos="100000">
                <a:schemeClr val="accent4"/>
              </a:gs>
              <a:gs pos="0">
                <a:schemeClr val="accent2">
                  <a:lumMod val="75000"/>
                </a:schemeClr>
              </a:gs>
            </a:gsLst>
            <a:lin ang="6600000" scaled="0"/>
          </a:gradFill>
          <a:ln w="38100"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AD1C43F-14A7-9319-CEB5-AD1639F4F20C}"/>
              </a:ext>
            </a:extLst>
          </p:cNvPr>
          <p:cNvSpPr/>
          <p:nvPr/>
        </p:nvSpPr>
        <p:spPr>
          <a:xfrm>
            <a:off x="3055364" y="1292971"/>
            <a:ext cx="1502810" cy="836653"/>
          </a:xfrm>
          <a:custGeom>
            <a:avLst/>
            <a:gdLst>
              <a:gd name="connsiteX0" fmla="*/ 1375922 w 1849121"/>
              <a:gd name="connsiteY0" fmla="*/ 0 h 1029453"/>
              <a:gd name="connsiteX1" fmla="*/ 1849121 w 1849121"/>
              <a:gd name="connsiteY1" fmla="*/ 22170 h 1029453"/>
              <a:gd name="connsiteX2" fmla="*/ 1734880 w 1849121"/>
              <a:gd name="connsiteY2" fmla="*/ 481800 h 1029453"/>
              <a:gd name="connsiteX3" fmla="*/ 1664372 w 1849121"/>
              <a:gd name="connsiteY3" fmla="*/ 387185 h 1029453"/>
              <a:gd name="connsiteX4" fmla="*/ 181980 w 1849121"/>
              <a:gd name="connsiteY4" fmla="*/ 1020700 h 1029453"/>
              <a:gd name="connsiteX5" fmla="*/ 0 w 1849121"/>
              <a:gd name="connsiteY5" fmla="*/ 1029453 h 1029453"/>
              <a:gd name="connsiteX6" fmla="*/ 0 w 1849121"/>
              <a:gd name="connsiteY6" fmla="*/ 665954 h 1029453"/>
              <a:gd name="connsiteX7" fmla="*/ 152002 w 1849121"/>
              <a:gd name="connsiteY7" fmla="*/ 658395 h 1029453"/>
              <a:gd name="connsiteX8" fmla="*/ 1447156 w 1849121"/>
              <a:gd name="connsiteY8" fmla="*/ 95706 h 1029453"/>
              <a:gd name="connsiteX9" fmla="*/ 1375922 w 1849121"/>
              <a:gd name="connsiteY9" fmla="*/ 0 h 1029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9121" h="1029453">
                <a:moveTo>
                  <a:pt x="1375922" y="0"/>
                </a:moveTo>
                <a:lnTo>
                  <a:pt x="1849121" y="22170"/>
                </a:lnTo>
                <a:lnTo>
                  <a:pt x="1734880" y="481800"/>
                </a:lnTo>
                <a:lnTo>
                  <a:pt x="1664372" y="387185"/>
                </a:lnTo>
                <a:cubicBezTo>
                  <a:pt x="1172093" y="760953"/>
                  <a:pt x="674526" y="973423"/>
                  <a:pt x="181980" y="1020700"/>
                </a:cubicBezTo>
                <a:lnTo>
                  <a:pt x="0" y="1029453"/>
                </a:lnTo>
                <a:lnTo>
                  <a:pt x="0" y="665954"/>
                </a:lnTo>
                <a:lnTo>
                  <a:pt x="152002" y="658395"/>
                </a:lnTo>
                <a:cubicBezTo>
                  <a:pt x="575968" y="616408"/>
                  <a:pt x="1010634" y="427708"/>
                  <a:pt x="1447156" y="95706"/>
                </a:cubicBezTo>
                <a:lnTo>
                  <a:pt x="1375922" y="0"/>
                </a:lnTo>
                <a:close/>
              </a:path>
            </a:pathLst>
          </a:custGeom>
          <a:gradFill flip="none" rotWithShape="1">
            <a:gsLst>
              <a:gs pos="100000">
                <a:schemeClr val="accent5"/>
              </a:gs>
              <a:gs pos="0">
                <a:schemeClr val="accent1">
                  <a:lumMod val="75000"/>
                </a:schemeClr>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Arrow: Right 50">
            <a:extLst>
              <a:ext uri="{FF2B5EF4-FFF2-40B4-BE49-F238E27FC236}">
                <a16:creationId xmlns:a16="http://schemas.microsoft.com/office/drawing/2014/main" id="{28B4753C-07AB-48D4-B714-4DCFA9CB314A}"/>
              </a:ext>
            </a:extLst>
          </p:cNvPr>
          <p:cNvSpPr/>
          <p:nvPr/>
        </p:nvSpPr>
        <p:spPr>
          <a:xfrm>
            <a:off x="4449195" y="2098897"/>
            <a:ext cx="1174220" cy="473230"/>
          </a:xfrm>
          <a:prstGeom prst="rightArrow">
            <a:avLst>
              <a:gd name="adj1" fmla="val 60862"/>
              <a:gd name="adj2" fmla="val 50000"/>
            </a:avLst>
          </a:prstGeom>
          <a:gradFill>
            <a:gsLst>
              <a:gs pos="100000">
                <a:schemeClr val="accent2"/>
              </a:gs>
              <a:gs pos="0">
                <a:srgbClr val="C00000"/>
              </a:gs>
            </a:gsLst>
            <a:lin ang="108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69726BED-0CB6-4C4F-A916-8BD4BD4F186F}"/>
              </a:ext>
            </a:extLst>
          </p:cNvPr>
          <p:cNvSpPr/>
          <p:nvPr/>
        </p:nvSpPr>
        <p:spPr>
          <a:xfrm>
            <a:off x="3083257" y="2098898"/>
            <a:ext cx="1554021" cy="473229"/>
          </a:xfrm>
          <a:custGeom>
            <a:avLst/>
            <a:gdLst>
              <a:gd name="connsiteX0" fmla="*/ 1650023 w 1912134"/>
              <a:gd name="connsiteY0" fmla="*/ 0 h 582281"/>
              <a:gd name="connsiteX1" fmla="*/ 1912134 w 1912134"/>
              <a:gd name="connsiteY1" fmla="*/ 291141 h 582281"/>
              <a:gd name="connsiteX2" fmla="*/ 1650023 w 1912134"/>
              <a:gd name="connsiteY2" fmla="*/ 582281 h 582281"/>
              <a:gd name="connsiteX3" fmla="*/ 1650023 w 1912134"/>
              <a:gd name="connsiteY3" fmla="*/ 466618 h 582281"/>
              <a:gd name="connsiteX4" fmla="*/ 0 w 1912134"/>
              <a:gd name="connsiteY4" fmla="*/ 466618 h 582281"/>
              <a:gd name="connsiteX5" fmla="*/ 0 w 1912134"/>
              <a:gd name="connsiteY5" fmla="*/ 119633 h 582281"/>
              <a:gd name="connsiteX6" fmla="*/ 1650023 w 1912134"/>
              <a:gd name="connsiteY6" fmla="*/ 119633 h 582281"/>
              <a:gd name="connsiteX7" fmla="*/ 1650023 w 1912134"/>
              <a:gd name="connsiteY7" fmla="*/ 0 h 58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2134" h="582281">
                <a:moveTo>
                  <a:pt x="1650023" y="0"/>
                </a:moveTo>
                <a:lnTo>
                  <a:pt x="1912134" y="291141"/>
                </a:lnTo>
                <a:lnTo>
                  <a:pt x="1650023" y="582281"/>
                </a:lnTo>
                <a:lnTo>
                  <a:pt x="1650023" y="466618"/>
                </a:lnTo>
                <a:lnTo>
                  <a:pt x="0" y="466618"/>
                </a:lnTo>
                <a:lnTo>
                  <a:pt x="0" y="119633"/>
                </a:lnTo>
                <a:lnTo>
                  <a:pt x="1650023" y="119633"/>
                </a:lnTo>
                <a:lnTo>
                  <a:pt x="1650023" y="0"/>
                </a:lnTo>
                <a:close/>
              </a:path>
            </a:pathLst>
          </a:custGeom>
          <a:gradFill flip="none" rotWithShape="1">
            <a:gsLst>
              <a:gs pos="100000">
                <a:schemeClr val="accent5"/>
              </a:gs>
              <a:gs pos="0">
                <a:schemeClr val="accent1">
                  <a:lumMod val="75000"/>
                </a:schemeClr>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1BA08D37-A4CA-BDD2-A1CC-7DEF321BB120}"/>
              </a:ext>
            </a:extLst>
          </p:cNvPr>
          <p:cNvSpPr/>
          <p:nvPr/>
        </p:nvSpPr>
        <p:spPr>
          <a:xfrm rot="21352350" flipV="1">
            <a:off x="3982751" y="3667236"/>
            <a:ext cx="1147723" cy="1243030"/>
          </a:xfrm>
          <a:custGeom>
            <a:avLst/>
            <a:gdLst>
              <a:gd name="connsiteX0" fmla="*/ 1412207 w 1412207"/>
              <a:gd name="connsiteY0" fmla="*/ 466415 h 1529477"/>
              <a:gd name="connsiteX1" fmla="*/ 1384465 w 1412207"/>
              <a:gd name="connsiteY1" fmla="*/ 0 h 1529477"/>
              <a:gd name="connsiteX2" fmla="*/ 932466 w 1412207"/>
              <a:gd name="connsiteY2" fmla="*/ 118603 h 1529477"/>
              <a:gd name="connsiteX3" fmla="*/ 1020661 w 1412207"/>
              <a:gd name="connsiteY3" fmla="*/ 182447 h 1529477"/>
              <a:gd name="connsiteX4" fmla="*/ 0 w 1412207"/>
              <a:gd name="connsiteY4" fmla="*/ 1240300 h 1529477"/>
              <a:gd name="connsiteX5" fmla="*/ 220245 w 1412207"/>
              <a:gd name="connsiteY5" fmla="*/ 1529477 h 1529477"/>
              <a:gd name="connsiteX6" fmla="*/ 1314926 w 1412207"/>
              <a:gd name="connsiteY6" fmla="*/ 395786 h 1529477"/>
              <a:gd name="connsiteX7" fmla="*/ 1412207 w 1412207"/>
              <a:gd name="connsiteY7" fmla="*/ 466415 h 1529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207" h="1529477">
                <a:moveTo>
                  <a:pt x="1412207" y="466415"/>
                </a:moveTo>
                <a:lnTo>
                  <a:pt x="1384465" y="0"/>
                </a:lnTo>
                <a:lnTo>
                  <a:pt x="932466" y="118603"/>
                </a:lnTo>
                <a:lnTo>
                  <a:pt x="1020661" y="182447"/>
                </a:lnTo>
                <a:cubicBezTo>
                  <a:pt x="843908" y="422560"/>
                  <a:pt x="478409" y="875770"/>
                  <a:pt x="0" y="1240300"/>
                </a:cubicBezTo>
                <a:lnTo>
                  <a:pt x="220245" y="1529477"/>
                </a:lnTo>
                <a:cubicBezTo>
                  <a:pt x="710526" y="1155982"/>
                  <a:pt x="1085959" y="707254"/>
                  <a:pt x="1314926" y="395786"/>
                </a:cubicBezTo>
                <a:lnTo>
                  <a:pt x="1412207" y="466415"/>
                </a:lnTo>
                <a:close/>
              </a:path>
            </a:pathLst>
          </a:custGeom>
          <a:gradFill flip="none" rotWithShape="1">
            <a:gsLst>
              <a:gs pos="0">
                <a:schemeClr val="accent6">
                  <a:lumMod val="40000"/>
                  <a:lumOff val="60000"/>
                </a:schemeClr>
              </a:gs>
              <a:gs pos="75000">
                <a:schemeClr val="accent6">
                  <a:lumMod val="95000"/>
                  <a:lumOff val="5000"/>
                </a:schemeClr>
              </a:gs>
              <a:gs pos="100000">
                <a:schemeClr val="accent6">
                  <a:lumMod val="60000"/>
                </a:schemeClr>
              </a:gs>
            </a:gsLst>
            <a:path path="circle">
              <a:fillToRect l="50000" t="130000" r="50000" b="-30000"/>
            </a:path>
            <a:tileRect/>
          </a:gradFill>
          <a:ln w="3810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17CE827-A25D-480A-B03C-51E3BC68CB83}"/>
              </a:ext>
            </a:extLst>
          </p:cNvPr>
          <p:cNvSpPr/>
          <p:nvPr/>
        </p:nvSpPr>
        <p:spPr>
          <a:xfrm rot="227394" flipV="1">
            <a:off x="3089231" y="3374256"/>
            <a:ext cx="1502810" cy="836653"/>
          </a:xfrm>
          <a:custGeom>
            <a:avLst/>
            <a:gdLst>
              <a:gd name="connsiteX0" fmla="*/ 1375922 w 1849121"/>
              <a:gd name="connsiteY0" fmla="*/ 0 h 1029453"/>
              <a:gd name="connsiteX1" fmla="*/ 1849121 w 1849121"/>
              <a:gd name="connsiteY1" fmla="*/ 22170 h 1029453"/>
              <a:gd name="connsiteX2" fmla="*/ 1734880 w 1849121"/>
              <a:gd name="connsiteY2" fmla="*/ 481800 h 1029453"/>
              <a:gd name="connsiteX3" fmla="*/ 1664372 w 1849121"/>
              <a:gd name="connsiteY3" fmla="*/ 387185 h 1029453"/>
              <a:gd name="connsiteX4" fmla="*/ 181980 w 1849121"/>
              <a:gd name="connsiteY4" fmla="*/ 1020700 h 1029453"/>
              <a:gd name="connsiteX5" fmla="*/ 0 w 1849121"/>
              <a:gd name="connsiteY5" fmla="*/ 1029453 h 1029453"/>
              <a:gd name="connsiteX6" fmla="*/ 0 w 1849121"/>
              <a:gd name="connsiteY6" fmla="*/ 665954 h 1029453"/>
              <a:gd name="connsiteX7" fmla="*/ 152002 w 1849121"/>
              <a:gd name="connsiteY7" fmla="*/ 658395 h 1029453"/>
              <a:gd name="connsiteX8" fmla="*/ 1447156 w 1849121"/>
              <a:gd name="connsiteY8" fmla="*/ 95706 h 1029453"/>
              <a:gd name="connsiteX9" fmla="*/ 1375922 w 1849121"/>
              <a:gd name="connsiteY9" fmla="*/ 0 h 1029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9121" h="1029453">
                <a:moveTo>
                  <a:pt x="1375922" y="0"/>
                </a:moveTo>
                <a:lnTo>
                  <a:pt x="1849121" y="22170"/>
                </a:lnTo>
                <a:lnTo>
                  <a:pt x="1734880" y="481800"/>
                </a:lnTo>
                <a:lnTo>
                  <a:pt x="1664372" y="387185"/>
                </a:lnTo>
                <a:cubicBezTo>
                  <a:pt x="1172093" y="760953"/>
                  <a:pt x="674526" y="973423"/>
                  <a:pt x="181980" y="1020700"/>
                </a:cubicBezTo>
                <a:lnTo>
                  <a:pt x="0" y="1029453"/>
                </a:lnTo>
                <a:lnTo>
                  <a:pt x="0" y="665954"/>
                </a:lnTo>
                <a:lnTo>
                  <a:pt x="152002" y="658395"/>
                </a:lnTo>
                <a:cubicBezTo>
                  <a:pt x="575968" y="616408"/>
                  <a:pt x="1010634" y="427708"/>
                  <a:pt x="1447156" y="95706"/>
                </a:cubicBezTo>
                <a:lnTo>
                  <a:pt x="1375922" y="0"/>
                </a:lnTo>
                <a:close/>
              </a:path>
            </a:pathLst>
          </a:custGeom>
          <a:gradFill flip="none" rotWithShape="1">
            <a:gsLst>
              <a:gs pos="100000">
                <a:schemeClr val="accent5"/>
              </a:gs>
              <a:gs pos="0">
                <a:schemeClr val="accent1">
                  <a:lumMod val="75000"/>
                </a:schemeClr>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Shape 57">
            <a:extLst>
              <a:ext uri="{FF2B5EF4-FFF2-40B4-BE49-F238E27FC236}">
                <a16:creationId xmlns:a16="http://schemas.microsoft.com/office/drawing/2014/main" id="{ADBA5EE5-F11C-1DE3-0B47-A3C6433FB71B}"/>
              </a:ext>
            </a:extLst>
          </p:cNvPr>
          <p:cNvSpPr/>
          <p:nvPr/>
        </p:nvSpPr>
        <p:spPr>
          <a:xfrm>
            <a:off x="1382305" y="1017981"/>
            <a:ext cx="1187598" cy="1163377"/>
          </a:xfrm>
          <a:custGeom>
            <a:avLst/>
            <a:gdLst>
              <a:gd name="connsiteX0" fmla="*/ 1461272 w 1461271"/>
              <a:gd name="connsiteY0" fmla="*/ 1411965 h 1431469"/>
              <a:gd name="connsiteX1" fmla="*/ 1350786 w 1461271"/>
              <a:gd name="connsiteY1" fmla="*/ 957907 h 1431469"/>
              <a:gd name="connsiteX2" fmla="*/ 1285488 w 1461271"/>
              <a:gd name="connsiteY2" fmla="*/ 1044648 h 1431469"/>
              <a:gd name="connsiteX3" fmla="*/ 308561 w 1461271"/>
              <a:gd name="connsiteY3" fmla="*/ 0 h 1431469"/>
              <a:gd name="connsiteX4" fmla="*/ 0 w 1461271"/>
              <a:gd name="connsiteY4" fmla="*/ 192139 h 1431469"/>
              <a:gd name="connsiteX5" fmla="*/ 1066939 w 1461271"/>
              <a:gd name="connsiteY5" fmla="*/ 1335037 h 1431469"/>
              <a:gd name="connsiteX6" fmla="*/ 994372 w 1461271"/>
              <a:gd name="connsiteY6" fmla="*/ 1431470 h 1431469"/>
              <a:gd name="connsiteX7" fmla="*/ 1461272 w 1461271"/>
              <a:gd name="connsiteY7" fmla="*/ 1411965 h 14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71" h="1431469">
                <a:moveTo>
                  <a:pt x="1461272" y="1411965"/>
                </a:moveTo>
                <a:lnTo>
                  <a:pt x="1350786" y="957907"/>
                </a:lnTo>
                <a:lnTo>
                  <a:pt x="1285488" y="1044648"/>
                </a:lnTo>
                <a:cubicBezTo>
                  <a:pt x="676120" y="582595"/>
                  <a:pt x="312074" y="5815"/>
                  <a:pt x="308561" y="0"/>
                </a:cubicBezTo>
                <a:lnTo>
                  <a:pt x="0" y="192139"/>
                </a:lnTo>
                <a:cubicBezTo>
                  <a:pt x="16113" y="217943"/>
                  <a:pt x="401238" y="830703"/>
                  <a:pt x="1066939" y="1335037"/>
                </a:cubicBezTo>
                <a:lnTo>
                  <a:pt x="994372" y="1431470"/>
                </a:lnTo>
                <a:lnTo>
                  <a:pt x="1461272" y="1411965"/>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38100" cap="flat">
            <a:noFill/>
            <a:prstDash val="solid"/>
            <a:miter/>
          </a:ln>
        </p:spPr>
        <p:txBody>
          <a:bodyPr rtlCol="0" anchor="ctr"/>
          <a:lstStyle/>
          <a:p>
            <a:endParaRPr lang="en-US" dirty="0">
              <a:solidFill>
                <a:schemeClr val="bg2"/>
              </a:solidFill>
            </a:endParaRPr>
          </a:p>
        </p:txBody>
      </p:sp>
      <p:sp>
        <p:nvSpPr>
          <p:cNvPr id="61" name="Arrow: Right 60">
            <a:extLst>
              <a:ext uri="{FF2B5EF4-FFF2-40B4-BE49-F238E27FC236}">
                <a16:creationId xmlns:a16="http://schemas.microsoft.com/office/drawing/2014/main" id="{BA22D3FA-57FF-41E8-8B5E-2E86601E9CAE}"/>
              </a:ext>
            </a:extLst>
          </p:cNvPr>
          <p:cNvSpPr/>
          <p:nvPr/>
        </p:nvSpPr>
        <p:spPr>
          <a:xfrm>
            <a:off x="323161" y="2137750"/>
            <a:ext cx="1502809" cy="473230"/>
          </a:xfrm>
          <a:prstGeom prst="rightArrow">
            <a:avLst>
              <a:gd name="adj1" fmla="val 60862"/>
              <a:gd name="adj2" fmla="val 50000"/>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CCADAD8C-48DC-4D2C-B6C1-9022D4DE32C5}"/>
              </a:ext>
            </a:extLst>
          </p:cNvPr>
          <p:cNvSpPr txBox="1"/>
          <p:nvPr/>
        </p:nvSpPr>
        <p:spPr>
          <a:xfrm>
            <a:off x="759308" y="164282"/>
            <a:ext cx="828599" cy="523220"/>
          </a:xfrm>
          <a:prstGeom prst="rect">
            <a:avLst/>
          </a:prstGeom>
          <a:noFill/>
        </p:spPr>
        <p:txBody>
          <a:bodyPr wrap="square" rtlCol="0">
            <a:spAutoFit/>
          </a:bodyPr>
          <a:lstStyle/>
          <a:p>
            <a:pPr algn="r"/>
            <a:r>
              <a:rPr lang="en-IN" sz="1000" b="1" dirty="0">
                <a:solidFill>
                  <a:schemeClr val="bg1"/>
                </a:solidFill>
                <a:latin typeface="Oswald" panose="00000500000000000000" pitchFamily="2" charset="0"/>
              </a:rPr>
              <a:t>DAYHOURS</a:t>
            </a:r>
            <a:endParaRPr lang="en-IN" sz="1000" dirty="0">
              <a:solidFill>
                <a:schemeClr val="bg1"/>
              </a:solidFill>
              <a:latin typeface="Oswald" panose="00000500000000000000" pitchFamily="2" charset="0"/>
            </a:endParaRPr>
          </a:p>
          <a:p>
            <a:pPr algn="r"/>
            <a:endParaRPr lang="en-US" b="1" spc="0" baseline="0" dirty="0">
              <a:solidFill>
                <a:schemeClr val="bg1">
                  <a:lumMod val="50000"/>
                </a:schemeClr>
              </a:solidFill>
              <a:latin typeface="Calibri"/>
              <a:cs typeface="Calibri"/>
              <a:sym typeface="Calibri"/>
              <a:rtl val="0"/>
            </a:endParaRPr>
          </a:p>
        </p:txBody>
      </p:sp>
      <p:sp>
        <p:nvSpPr>
          <p:cNvPr id="73" name="TextBox 72">
            <a:extLst>
              <a:ext uri="{FF2B5EF4-FFF2-40B4-BE49-F238E27FC236}">
                <a16:creationId xmlns:a16="http://schemas.microsoft.com/office/drawing/2014/main" id="{1063933A-FB69-4291-900F-E4956F3E4EA5}"/>
              </a:ext>
            </a:extLst>
          </p:cNvPr>
          <p:cNvSpPr txBox="1"/>
          <p:nvPr/>
        </p:nvSpPr>
        <p:spPr>
          <a:xfrm>
            <a:off x="466005" y="401110"/>
            <a:ext cx="1987630" cy="553998"/>
          </a:xfrm>
          <a:prstGeom prst="rect">
            <a:avLst/>
          </a:prstGeom>
          <a:noFill/>
        </p:spPr>
        <p:txBody>
          <a:bodyPr wrap="square" rtlCol="0">
            <a:spAutoFit/>
          </a:bodyPr>
          <a:lstStyle/>
          <a:p>
            <a:pPr lvl="0"/>
            <a:r>
              <a:rPr lang="en-IN" sz="1000" dirty="0">
                <a:solidFill>
                  <a:schemeClr val="bg1"/>
                </a:solidFill>
              </a:rPr>
              <a:t>Extract the year from </a:t>
            </a:r>
            <a:r>
              <a:rPr lang="en-IN" sz="1000" b="1" dirty="0">
                <a:solidFill>
                  <a:schemeClr val="bg1"/>
                </a:solidFill>
              </a:rPr>
              <a:t>DAYHOURS</a:t>
            </a:r>
            <a:r>
              <a:rPr lang="en-IN" sz="1000" dirty="0">
                <a:solidFill>
                  <a:schemeClr val="bg1"/>
                </a:solidFill>
              </a:rPr>
              <a:t> to create a new variable representing the year of sale.</a:t>
            </a:r>
          </a:p>
        </p:txBody>
      </p:sp>
      <p:sp>
        <p:nvSpPr>
          <p:cNvPr id="62" name="TextBox 61">
            <a:extLst>
              <a:ext uri="{FF2B5EF4-FFF2-40B4-BE49-F238E27FC236}">
                <a16:creationId xmlns:a16="http://schemas.microsoft.com/office/drawing/2014/main" id="{69A7152C-451C-43D7-88A5-43C0B075321E}"/>
              </a:ext>
            </a:extLst>
          </p:cNvPr>
          <p:cNvSpPr txBox="1"/>
          <p:nvPr/>
        </p:nvSpPr>
        <p:spPr>
          <a:xfrm>
            <a:off x="91174" y="1281959"/>
            <a:ext cx="1273105" cy="246221"/>
          </a:xfrm>
          <a:prstGeom prst="rect">
            <a:avLst/>
          </a:prstGeom>
          <a:noFill/>
        </p:spPr>
        <p:txBody>
          <a:bodyPr wrap="none" rtlCol="0">
            <a:spAutoFit/>
          </a:bodyPr>
          <a:lstStyle/>
          <a:p>
            <a:pPr lvl="0"/>
            <a:r>
              <a:rPr lang="en-IN" sz="1000" b="1" dirty="0">
                <a:solidFill>
                  <a:schemeClr val="bg1"/>
                </a:solidFill>
                <a:latin typeface="Oswald" panose="00000500000000000000" pitchFamily="2" charset="0"/>
              </a:rPr>
              <a:t>YR BUILT  &amp; YR SOLD</a:t>
            </a:r>
            <a:endParaRPr lang="en-IN" sz="1000" dirty="0">
              <a:solidFill>
                <a:schemeClr val="bg1"/>
              </a:solidFill>
              <a:latin typeface="Oswald" panose="00000500000000000000" pitchFamily="2" charset="0"/>
            </a:endParaRPr>
          </a:p>
        </p:txBody>
      </p:sp>
      <p:sp>
        <p:nvSpPr>
          <p:cNvPr id="63" name="TextBox 62">
            <a:extLst>
              <a:ext uri="{FF2B5EF4-FFF2-40B4-BE49-F238E27FC236}">
                <a16:creationId xmlns:a16="http://schemas.microsoft.com/office/drawing/2014/main" id="{E8ADCA6A-ECCB-4CCE-ABCF-35C43F41D22B}"/>
              </a:ext>
            </a:extLst>
          </p:cNvPr>
          <p:cNvSpPr txBox="1"/>
          <p:nvPr/>
        </p:nvSpPr>
        <p:spPr>
          <a:xfrm>
            <a:off x="-25588" y="1512278"/>
            <a:ext cx="1755742" cy="738664"/>
          </a:xfrm>
          <a:prstGeom prst="rect">
            <a:avLst/>
          </a:prstGeom>
          <a:noFill/>
        </p:spPr>
        <p:txBody>
          <a:bodyPr wrap="square" rtlCol="0">
            <a:spAutoFit/>
          </a:bodyPr>
          <a:lstStyle/>
          <a:p>
            <a:pPr algn="r"/>
            <a:r>
              <a:rPr lang="en-IN" sz="1000" dirty="0">
                <a:solidFill>
                  <a:schemeClr val="bg1"/>
                </a:solidFill>
              </a:rPr>
              <a:t>Difference between the sale year and the year the house was built to get the age of the house.</a:t>
            </a:r>
            <a:r>
              <a:rPr lang="en-US" sz="1200" i="0" dirty="0">
                <a:solidFill>
                  <a:schemeClr val="accent3">
                    <a:lumMod val="75000"/>
                  </a:schemeClr>
                </a:solidFill>
                <a:effectLst/>
                <a:cs typeface="Arial" panose="020B0604020202020204" pitchFamily="34" charset="0"/>
              </a:rPr>
              <a:t>. </a:t>
            </a:r>
            <a:endParaRPr lang="en-US" sz="1200" dirty="0">
              <a:solidFill>
                <a:schemeClr val="accent3">
                  <a:lumMod val="75000"/>
                </a:schemeClr>
              </a:solidFill>
              <a:cs typeface="Arial" panose="020B0604020202020204" pitchFamily="34" charset="0"/>
            </a:endParaRPr>
          </a:p>
        </p:txBody>
      </p:sp>
      <p:sp>
        <p:nvSpPr>
          <p:cNvPr id="64" name="TextBox 63">
            <a:extLst>
              <a:ext uri="{FF2B5EF4-FFF2-40B4-BE49-F238E27FC236}">
                <a16:creationId xmlns:a16="http://schemas.microsoft.com/office/drawing/2014/main" id="{D4D6D2B8-89F0-EAD1-82C9-E4E85DDE039B}"/>
              </a:ext>
            </a:extLst>
          </p:cNvPr>
          <p:cNvSpPr txBox="1"/>
          <p:nvPr/>
        </p:nvSpPr>
        <p:spPr>
          <a:xfrm>
            <a:off x="406326" y="3573556"/>
            <a:ext cx="966931" cy="246221"/>
          </a:xfrm>
          <a:prstGeom prst="rect">
            <a:avLst/>
          </a:prstGeom>
          <a:noFill/>
        </p:spPr>
        <p:txBody>
          <a:bodyPr wrap="none" rtlCol="0">
            <a:spAutoFit/>
          </a:bodyPr>
          <a:lstStyle/>
          <a:p>
            <a:pPr lvl="0"/>
            <a:r>
              <a:rPr lang="en-IN" sz="1000" b="1" dirty="0">
                <a:solidFill>
                  <a:schemeClr val="bg1"/>
                </a:solidFill>
                <a:latin typeface="Oswald" panose="00000500000000000000" pitchFamily="2" charset="0"/>
              </a:rPr>
              <a:t>YR RENOVATED</a:t>
            </a:r>
            <a:endParaRPr lang="en-IN" sz="1000" dirty="0">
              <a:solidFill>
                <a:schemeClr val="bg1"/>
              </a:solidFill>
              <a:latin typeface="Oswald" panose="00000500000000000000" pitchFamily="2" charset="0"/>
            </a:endParaRPr>
          </a:p>
        </p:txBody>
      </p:sp>
      <p:sp>
        <p:nvSpPr>
          <p:cNvPr id="65" name="TextBox 64">
            <a:extLst>
              <a:ext uri="{FF2B5EF4-FFF2-40B4-BE49-F238E27FC236}">
                <a16:creationId xmlns:a16="http://schemas.microsoft.com/office/drawing/2014/main" id="{4691739B-0D1F-FE84-5B8D-67AB0B4ADA3A}"/>
              </a:ext>
            </a:extLst>
          </p:cNvPr>
          <p:cNvSpPr txBox="1"/>
          <p:nvPr/>
        </p:nvSpPr>
        <p:spPr>
          <a:xfrm>
            <a:off x="172593" y="3812773"/>
            <a:ext cx="1966784" cy="553998"/>
          </a:xfrm>
          <a:prstGeom prst="rect">
            <a:avLst/>
          </a:prstGeom>
          <a:noFill/>
        </p:spPr>
        <p:txBody>
          <a:bodyPr wrap="square" rtlCol="0">
            <a:spAutoFit/>
          </a:bodyPr>
          <a:lstStyle/>
          <a:p>
            <a:pPr lvl="0"/>
            <a:r>
              <a:rPr lang="en-IN" sz="1000" dirty="0">
                <a:solidFill>
                  <a:schemeClr val="bg1"/>
                </a:solidFill>
              </a:rPr>
              <a:t>Created a binary variable</a:t>
            </a:r>
            <a:r>
              <a:rPr lang="en-IN" sz="1000" b="1" dirty="0">
                <a:solidFill>
                  <a:schemeClr val="bg1"/>
                </a:solidFill>
              </a:rPr>
              <a:t> </a:t>
            </a:r>
            <a:r>
              <a:rPr lang="en-IN" sz="1000" dirty="0">
                <a:solidFill>
                  <a:schemeClr val="bg1"/>
                </a:solidFill>
              </a:rPr>
              <a:t>indicating whether a house was renovated or not.</a:t>
            </a:r>
            <a:r>
              <a:rPr lang="en-IN" sz="1000" b="1" dirty="0">
                <a:solidFill>
                  <a:schemeClr val="bg1"/>
                </a:solidFill>
              </a:rPr>
              <a:t> </a:t>
            </a:r>
            <a:endParaRPr lang="en-IN" sz="1000" dirty="0">
              <a:solidFill>
                <a:schemeClr val="bg1"/>
              </a:solidFill>
            </a:endParaRPr>
          </a:p>
        </p:txBody>
      </p:sp>
      <p:sp>
        <p:nvSpPr>
          <p:cNvPr id="69" name="TextBox 68">
            <a:extLst>
              <a:ext uri="{FF2B5EF4-FFF2-40B4-BE49-F238E27FC236}">
                <a16:creationId xmlns:a16="http://schemas.microsoft.com/office/drawing/2014/main" id="{83AE25C5-2167-4470-B02B-306B5A3433B7}"/>
              </a:ext>
            </a:extLst>
          </p:cNvPr>
          <p:cNvSpPr txBox="1"/>
          <p:nvPr/>
        </p:nvSpPr>
        <p:spPr>
          <a:xfrm>
            <a:off x="1704310" y="4688539"/>
            <a:ext cx="731354" cy="523220"/>
          </a:xfrm>
          <a:prstGeom prst="rect">
            <a:avLst/>
          </a:prstGeom>
          <a:noFill/>
        </p:spPr>
        <p:txBody>
          <a:bodyPr wrap="none" rtlCol="0">
            <a:spAutoFit/>
          </a:bodyPr>
          <a:lstStyle/>
          <a:p>
            <a:pPr algn="r"/>
            <a:r>
              <a:rPr lang="en-IN" sz="1000" b="1" dirty="0">
                <a:solidFill>
                  <a:schemeClr val="bg1"/>
                </a:solidFill>
                <a:latin typeface="Oswald" panose="00000500000000000000" pitchFamily="2" charset="0"/>
              </a:rPr>
              <a:t>BASEMENT</a:t>
            </a:r>
            <a:endParaRPr lang="en-IN" sz="1000" dirty="0">
              <a:solidFill>
                <a:schemeClr val="bg1"/>
              </a:solidFill>
              <a:latin typeface="Oswald" panose="00000500000000000000" pitchFamily="2" charset="0"/>
            </a:endParaRPr>
          </a:p>
          <a:p>
            <a:pPr algn="r"/>
            <a:endParaRPr lang="en-US" b="1" spc="0" baseline="0" dirty="0">
              <a:solidFill>
                <a:schemeClr val="bg1">
                  <a:lumMod val="50000"/>
                </a:schemeClr>
              </a:solidFill>
              <a:latin typeface="Calibri"/>
              <a:cs typeface="Calibri"/>
              <a:sym typeface="Calibri"/>
              <a:rtl val="0"/>
            </a:endParaRPr>
          </a:p>
        </p:txBody>
      </p:sp>
      <p:sp>
        <p:nvSpPr>
          <p:cNvPr id="70" name="TextBox 69">
            <a:extLst>
              <a:ext uri="{FF2B5EF4-FFF2-40B4-BE49-F238E27FC236}">
                <a16:creationId xmlns:a16="http://schemas.microsoft.com/office/drawing/2014/main" id="{DC60C0E8-344D-4385-868C-7D3FFF886C3C}"/>
              </a:ext>
            </a:extLst>
          </p:cNvPr>
          <p:cNvSpPr txBox="1"/>
          <p:nvPr/>
        </p:nvSpPr>
        <p:spPr>
          <a:xfrm>
            <a:off x="1510147" y="4949694"/>
            <a:ext cx="1851033" cy="553998"/>
          </a:xfrm>
          <a:prstGeom prst="rect">
            <a:avLst/>
          </a:prstGeom>
          <a:noFill/>
        </p:spPr>
        <p:txBody>
          <a:bodyPr wrap="square" rtlCol="0">
            <a:spAutoFit/>
          </a:bodyPr>
          <a:lstStyle/>
          <a:p>
            <a:pPr lvl="0"/>
            <a:r>
              <a:rPr lang="en-IN" sz="1000" dirty="0">
                <a:solidFill>
                  <a:schemeClr val="bg1"/>
                </a:solidFill>
              </a:rPr>
              <a:t>Formed a binary variable indicating presence of basement </a:t>
            </a:r>
          </a:p>
        </p:txBody>
      </p:sp>
      <p:sp>
        <p:nvSpPr>
          <p:cNvPr id="66" name="TextBox 65">
            <a:extLst>
              <a:ext uri="{FF2B5EF4-FFF2-40B4-BE49-F238E27FC236}">
                <a16:creationId xmlns:a16="http://schemas.microsoft.com/office/drawing/2014/main" id="{099BC86A-158E-A63D-3ACF-52C63BDF84BB}"/>
              </a:ext>
            </a:extLst>
          </p:cNvPr>
          <p:cNvSpPr txBox="1"/>
          <p:nvPr/>
        </p:nvSpPr>
        <p:spPr>
          <a:xfrm>
            <a:off x="5161886" y="337217"/>
            <a:ext cx="635110" cy="246221"/>
          </a:xfrm>
          <a:prstGeom prst="rect">
            <a:avLst/>
          </a:prstGeom>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p:spPr>
        <p:txBody>
          <a:bodyPr wrap="none" rtlCol="0">
            <a:spAutoFit/>
          </a:bodyPr>
          <a:lstStyle/>
          <a:p>
            <a:r>
              <a:rPr lang="en-US" sz="1000" b="1" spc="0" baseline="0" dirty="0">
                <a:solidFill>
                  <a:schemeClr val="bg1">
                    <a:lumMod val="50000"/>
                  </a:schemeClr>
                </a:solidFill>
                <a:latin typeface="Calibri"/>
                <a:cs typeface="Calibri"/>
                <a:sym typeface="Calibri"/>
                <a:rtl val="0"/>
              </a:rPr>
              <a:t>YR SOLD</a:t>
            </a:r>
          </a:p>
        </p:txBody>
      </p:sp>
      <p:sp>
        <p:nvSpPr>
          <p:cNvPr id="67" name="TextBox 66">
            <a:extLst>
              <a:ext uri="{FF2B5EF4-FFF2-40B4-BE49-F238E27FC236}">
                <a16:creationId xmlns:a16="http://schemas.microsoft.com/office/drawing/2014/main" id="{B6FA2BEF-AF15-1A55-41A5-93091DA1342A}"/>
              </a:ext>
            </a:extLst>
          </p:cNvPr>
          <p:cNvSpPr txBox="1"/>
          <p:nvPr/>
        </p:nvSpPr>
        <p:spPr>
          <a:xfrm>
            <a:off x="5645255" y="2196587"/>
            <a:ext cx="803425" cy="246221"/>
          </a:xfrm>
          <a:prstGeom prst="rect">
            <a:avLst/>
          </a:prstGeom>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p:spPr>
        <p:txBody>
          <a:bodyPr wrap="none" rtlCol="0">
            <a:spAutoFit/>
          </a:bodyPr>
          <a:lstStyle/>
          <a:p>
            <a:r>
              <a:rPr lang="en-US" sz="1000" b="1" spc="0" baseline="0" dirty="0">
                <a:solidFill>
                  <a:schemeClr val="bg1">
                    <a:lumMod val="50000"/>
                  </a:schemeClr>
                </a:solidFill>
                <a:latin typeface="Calibri"/>
                <a:cs typeface="Calibri"/>
                <a:sym typeface="Calibri"/>
                <a:rtl val="0"/>
              </a:rPr>
              <a:t>YEARS  OLD</a:t>
            </a:r>
          </a:p>
        </p:txBody>
      </p:sp>
      <p:sp>
        <p:nvSpPr>
          <p:cNvPr id="71" name="Arrow: Right 70">
            <a:extLst>
              <a:ext uri="{FF2B5EF4-FFF2-40B4-BE49-F238E27FC236}">
                <a16:creationId xmlns:a16="http://schemas.microsoft.com/office/drawing/2014/main" id="{7F700B49-7E52-AD1A-3882-BD052F02547A}"/>
              </a:ext>
            </a:extLst>
          </p:cNvPr>
          <p:cNvSpPr/>
          <p:nvPr/>
        </p:nvSpPr>
        <p:spPr>
          <a:xfrm>
            <a:off x="320527" y="2891781"/>
            <a:ext cx="1502809" cy="473230"/>
          </a:xfrm>
          <a:prstGeom prst="rightArrow">
            <a:avLst>
              <a:gd name="adj1" fmla="val 60862"/>
              <a:gd name="adj2" fmla="val 50000"/>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33B3831C-33EE-4D9D-8526-BAFE29D54DB2}"/>
              </a:ext>
            </a:extLst>
          </p:cNvPr>
          <p:cNvSpPr/>
          <p:nvPr/>
        </p:nvSpPr>
        <p:spPr>
          <a:xfrm rot="15807323">
            <a:off x="1400054" y="3299878"/>
            <a:ext cx="1187598" cy="1163377"/>
          </a:xfrm>
          <a:custGeom>
            <a:avLst/>
            <a:gdLst>
              <a:gd name="connsiteX0" fmla="*/ 1461272 w 1461271"/>
              <a:gd name="connsiteY0" fmla="*/ 1411965 h 1431469"/>
              <a:gd name="connsiteX1" fmla="*/ 1350786 w 1461271"/>
              <a:gd name="connsiteY1" fmla="*/ 957907 h 1431469"/>
              <a:gd name="connsiteX2" fmla="*/ 1285488 w 1461271"/>
              <a:gd name="connsiteY2" fmla="*/ 1044648 h 1431469"/>
              <a:gd name="connsiteX3" fmla="*/ 308561 w 1461271"/>
              <a:gd name="connsiteY3" fmla="*/ 0 h 1431469"/>
              <a:gd name="connsiteX4" fmla="*/ 0 w 1461271"/>
              <a:gd name="connsiteY4" fmla="*/ 192139 h 1431469"/>
              <a:gd name="connsiteX5" fmla="*/ 1066939 w 1461271"/>
              <a:gd name="connsiteY5" fmla="*/ 1335037 h 1431469"/>
              <a:gd name="connsiteX6" fmla="*/ 994372 w 1461271"/>
              <a:gd name="connsiteY6" fmla="*/ 1431470 h 1431469"/>
              <a:gd name="connsiteX7" fmla="*/ 1461272 w 1461271"/>
              <a:gd name="connsiteY7" fmla="*/ 1411965 h 143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71" h="1431469">
                <a:moveTo>
                  <a:pt x="1461272" y="1411965"/>
                </a:moveTo>
                <a:lnTo>
                  <a:pt x="1350786" y="957907"/>
                </a:lnTo>
                <a:lnTo>
                  <a:pt x="1285488" y="1044648"/>
                </a:lnTo>
                <a:cubicBezTo>
                  <a:pt x="676120" y="582595"/>
                  <a:pt x="312074" y="5815"/>
                  <a:pt x="308561" y="0"/>
                </a:cubicBezTo>
                <a:lnTo>
                  <a:pt x="0" y="192139"/>
                </a:lnTo>
                <a:cubicBezTo>
                  <a:pt x="16113" y="217943"/>
                  <a:pt x="401238" y="830703"/>
                  <a:pt x="1066939" y="1335037"/>
                </a:cubicBezTo>
                <a:lnTo>
                  <a:pt x="994372" y="1431470"/>
                </a:lnTo>
                <a:lnTo>
                  <a:pt x="1461272" y="1411965"/>
                </a:ln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38100" cap="flat">
            <a:noFill/>
            <a:prstDash val="solid"/>
            <a:miter/>
          </a:ln>
        </p:spPr>
        <p:txBody>
          <a:bodyPr rtlCol="0" anchor="ctr"/>
          <a:lstStyle/>
          <a:p>
            <a:endParaRPr lang="en-US" dirty="0">
              <a:solidFill>
                <a:schemeClr val="bg2"/>
              </a:solidFill>
            </a:endParaRPr>
          </a:p>
        </p:txBody>
      </p:sp>
      <p:sp>
        <p:nvSpPr>
          <p:cNvPr id="78" name="Arrow: Right 77">
            <a:extLst>
              <a:ext uri="{FF2B5EF4-FFF2-40B4-BE49-F238E27FC236}">
                <a16:creationId xmlns:a16="http://schemas.microsoft.com/office/drawing/2014/main" id="{925A469C-7C59-1064-B9D0-3B0461592B92}"/>
              </a:ext>
            </a:extLst>
          </p:cNvPr>
          <p:cNvSpPr/>
          <p:nvPr/>
        </p:nvSpPr>
        <p:spPr>
          <a:xfrm>
            <a:off x="4551610" y="2763593"/>
            <a:ext cx="1003867" cy="473230"/>
          </a:xfrm>
          <a:prstGeom prst="rightArrow">
            <a:avLst>
              <a:gd name="adj1" fmla="val 60862"/>
              <a:gd name="adj2" fmla="val 50000"/>
            </a:avLst>
          </a:prstGeom>
          <a:gradFill>
            <a:gsLst>
              <a:gs pos="100000">
                <a:schemeClr val="accent2"/>
              </a:gs>
              <a:gs pos="0">
                <a:srgbClr val="C00000"/>
              </a:gs>
            </a:gsLst>
            <a:lin ang="108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026C77E3-18CC-22C4-46B1-661CD1C81B6F}"/>
              </a:ext>
            </a:extLst>
          </p:cNvPr>
          <p:cNvSpPr/>
          <p:nvPr/>
        </p:nvSpPr>
        <p:spPr>
          <a:xfrm>
            <a:off x="3122307" y="2774602"/>
            <a:ext cx="1554021" cy="473229"/>
          </a:xfrm>
          <a:custGeom>
            <a:avLst/>
            <a:gdLst>
              <a:gd name="connsiteX0" fmla="*/ 1650023 w 1912134"/>
              <a:gd name="connsiteY0" fmla="*/ 0 h 582281"/>
              <a:gd name="connsiteX1" fmla="*/ 1912134 w 1912134"/>
              <a:gd name="connsiteY1" fmla="*/ 291141 h 582281"/>
              <a:gd name="connsiteX2" fmla="*/ 1650023 w 1912134"/>
              <a:gd name="connsiteY2" fmla="*/ 582281 h 582281"/>
              <a:gd name="connsiteX3" fmla="*/ 1650023 w 1912134"/>
              <a:gd name="connsiteY3" fmla="*/ 466618 h 582281"/>
              <a:gd name="connsiteX4" fmla="*/ 0 w 1912134"/>
              <a:gd name="connsiteY4" fmla="*/ 466618 h 582281"/>
              <a:gd name="connsiteX5" fmla="*/ 0 w 1912134"/>
              <a:gd name="connsiteY5" fmla="*/ 119633 h 582281"/>
              <a:gd name="connsiteX6" fmla="*/ 1650023 w 1912134"/>
              <a:gd name="connsiteY6" fmla="*/ 119633 h 582281"/>
              <a:gd name="connsiteX7" fmla="*/ 1650023 w 1912134"/>
              <a:gd name="connsiteY7" fmla="*/ 0 h 58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2134" h="582281">
                <a:moveTo>
                  <a:pt x="1650023" y="0"/>
                </a:moveTo>
                <a:lnTo>
                  <a:pt x="1912134" y="291141"/>
                </a:lnTo>
                <a:lnTo>
                  <a:pt x="1650023" y="582281"/>
                </a:lnTo>
                <a:lnTo>
                  <a:pt x="1650023" y="466618"/>
                </a:lnTo>
                <a:lnTo>
                  <a:pt x="0" y="466618"/>
                </a:lnTo>
                <a:lnTo>
                  <a:pt x="0" y="119633"/>
                </a:lnTo>
                <a:lnTo>
                  <a:pt x="1650023" y="119633"/>
                </a:lnTo>
                <a:lnTo>
                  <a:pt x="1650023" y="0"/>
                </a:lnTo>
                <a:close/>
              </a:path>
            </a:pathLst>
          </a:custGeom>
          <a:gradFill flip="none" rotWithShape="1">
            <a:gsLst>
              <a:gs pos="100000">
                <a:schemeClr val="accent5"/>
              </a:gs>
              <a:gs pos="0">
                <a:schemeClr val="accent1">
                  <a:lumMod val="75000"/>
                </a:schemeClr>
              </a:gs>
            </a:gsLst>
            <a:lin ang="10800000" scaled="1"/>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Arrow: Right 81">
            <a:extLst>
              <a:ext uri="{FF2B5EF4-FFF2-40B4-BE49-F238E27FC236}">
                <a16:creationId xmlns:a16="http://schemas.microsoft.com/office/drawing/2014/main" id="{58254A42-9F65-EED0-3A67-D2CAC2532E9B}"/>
              </a:ext>
            </a:extLst>
          </p:cNvPr>
          <p:cNvSpPr/>
          <p:nvPr/>
        </p:nvSpPr>
        <p:spPr>
          <a:xfrm>
            <a:off x="1736320" y="1627982"/>
            <a:ext cx="2063469" cy="2304828"/>
          </a:xfrm>
          <a:prstGeom prst="rightArrow">
            <a:avLst>
              <a:gd name="adj1" fmla="val 50000"/>
              <a:gd name="adj2" fmla="val 39375"/>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solidFill>
              </a:rPr>
              <a:t> TRANSFORMATION</a:t>
            </a:r>
          </a:p>
        </p:txBody>
      </p:sp>
      <p:sp>
        <p:nvSpPr>
          <p:cNvPr id="83" name="TextBox 82">
            <a:extLst>
              <a:ext uri="{FF2B5EF4-FFF2-40B4-BE49-F238E27FC236}">
                <a16:creationId xmlns:a16="http://schemas.microsoft.com/office/drawing/2014/main" id="{26CB7447-4999-D831-51B3-A7E6D6861A61}"/>
              </a:ext>
            </a:extLst>
          </p:cNvPr>
          <p:cNvSpPr txBox="1"/>
          <p:nvPr/>
        </p:nvSpPr>
        <p:spPr>
          <a:xfrm>
            <a:off x="5580107" y="2858364"/>
            <a:ext cx="1008609" cy="246221"/>
          </a:xfrm>
          <a:prstGeom prst="rect">
            <a:avLst/>
          </a:prstGeom>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p:spPr>
        <p:txBody>
          <a:bodyPr wrap="square" rtlCol="0">
            <a:spAutoFit/>
          </a:bodyPr>
          <a:lstStyle/>
          <a:p>
            <a:r>
              <a:rPr lang="en-US" sz="1000" b="1" spc="0" baseline="0" dirty="0">
                <a:solidFill>
                  <a:schemeClr val="bg1">
                    <a:lumMod val="50000"/>
                  </a:schemeClr>
                </a:solidFill>
                <a:latin typeface="Calibri"/>
                <a:cs typeface="Calibri"/>
                <a:sym typeface="Calibri"/>
                <a:rtl val="0"/>
              </a:rPr>
              <a:t>IS RENOVATED</a:t>
            </a:r>
          </a:p>
        </p:txBody>
      </p:sp>
      <p:sp>
        <p:nvSpPr>
          <p:cNvPr id="84" name="TextBox 83">
            <a:extLst>
              <a:ext uri="{FF2B5EF4-FFF2-40B4-BE49-F238E27FC236}">
                <a16:creationId xmlns:a16="http://schemas.microsoft.com/office/drawing/2014/main" id="{4FD922B0-76D5-6362-DE6B-D4334B76CAF7}"/>
              </a:ext>
            </a:extLst>
          </p:cNvPr>
          <p:cNvSpPr txBox="1"/>
          <p:nvPr/>
        </p:nvSpPr>
        <p:spPr>
          <a:xfrm>
            <a:off x="4659813" y="4965538"/>
            <a:ext cx="1285929" cy="246221"/>
          </a:xfrm>
          <a:prstGeom prst="rect">
            <a:avLst/>
          </a:prstGeom>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p:spPr>
        <p:txBody>
          <a:bodyPr wrap="none" rtlCol="0">
            <a:spAutoFit/>
          </a:bodyPr>
          <a:lstStyle/>
          <a:p>
            <a:r>
              <a:rPr lang="en-US" sz="1000" b="1" spc="0" baseline="0" dirty="0">
                <a:solidFill>
                  <a:schemeClr val="bg1">
                    <a:lumMod val="50000"/>
                  </a:schemeClr>
                </a:solidFill>
                <a:latin typeface="Calibri"/>
                <a:cs typeface="Calibri"/>
                <a:sym typeface="Calibri"/>
                <a:rtl val="0"/>
              </a:rPr>
              <a:t>BASEMENT PRESENT</a:t>
            </a:r>
          </a:p>
        </p:txBody>
      </p:sp>
      <p:pic>
        <p:nvPicPr>
          <p:cNvPr id="85" name="Picture 84">
            <a:extLst>
              <a:ext uri="{FF2B5EF4-FFF2-40B4-BE49-F238E27FC236}">
                <a16:creationId xmlns:a16="http://schemas.microsoft.com/office/drawing/2014/main" id="{83FE52F2-2475-CB99-1275-4B38EA5F96DE}"/>
              </a:ext>
            </a:extLst>
          </p:cNvPr>
          <p:cNvPicPr>
            <a:picLocks noChangeAspect="1"/>
          </p:cNvPicPr>
          <p:nvPr/>
        </p:nvPicPr>
        <p:blipFill>
          <a:blip r:embed="rId8"/>
          <a:stretch>
            <a:fillRect/>
          </a:stretch>
        </p:blipFill>
        <p:spPr>
          <a:xfrm>
            <a:off x="6923394" y="295727"/>
            <a:ext cx="2150885" cy="2461095"/>
          </a:xfrm>
          <a:prstGeom prst="rect">
            <a:avLst/>
          </a:prstGeom>
        </p:spPr>
      </p:pic>
      <p:pic>
        <p:nvPicPr>
          <p:cNvPr id="86" name="Picture 85">
            <a:extLst>
              <a:ext uri="{FF2B5EF4-FFF2-40B4-BE49-F238E27FC236}">
                <a16:creationId xmlns:a16="http://schemas.microsoft.com/office/drawing/2014/main" id="{DF985ED3-521B-70B3-5ED9-C5816ABCBF99}"/>
              </a:ext>
            </a:extLst>
          </p:cNvPr>
          <p:cNvPicPr>
            <a:picLocks noChangeAspect="1"/>
          </p:cNvPicPr>
          <p:nvPr/>
        </p:nvPicPr>
        <p:blipFill>
          <a:blip r:embed="rId9"/>
          <a:stretch>
            <a:fillRect/>
          </a:stretch>
        </p:blipFill>
        <p:spPr>
          <a:xfrm>
            <a:off x="9691007" y="297632"/>
            <a:ext cx="2278438" cy="2461095"/>
          </a:xfrm>
          <a:prstGeom prst="rect">
            <a:avLst/>
          </a:prstGeom>
        </p:spPr>
      </p:pic>
      <p:sp>
        <p:nvSpPr>
          <p:cNvPr id="87" name="Arrow: Right 86">
            <a:extLst>
              <a:ext uri="{FF2B5EF4-FFF2-40B4-BE49-F238E27FC236}">
                <a16:creationId xmlns:a16="http://schemas.microsoft.com/office/drawing/2014/main" id="{DBA3DFBC-34BD-7D22-6E99-0884038D92A4}"/>
              </a:ext>
            </a:extLst>
          </p:cNvPr>
          <p:cNvSpPr/>
          <p:nvPr/>
        </p:nvSpPr>
        <p:spPr>
          <a:xfrm>
            <a:off x="9096119" y="1134836"/>
            <a:ext cx="594888" cy="7021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00" dirty="0"/>
              <a:t>LOG</a:t>
            </a:r>
            <a:r>
              <a:rPr lang="en-IN" dirty="0"/>
              <a:t> </a:t>
            </a:r>
          </a:p>
        </p:txBody>
      </p:sp>
      <p:sp>
        <p:nvSpPr>
          <p:cNvPr id="228" name="Oval 227">
            <a:extLst>
              <a:ext uri="{FF2B5EF4-FFF2-40B4-BE49-F238E27FC236}">
                <a16:creationId xmlns:a16="http://schemas.microsoft.com/office/drawing/2014/main" id="{37BFB00D-8417-4552-9CFE-E533A0BECF3C}"/>
              </a:ext>
            </a:extLst>
          </p:cNvPr>
          <p:cNvSpPr/>
          <p:nvPr/>
        </p:nvSpPr>
        <p:spPr>
          <a:xfrm flipV="1">
            <a:off x="7133389" y="5191361"/>
            <a:ext cx="336854" cy="295461"/>
          </a:xfrm>
          <a:prstGeom prst="ellipse">
            <a:avLst/>
          </a:prstGeom>
          <a:solidFill>
            <a:srgbClr val="F3006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33" name="Oval 232">
            <a:extLst>
              <a:ext uri="{FF2B5EF4-FFF2-40B4-BE49-F238E27FC236}">
                <a16:creationId xmlns:a16="http://schemas.microsoft.com/office/drawing/2014/main" id="{72783B98-D334-7A00-0029-FBADCBF7A1A3}"/>
              </a:ext>
            </a:extLst>
          </p:cNvPr>
          <p:cNvSpPr/>
          <p:nvPr/>
        </p:nvSpPr>
        <p:spPr>
          <a:xfrm flipV="1">
            <a:off x="7133389" y="3352671"/>
            <a:ext cx="336854" cy="295461"/>
          </a:xfrm>
          <a:prstGeom prst="ellipse">
            <a:avLst/>
          </a:prstGeom>
          <a:solidFill>
            <a:srgbClr val="0ACD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34" name="Oval 233">
            <a:extLst>
              <a:ext uri="{FF2B5EF4-FFF2-40B4-BE49-F238E27FC236}">
                <a16:creationId xmlns:a16="http://schemas.microsoft.com/office/drawing/2014/main" id="{C6D9414D-EFF8-AC0C-ED7D-987C8188D384}"/>
              </a:ext>
            </a:extLst>
          </p:cNvPr>
          <p:cNvSpPr/>
          <p:nvPr/>
        </p:nvSpPr>
        <p:spPr>
          <a:xfrm flipV="1">
            <a:off x="7133389" y="3912412"/>
            <a:ext cx="336854" cy="295461"/>
          </a:xfrm>
          <a:prstGeom prst="ellipse">
            <a:avLst/>
          </a:prstGeom>
          <a:solidFill>
            <a:srgbClr val="00CC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35" name="Oval 234">
            <a:extLst>
              <a:ext uri="{FF2B5EF4-FFF2-40B4-BE49-F238E27FC236}">
                <a16:creationId xmlns:a16="http://schemas.microsoft.com/office/drawing/2014/main" id="{DFECC131-A102-DE7E-976B-C97968BB716D}"/>
              </a:ext>
            </a:extLst>
          </p:cNvPr>
          <p:cNvSpPr/>
          <p:nvPr/>
        </p:nvSpPr>
        <p:spPr>
          <a:xfrm flipV="1">
            <a:off x="7133389" y="4542298"/>
            <a:ext cx="336854" cy="295461"/>
          </a:xfrm>
          <a:prstGeom prst="ellipse">
            <a:avLst/>
          </a:prstGeom>
          <a:solidFill>
            <a:srgbClr val="FFBE0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36" name="TextBox 12">
            <a:extLst>
              <a:ext uri="{FF2B5EF4-FFF2-40B4-BE49-F238E27FC236}">
                <a16:creationId xmlns:a16="http://schemas.microsoft.com/office/drawing/2014/main" id="{D0116EF9-7F42-442D-B115-AF71043AEFDC}"/>
              </a:ext>
            </a:extLst>
          </p:cNvPr>
          <p:cNvSpPr txBox="1"/>
          <p:nvPr/>
        </p:nvSpPr>
        <p:spPr>
          <a:xfrm>
            <a:off x="7391294" y="3334430"/>
            <a:ext cx="3064386"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ACDC0"/>
                </a:solidFill>
                <a:latin typeface="Oswald" panose="02000503000000000000" pitchFamily="2" charset="0"/>
              </a:rPr>
              <a:t>IDENTIFY CATEGORICAL VARIABLE</a:t>
            </a:r>
          </a:p>
        </p:txBody>
      </p:sp>
      <p:sp>
        <p:nvSpPr>
          <p:cNvPr id="237" name="TextBox 49">
            <a:extLst>
              <a:ext uri="{FF2B5EF4-FFF2-40B4-BE49-F238E27FC236}">
                <a16:creationId xmlns:a16="http://schemas.microsoft.com/office/drawing/2014/main" id="{51467DAF-46E9-AD14-7F94-1B5F7D06DD3E}"/>
              </a:ext>
            </a:extLst>
          </p:cNvPr>
          <p:cNvSpPr txBox="1"/>
          <p:nvPr/>
        </p:nvSpPr>
        <p:spPr>
          <a:xfrm>
            <a:off x="7391294" y="3896557"/>
            <a:ext cx="3064386"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0CC66"/>
                </a:solidFill>
                <a:latin typeface="Oswald" panose="02000503000000000000" pitchFamily="2" charset="0"/>
              </a:rPr>
              <a:t>APPLY ONE HOT ENCODING</a:t>
            </a:r>
          </a:p>
        </p:txBody>
      </p:sp>
      <p:sp>
        <p:nvSpPr>
          <p:cNvPr id="238" name="TextBox 54">
            <a:extLst>
              <a:ext uri="{FF2B5EF4-FFF2-40B4-BE49-F238E27FC236}">
                <a16:creationId xmlns:a16="http://schemas.microsoft.com/office/drawing/2014/main" id="{E1792FE0-2AD3-379C-D002-BED792E804E7}"/>
              </a:ext>
            </a:extLst>
          </p:cNvPr>
          <p:cNvSpPr txBox="1"/>
          <p:nvPr/>
        </p:nvSpPr>
        <p:spPr>
          <a:xfrm>
            <a:off x="7391294" y="4552020"/>
            <a:ext cx="3264766"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FFBE04"/>
                </a:solidFill>
                <a:latin typeface="Oswald" panose="02000503000000000000" pitchFamily="2" charset="0"/>
              </a:rPr>
              <a:t>HANDLE DUMMY VARIABLE TRAP</a:t>
            </a:r>
          </a:p>
        </p:txBody>
      </p:sp>
      <p:sp>
        <p:nvSpPr>
          <p:cNvPr id="239" name="TextBox 59">
            <a:extLst>
              <a:ext uri="{FF2B5EF4-FFF2-40B4-BE49-F238E27FC236}">
                <a16:creationId xmlns:a16="http://schemas.microsoft.com/office/drawing/2014/main" id="{742B8FC8-E6E9-2C92-DB74-BF84BDC0172E}"/>
              </a:ext>
            </a:extLst>
          </p:cNvPr>
          <p:cNvSpPr txBox="1"/>
          <p:nvPr/>
        </p:nvSpPr>
        <p:spPr>
          <a:xfrm>
            <a:off x="7470243" y="5158001"/>
            <a:ext cx="306438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F30061"/>
                </a:solidFill>
                <a:latin typeface="Oswald" panose="02000503000000000000" pitchFamily="2" charset="0"/>
              </a:rPr>
              <a:t>REPLACE THE ORIGINAL</a:t>
            </a:r>
          </a:p>
        </p:txBody>
      </p:sp>
      <p:sp>
        <p:nvSpPr>
          <p:cNvPr id="240" name="TextBox 50">
            <a:extLst>
              <a:ext uri="{FF2B5EF4-FFF2-40B4-BE49-F238E27FC236}">
                <a16:creationId xmlns:a16="http://schemas.microsoft.com/office/drawing/2014/main" id="{7E437443-F8DC-E6BE-B2BE-AD4320BA5AB8}"/>
              </a:ext>
            </a:extLst>
          </p:cNvPr>
          <p:cNvSpPr txBox="1"/>
          <p:nvPr/>
        </p:nvSpPr>
        <p:spPr>
          <a:xfrm>
            <a:off x="7329935" y="4188696"/>
            <a:ext cx="2880264" cy="5078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latin typeface="Söhne"/>
              </a:rPr>
              <a:t>B</a:t>
            </a:r>
            <a:r>
              <a:rPr lang="en-US" sz="900" b="0" i="0" dirty="0">
                <a:effectLst/>
                <a:latin typeface="Söhne"/>
              </a:rPr>
              <a:t>inary columns for each category, indicating the presence or absence of that category for each data point</a:t>
            </a:r>
            <a:r>
              <a:rPr lang="en-US" sz="900" dirty="0"/>
              <a:t>.</a:t>
            </a:r>
          </a:p>
          <a:p>
            <a:endParaRPr lang="en-US" sz="900" dirty="0">
              <a:solidFill>
                <a:schemeClr val="bg1">
                  <a:lumMod val="95000"/>
                </a:schemeClr>
              </a:solidFill>
            </a:endParaRPr>
          </a:p>
        </p:txBody>
      </p:sp>
      <p:sp>
        <p:nvSpPr>
          <p:cNvPr id="241" name="TextBox 55">
            <a:extLst>
              <a:ext uri="{FF2B5EF4-FFF2-40B4-BE49-F238E27FC236}">
                <a16:creationId xmlns:a16="http://schemas.microsoft.com/office/drawing/2014/main" id="{BCC34D19-5AFB-BB3E-22D5-6609C742478B}"/>
              </a:ext>
            </a:extLst>
          </p:cNvPr>
          <p:cNvSpPr txBox="1"/>
          <p:nvPr/>
        </p:nvSpPr>
        <p:spPr>
          <a:xfrm>
            <a:off x="7491696" y="4819447"/>
            <a:ext cx="297340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latin typeface="Söhne"/>
              </a:rPr>
              <a:t>Dr</a:t>
            </a:r>
            <a:r>
              <a:rPr lang="en-US" sz="900" b="0" i="0" dirty="0">
                <a:effectLst/>
                <a:latin typeface="Söhne"/>
              </a:rPr>
              <a:t>opping one of the binary columns created for each categorical variable</a:t>
            </a:r>
            <a:endParaRPr lang="en-US" sz="900" dirty="0"/>
          </a:p>
        </p:txBody>
      </p:sp>
      <p:sp>
        <p:nvSpPr>
          <p:cNvPr id="242" name="TextBox 60">
            <a:extLst>
              <a:ext uri="{FF2B5EF4-FFF2-40B4-BE49-F238E27FC236}">
                <a16:creationId xmlns:a16="http://schemas.microsoft.com/office/drawing/2014/main" id="{82F6B28A-40B4-EBD4-E3EA-09BB7121AD16}"/>
              </a:ext>
            </a:extLst>
          </p:cNvPr>
          <p:cNvSpPr txBox="1"/>
          <p:nvPr/>
        </p:nvSpPr>
        <p:spPr>
          <a:xfrm>
            <a:off x="7470243" y="5490529"/>
            <a:ext cx="318026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latin typeface="Söhne"/>
              </a:rPr>
              <a:t>R</a:t>
            </a:r>
            <a:r>
              <a:rPr lang="en-US" sz="900" b="0" i="0" dirty="0">
                <a:effectLst/>
                <a:latin typeface="Söhne"/>
              </a:rPr>
              <a:t>eplace the original categorical columns with the one-hot encoded columns</a:t>
            </a:r>
            <a:endParaRPr lang="en-US" sz="900" dirty="0"/>
          </a:p>
        </p:txBody>
      </p:sp>
      <p:sp>
        <p:nvSpPr>
          <p:cNvPr id="244" name="TextBox 50">
            <a:extLst>
              <a:ext uri="{FF2B5EF4-FFF2-40B4-BE49-F238E27FC236}">
                <a16:creationId xmlns:a16="http://schemas.microsoft.com/office/drawing/2014/main" id="{8D5C9B4C-5202-6E4D-F54E-A14CD8C7595B}"/>
              </a:ext>
            </a:extLst>
          </p:cNvPr>
          <p:cNvSpPr txBox="1"/>
          <p:nvPr/>
        </p:nvSpPr>
        <p:spPr>
          <a:xfrm>
            <a:off x="7470243" y="3627543"/>
            <a:ext cx="3180265"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t>ZIPCODE  is a categorical Variable</a:t>
            </a:r>
          </a:p>
        </p:txBody>
      </p:sp>
      <p:grpSp>
        <p:nvGrpSpPr>
          <p:cNvPr id="245" name="Group 244">
            <a:extLst>
              <a:ext uri="{FF2B5EF4-FFF2-40B4-BE49-F238E27FC236}">
                <a16:creationId xmlns:a16="http://schemas.microsoft.com/office/drawing/2014/main" id="{CA1AF73A-4374-8FDA-32FA-EAF14C8B954B}"/>
              </a:ext>
            </a:extLst>
          </p:cNvPr>
          <p:cNvGrpSpPr/>
          <p:nvPr/>
        </p:nvGrpSpPr>
        <p:grpSpPr>
          <a:xfrm>
            <a:off x="10388296" y="4841664"/>
            <a:ext cx="1386832" cy="543686"/>
            <a:chOff x="3504690" y="990049"/>
            <a:chExt cx="4417255" cy="2728560"/>
          </a:xfrm>
        </p:grpSpPr>
        <p:sp>
          <p:nvSpPr>
            <p:cNvPr id="246" name="Trapezoid 7">
              <a:extLst>
                <a:ext uri="{FF2B5EF4-FFF2-40B4-BE49-F238E27FC236}">
                  <a16:creationId xmlns:a16="http://schemas.microsoft.com/office/drawing/2014/main" id="{C8067E94-19C8-7421-5E80-5CB7818AFF11}"/>
                </a:ext>
              </a:extLst>
            </p:cNvPr>
            <p:cNvSpPr/>
            <p:nvPr/>
          </p:nvSpPr>
          <p:spPr>
            <a:xfrm flipV="1">
              <a:off x="4907501" y="2578980"/>
              <a:ext cx="2030886" cy="1139629"/>
            </a:xfrm>
            <a:custGeom>
              <a:avLst/>
              <a:gdLst>
                <a:gd name="connsiteX0" fmla="*/ 0 w 2278743"/>
                <a:gd name="connsiteY0" fmla="*/ 849239 h 849239"/>
                <a:gd name="connsiteX1" fmla="*/ 212310 w 2278743"/>
                <a:gd name="connsiteY1" fmla="*/ 0 h 849239"/>
                <a:gd name="connsiteX2" fmla="*/ 2066433 w 2278743"/>
                <a:gd name="connsiteY2" fmla="*/ 0 h 849239"/>
                <a:gd name="connsiteX3" fmla="*/ 2278743 w 2278743"/>
                <a:gd name="connsiteY3" fmla="*/ 849239 h 849239"/>
                <a:gd name="connsiteX4" fmla="*/ 0 w 2278743"/>
                <a:gd name="connsiteY4" fmla="*/ 849239 h 849239"/>
                <a:gd name="connsiteX0" fmla="*/ 0 w 2278743"/>
                <a:gd name="connsiteY0" fmla="*/ 907296 h 907296"/>
                <a:gd name="connsiteX1" fmla="*/ 212310 w 2278743"/>
                <a:gd name="connsiteY1" fmla="*/ 58057 h 907296"/>
                <a:gd name="connsiteX2" fmla="*/ 2066433 w 2278743"/>
                <a:gd name="connsiteY2" fmla="*/ 58057 h 907296"/>
                <a:gd name="connsiteX3" fmla="*/ 2278743 w 2278743"/>
                <a:gd name="connsiteY3" fmla="*/ 907296 h 907296"/>
                <a:gd name="connsiteX4" fmla="*/ 0 w 2278743"/>
                <a:gd name="connsiteY4" fmla="*/ 907296 h 907296"/>
                <a:gd name="connsiteX0" fmla="*/ 0 w 2278743"/>
                <a:gd name="connsiteY0" fmla="*/ 926936 h 926936"/>
                <a:gd name="connsiteX1" fmla="*/ 212310 w 2278743"/>
                <a:gd name="connsiteY1" fmla="*/ 77697 h 926936"/>
                <a:gd name="connsiteX2" fmla="*/ 2066433 w 2278743"/>
                <a:gd name="connsiteY2" fmla="*/ 77697 h 926936"/>
                <a:gd name="connsiteX3" fmla="*/ 2278743 w 2278743"/>
                <a:gd name="connsiteY3" fmla="*/ 926936 h 926936"/>
                <a:gd name="connsiteX4" fmla="*/ 0 w 2278743"/>
                <a:gd name="connsiteY4" fmla="*/ 926936 h 926936"/>
                <a:gd name="connsiteX0" fmla="*/ 0 w 2278743"/>
                <a:gd name="connsiteY0" fmla="*/ 926936 h 926936"/>
                <a:gd name="connsiteX1" fmla="*/ 212310 w 2278743"/>
                <a:gd name="connsiteY1" fmla="*/ 77697 h 926936"/>
                <a:gd name="connsiteX2" fmla="*/ 2066433 w 2278743"/>
                <a:gd name="connsiteY2" fmla="*/ 77697 h 926936"/>
                <a:gd name="connsiteX3" fmla="*/ 2278743 w 2278743"/>
                <a:gd name="connsiteY3" fmla="*/ 926936 h 926936"/>
                <a:gd name="connsiteX4" fmla="*/ 0 w 2278743"/>
                <a:gd name="connsiteY4" fmla="*/ 926936 h 926936"/>
                <a:gd name="connsiteX0" fmla="*/ 0 w 2278743"/>
                <a:gd name="connsiteY0" fmla="*/ 926936 h 926936"/>
                <a:gd name="connsiteX1" fmla="*/ 212310 w 2278743"/>
                <a:gd name="connsiteY1" fmla="*/ 77697 h 926936"/>
                <a:gd name="connsiteX2" fmla="*/ 2066433 w 2278743"/>
                <a:gd name="connsiteY2" fmla="*/ 77697 h 926936"/>
                <a:gd name="connsiteX3" fmla="*/ 2278743 w 2278743"/>
                <a:gd name="connsiteY3" fmla="*/ 926936 h 926936"/>
                <a:gd name="connsiteX4" fmla="*/ 0 w 2278743"/>
                <a:gd name="connsiteY4" fmla="*/ 926936 h 926936"/>
                <a:gd name="connsiteX0" fmla="*/ 0 w 2278743"/>
                <a:gd name="connsiteY0" fmla="*/ 926936 h 926936"/>
                <a:gd name="connsiteX1" fmla="*/ 212310 w 2278743"/>
                <a:gd name="connsiteY1" fmla="*/ 77697 h 926936"/>
                <a:gd name="connsiteX2" fmla="*/ 2066433 w 2278743"/>
                <a:gd name="connsiteY2" fmla="*/ 77697 h 926936"/>
                <a:gd name="connsiteX3" fmla="*/ 2278743 w 2278743"/>
                <a:gd name="connsiteY3" fmla="*/ 926936 h 926936"/>
                <a:gd name="connsiteX4" fmla="*/ 0 w 2278743"/>
                <a:gd name="connsiteY4" fmla="*/ 926936 h 926936"/>
                <a:gd name="connsiteX0" fmla="*/ 0 w 2278743"/>
                <a:gd name="connsiteY0" fmla="*/ 926936 h 926936"/>
                <a:gd name="connsiteX1" fmla="*/ 212310 w 2278743"/>
                <a:gd name="connsiteY1" fmla="*/ 77697 h 926936"/>
                <a:gd name="connsiteX2" fmla="*/ 2066433 w 2278743"/>
                <a:gd name="connsiteY2" fmla="*/ 77697 h 926936"/>
                <a:gd name="connsiteX3" fmla="*/ 2278743 w 2278743"/>
                <a:gd name="connsiteY3" fmla="*/ 926936 h 926936"/>
                <a:gd name="connsiteX4" fmla="*/ 0 w 2278743"/>
                <a:gd name="connsiteY4" fmla="*/ 926936 h 926936"/>
                <a:gd name="connsiteX0" fmla="*/ 0 w 2278743"/>
                <a:gd name="connsiteY0" fmla="*/ 926936 h 926936"/>
                <a:gd name="connsiteX1" fmla="*/ 212310 w 2278743"/>
                <a:gd name="connsiteY1" fmla="*/ 77697 h 926936"/>
                <a:gd name="connsiteX2" fmla="*/ 2066433 w 2278743"/>
                <a:gd name="connsiteY2" fmla="*/ 77697 h 926936"/>
                <a:gd name="connsiteX3" fmla="*/ 2278743 w 2278743"/>
                <a:gd name="connsiteY3" fmla="*/ 926936 h 926936"/>
                <a:gd name="connsiteX4" fmla="*/ 0 w 2278743"/>
                <a:gd name="connsiteY4" fmla="*/ 926936 h 926936"/>
                <a:gd name="connsiteX0" fmla="*/ 0 w 2278743"/>
                <a:gd name="connsiteY0" fmla="*/ 970542 h 970542"/>
                <a:gd name="connsiteX1" fmla="*/ 212310 w 2278743"/>
                <a:gd name="connsiteY1" fmla="*/ 121303 h 970542"/>
                <a:gd name="connsiteX2" fmla="*/ 2066433 w 2278743"/>
                <a:gd name="connsiteY2" fmla="*/ 121303 h 970542"/>
                <a:gd name="connsiteX3" fmla="*/ 2278743 w 2278743"/>
                <a:gd name="connsiteY3" fmla="*/ 970542 h 970542"/>
                <a:gd name="connsiteX4" fmla="*/ 0 w 2278743"/>
                <a:gd name="connsiteY4" fmla="*/ 970542 h 970542"/>
                <a:gd name="connsiteX0" fmla="*/ 0 w 2278743"/>
                <a:gd name="connsiteY0" fmla="*/ 987881 h 987881"/>
                <a:gd name="connsiteX1" fmla="*/ 212310 w 2278743"/>
                <a:gd name="connsiteY1" fmla="*/ 138642 h 987881"/>
                <a:gd name="connsiteX2" fmla="*/ 2066433 w 2278743"/>
                <a:gd name="connsiteY2" fmla="*/ 138642 h 987881"/>
                <a:gd name="connsiteX3" fmla="*/ 2278743 w 2278743"/>
                <a:gd name="connsiteY3" fmla="*/ 987881 h 987881"/>
                <a:gd name="connsiteX4" fmla="*/ 0 w 2278743"/>
                <a:gd name="connsiteY4" fmla="*/ 987881 h 987881"/>
                <a:gd name="connsiteX0" fmla="*/ 0 w 2278743"/>
                <a:gd name="connsiteY0" fmla="*/ 987881 h 987881"/>
                <a:gd name="connsiteX1" fmla="*/ 212310 w 2278743"/>
                <a:gd name="connsiteY1" fmla="*/ 138642 h 987881"/>
                <a:gd name="connsiteX2" fmla="*/ 2066433 w 2278743"/>
                <a:gd name="connsiteY2" fmla="*/ 138642 h 987881"/>
                <a:gd name="connsiteX3" fmla="*/ 2278743 w 2278743"/>
                <a:gd name="connsiteY3" fmla="*/ 987881 h 987881"/>
                <a:gd name="connsiteX4" fmla="*/ 0 w 2278743"/>
                <a:gd name="connsiteY4" fmla="*/ 987881 h 987881"/>
                <a:gd name="connsiteX0" fmla="*/ 0 w 2278743"/>
                <a:gd name="connsiteY0" fmla="*/ 987881 h 987881"/>
                <a:gd name="connsiteX1" fmla="*/ 212310 w 2278743"/>
                <a:gd name="connsiteY1" fmla="*/ 138642 h 987881"/>
                <a:gd name="connsiteX2" fmla="*/ 2066433 w 2278743"/>
                <a:gd name="connsiteY2" fmla="*/ 138642 h 987881"/>
                <a:gd name="connsiteX3" fmla="*/ 2278743 w 2278743"/>
                <a:gd name="connsiteY3" fmla="*/ 987881 h 987881"/>
                <a:gd name="connsiteX4" fmla="*/ 0 w 2278743"/>
                <a:gd name="connsiteY4" fmla="*/ 987881 h 987881"/>
                <a:gd name="connsiteX0" fmla="*/ 0 w 2278743"/>
                <a:gd name="connsiteY0" fmla="*/ 987881 h 987881"/>
                <a:gd name="connsiteX1" fmla="*/ 212310 w 2278743"/>
                <a:gd name="connsiteY1" fmla="*/ 138642 h 987881"/>
                <a:gd name="connsiteX2" fmla="*/ 2066433 w 2278743"/>
                <a:gd name="connsiteY2" fmla="*/ 138642 h 987881"/>
                <a:gd name="connsiteX3" fmla="*/ 2278743 w 2278743"/>
                <a:gd name="connsiteY3" fmla="*/ 987881 h 987881"/>
                <a:gd name="connsiteX4" fmla="*/ 0 w 2278743"/>
                <a:gd name="connsiteY4" fmla="*/ 987881 h 987881"/>
                <a:gd name="connsiteX0" fmla="*/ 0 w 2278743"/>
                <a:gd name="connsiteY0" fmla="*/ 1069089 h 1069089"/>
                <a:gd name="connsiteX1" fmla="*/ 212310 w 2278743"/>
                <a:gd name="connsiteY1" fmla="*/ 219850 h 1069089"/>
                <a:gd name="connsiteX2" fmla="*/ 2066433 w 2278743"/>
                <a:gd name="connsiteY2" fmla="*/ 219850 h 1069089"/>
                <a:gd name="connsiteX3" fmla="*/ 2278743 w 2278743"/>
                <a:gd name="connsiteY3" fmla="*/ 1069089 h 1069089"/>
                <a:gd name="connsiteX4" fmla="*/ 0 w 2278743"/>
                <a:gd name="connsiteY4" fmla="*/ 1069089 h 1069089"/>
                <a:gd name="connsiteX0" fmla="*/ 0 w 2278743"/>
                <a:gd name="connsiteY0" fmla="*/ 1110496 h 1110496"/>
                <a:gd name="connsiteX1" fmla="*/ 212310 w 2278743"/>
                <a:gd name="connsiteY1" fmla="*/ 261257 h 1110496"/>
                <a:gd name="connsiteX2" fmla="*/ 2066433 w 2278743"/>
                <a:gd name="connsiteY2" fmla="*/ 261257 h 1110496"/>
                <a:gd name="connsiteX3" fmla="*/ 2278743 w 2278743"/>
                <a:gd name="connsiteY3" fmla="*/ 1110496 h 1110496"/>
                <a:gd name="connsiteX4" fmla="*/ 0 w 2278743"/>
                <a:gd name="connsiteY4" fmla="*/ 1110496 h 1110496"/>
                <a:gd name="connsiteX0" fmla="*/ 0 w 2278743"/>
                <a:gd name="connsiteY0" fmla="*/ 1110496 h 1110496"/>
                <a:gd name="connsiteX1" fmla="*/ 212310 w 2278743"/>
                <a:gd name="connsiteY1" fmla="*/ 261257 h 1110496"/>
                <a:gd name="connsiteX2" fmla="*/ 2066433 w 2278743"/>
                <a:gd name="connsiteY2" fmla="*/ 261257 h 1110496"/>
                <a:gd name="connsiteX3" fmla="*/ 2278743 w 2278743"/>
                <a:gd name="connsiteY3" fmla="*/ 1110496 h 1110496"/>
                <a:gd name="connsiteX4" fmla="*/ 0 w 2278743"/>
                <a:gd name="connsiteY4" fmla="*/ 1110496 h 1110496"/>
                <a:gd name="connsiteX0" fmla="*/ 0 w 2278743"/>
                <a:gd name="connsiteY0" fmla="*/ 1103353 h 1103353"/>
                <a:gd name="connsiteX1" fmla="*/ 212310 w 2278743"/>
                <a:gd name="connsiteY1" fmla="*/ 254114 h 1103353"/>
                <a:gd name="connsiteX2" fmla="*/ 1921290 w 2278743"/>
                <a:gd name="connsiteY2" fmla="*/ 268628 h 1103353"/>
                <a:gd name="connsiteX3" fmla="*/ 2278743 w 2278743"/>
                <a:gd name="connsiteY3" fmla="*/ 1103353 h 1103353"/>
                <a:gd name="connsiteX4" fmla="*/ 0 w 2278743"/>
                <a:gd name="connsiteY4" fmla="*/ 1103353 h 1103353"/>
                <a:gd name="connsiteX0" fmla="*/ 0 w 2278743"/>
                <a:gd name="connsiteY0" fmla="*/ 1118771 h 1118771"/>
                <a:gd name="connsiteX1" fmla="*/ 342938 w 2278743"/>
                <a:gd name="connsiteY1" fmla="*/ 240504 h 1118771"/>
                <a:gd name="connsiteX2" fmla="*/ 1921290 w 2278743"/>
                <a:gd name="connsiteY2" fmla="*/ 284046 h 1118771"/>
                <a:gd name="connsiteX3" fmla="*/ 2278743 w 2278743"/>
                <a:gd name="connsiteY3" fmla="*/ 1118771 h 1118771"/>
                <a:gd name="connsiteX4" fmla="*/ 0 w 2278743"/>
                <a:gd name="connsiteY4" fmla="*/ 1118771 h 1118771"/>
                <a:gd name="connsiteX0" fmla="*/ 0 w 2278743"/>
                <a:gd name="connsiteY0" fmla="*/ 1123889 h 1123889"/>
                <a:gd name="connsiteX1" fmla="*/ 342938 w 2278743"/>
                <a:gd name="connsiteY1" fmla="*/ 245622 h 1123889"/>
                <a:gd name="connsiteX2" fmla="*/ 1921290 w 2278743"/>
                <a:gd name="connsiteY2" fmla="*/ 289164 h 1123889"/>
                <a:gd name="connsiteX3" fmla="*/ 2278743 w 2278743"/>
                <a:gd name="connsiteY3" fmla="*/ 1123889 h 1123889"/>
                <a:gd name="connsiteX4" fmla="*/ 0 w 2278743"/>
                <a:gd name="connsiteY4" fmla="*/ 1123889 h 1123889"/>
                <a:gd name="connsiteX0" fmla="*/ 0 w 2278743"/>
                <a:gd name="connsiteY0" fmla="*/ 1123889 h 1123889"/>
                <a:gd name="connsiteX1" fmla="*/ 342938 w 2278743"/>
                <a:gd name="connsiteY1" fmla="*/ 245622 h 1123889"/>
                <a:gd name="connsiteX2" fmla="*/ 1921290 w 2278743"/>
                <a:gd name="connsiteY2" fmla="*/ 289164 h 1123889"/>
                <a:gd name="connsiteX3" fmla="*/ 2278743 w 2278743"/>
                <a:gd name="connsiteY3" fmla="*/ 1123889 h 1123889"/>
                <a:gd name="connsiteX4" fmla="*/ 0 w 2278743"/>
                <a:gd name="connsiteY4" fmla="*/ 1123889 h 1123889"/>
                <a:gd name="connsiteX0" fmla="*/ 0 w 2278743"/>
                <a:gd name="connsiteY0" fmla="*/ 1139629 h 1139629"/>
                <a:gd name="connsiteX1" fmla="*/ 342938 w 2278743"/>
                <a:gd name="connsiteY1" fmla="*/ 261362 h 1139629"/>
                <a:gd name="connsiteX2" fmla="*/ 1921290 w 2278743"/>
                <a:gd name="connsiteY2" fmla="*/ 304904 h 1139629"/>
                <a:gd name="connsiteX3" fmla="*/ 2278743 w 2278743"/>
                <a:gd name="connsiteY3" fmla="*/ 1139629 h 1139629"/>
                <a:gd name="connsiteX4" fmla="*/ 0 w 2278743"/>
                <a:gd name="connsiteY4" fmla="*/ 1139629 h 113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8743" h="1139629">
                  <a:moveTo>
                    <a:pt x="0" y="1139629"/>
                  </a:moveTo>
                  <a:cubicBezTo>
                    <a:pt x="375570" y="813006"/>
                    <a:pt x="301196" y="544442"/>
                    <a:pt x="342938" y="261362"/>
                  </a:cubicBezTo>
                  <a:cubicBezTo>
                    <a:pt x="583606" y="-86981"/>
                    <a:pt x="1753192" y="-101496"/>
                    <a:pt x="1921290" y="304904"/>
                  </a:cubicBezTo>
                  <a:cubicBezTo>
                    <a:pt x="1904974" y="631527"/>
                    <a:pt x="1946716" y="827519"/>
                    <a:pt x="2278743" y="1139629"/>
                  </a:cubicBezTo>
                  <a:lnTo>
                    <a:pt x="0" y="1139629"/>
                  </a:lnTo>
                  <a:close/>
                </a:path>
              </a:pathLst>
            </a:custGeom>
            <a:solidFill>
              <a:srgbClr val="DE00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7" name="Oval 246">
              <a:extLst>
                <a:ext uri="{FF2B5EF4-FFF2-40B4-BE49-F238E27FC236}">
                  <a16:creationId xmlns:a16="http://schemas.microsoft.com/office/drawing/2014/main" id="{4354DC11-3B46-FDDF-C93F-A90137CB590F}"/>
                </a:ext>
              </a:extLst>
            </p:cNvPr>
            <p:cNvSpPr/>
            <p:nvPr/>
          </p:nvSpPr>
          <p:spPr>
            <a:xfrm>
              <a:off x="3504690" y="990049"/>
              <a:ext cx="4417255" cy="2208630"/>
            </a:xfrm>
            <a:prstGeom prst="ellipse">
              <a:avLst/>
            </a:prstGeom>
            <a:solidFill>
              <a:srgbClr val="FF0066"/>
            </a:solidFill>
            <a:ln>
              <a:noFill/>
            </a:ln>
            <a:scene3d>
              <a:camera prst="orthographicFront"/>
              <a:lightRig rig="flat" dir="t"/>
            </a:scene3d>
            <a:sp3d prstMaterial="metal">
              <a:bevelT w="19050" h="190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8" name="Oval 247">
              <a:extLst>
                <a:ext uri="{FF2B5EF4-FFF2-40B4-BE49-F238E27FC236}">
                  <a16:creationId xmlns:a16="http://schemas.microsoft.com/office/drawing/2014/main" id="{759F658C-1DCD-3A0E-F0FD-B4C57B49BC00}"/>
                </a:ext>
              </a:extLst>
            </p:cNvPr>
            <p:cNvSpPr/>
            <p:nvPr/>
          </p:nvSpPr>
          <p:spPr>
            <a:xfrm>
              <a:off x="4907501" y="1717639"/>
              <a:ext cx="2030885" cy="826337"/>
            </a:xfrm>
            <a:prstGeom prst="ellipse">
              <a:avLst/>
            </a:prstGeom>
            <a:gradFill>
              <a:gsLst>
                <a:gs pos="4400">
                  <a:srgbClr val="20EADB">
                    <a:alpha val="0"/>
                  </a:srgbClr>
                </a:gs>
                <a:gs pos="92000">
                  <a:schemeClr val="tx1">
                    <a:alpha val="59000"/>
                  </a:schemeClr>
                </a:gs>
              </a:gsLst>
              <a:lin ang="5400000" scaled="1"/>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249" name="Group 248">
            <a:extLst>
              <a:ext uri="{FF2B5EF4-FFF2-40B4-BE49-F238E27FC236}">
                <a16:creationId xmlns:a16="http://schemas.microsoft.com/office/drawing/2014/main" id="{1F9427A7-4BFD-6B53-47EF-32B12422C150}"/>
              </a:ext>
            </a:extLst>
          </p:cNvPr>
          <p:cNvGrpSpPr/>
          <p:nvPr/>
        </p:nvGrpSpPr>
        <p:grpSpPr>
          <a:xfrm>
            <a:off x="10141930" y="4296333"/>
            <a:ext cx="1736472" cy="2313826"/>
            <a:chOff x="1832104" y="4222777"/>
            <a:chExt cx="3402923" cy="4092165"/>
          </a:xfrm>
        </p:grpSpPr>
        <p:sp>
          <p:nvSpPr>
            <p:cNvPr id="250" name="Trapezoid 7">
              <a:extLst>
                <a:ext uri="{FF2B5EF4-FFF2-40B4-BE49-F238E27FC236}">
                  <a16:creationId xmlns:a16="http://schemas.microsoft.com/office/drawing/2014/main" id="{54750661-8522-9A29-921B-E9D82B07779B}"/>
                </a:ext>
              </a:extLst>
            </p:cNvPr>
            <p:cNvSpPr/>
            <p:nvPr/>
          </p:nvSpPr>
          <p:spPr>
            <a:xfrm flipV="1">
              <a:off x="3090082" y="4969900"/>
              <a:ext cx="1243011" cy="574501"/>
            </a:xfrm>
            <a:custGeom>
              <a:avLst/>
              <a:gdLst>
                <a:gd name="connsiteX0" fmla="*/ 0 w 2278743"/>
                <a:gd name="connsiteY0" fmla="*/ 849239 h 849239"/>
                <a:gd name="connsiteX1" fmla="*/ 212310 w 2278743"/>
                <a:gd name="connsiteY1" fmla="*/ 0 h 849239"/>
                <a:gd name="connsiteX2" fmla="*/ 2066433 w 2278743"/>
                <a:gd name="connsiteY2" fmla="*/ 0 h 849239"/>
                <a:gd name="connsiteX3" fmla="*/ 2278743 w 2278743"/>
                <a:gd name="connsiteY3" fmla="*/ 849239 h 849239"/>
                <a:gd name="connsiteX4" fmla="*/ 0 w 2278743"/>
                <a:gd name="connsiteY4" fmla="*/ 849239 h 849239"/>
                <a:gd name="connsiteX0" fmla="*/ 0 w 2278743"/>
                <a:gd name="connsiteY0" fmla="*/ 907296 h 907296"/>
                <a:gd name="connsiteX1" fmla="*/ 212310 w 2278743"/>
                <a:gd name="connsiteY1" fmla="*/ 58057 h 907296"/>
                <a:gd name="connsiteX2" fmla="*/ 2066433 w 2278743"/>
                <a:gd name="connsiteY2" fmla="*/ 58057 h 907296"/>
                <a:gd name="connsiteX3" fmla="*/ 2278743 w 2278743"/>
                <a:gd name="connsiteY3" fmla="*/ 907296 h 907296"/>
                <a:gd name="connsiteX4" fmla="*/ 0 w 2278743"/>
                <a:gd name="connsiteY4" fmla="*/ 907296 h 907296"/>
                <a:gd name="connsiteX0" fmla="*/ 0 w 2278743"/>
                <a:gd name="connsiteY0" fmla="*/ 926936 h 926936"/>
                <a:gd name="connsiteX1" fmla="*/ 212310 w 2278743"/>
                <a:gd name="connsiteY1" fmla="*/ 77697 h 926936"/>
                <a:gd name="connsiteX2" fmla="*/ 2066433 w 2278743"/>
                <a:gd name="connsiteY2" fmla="*/ 77697 h 926936"/>
                <a:gd name="connsiteX3" fmla="*/ 2278743 w 2278743"/>
                <a:gd name="connsiteY3" fmla="*/ 926936 h 926936"/>
                <a:gd name="connsiteX4" fmla="*/ 0 w 2278743"/>
                <a:gd name="connsiteY4" fmla="*/ 926936 h 926936"/>
                <a:gd name="connsiteX0" fmla="*/ 0 w 2278743"/>
                <a:gd name="connsiteY0" fmla="*/ 926936 h 926936"/>
                <a:gd name="connsiteX1" fmla="*/ 212310 w 2278743"/>
                <a:gd name="connsiteY1" fmla="*/ 77697 h 926936"/>
                <a:gd name="connsiteX2" fmla="*/ 2066433 w 2278743"/>
                <a:gd name="connsiteY2" fmla="*/ 77697 h 926936"/>
                <a:gd name="connsiteX3" fmla="*/ 2278743 w 2278743"/>
                <a:gd name="connsiteY3" fmla="*/ 926936 h 926936"/>
                <a:gd name="connsiteX4" fmla="*/ 0 w 2278743"/>
                <a:gd name="connsiteY4" fmla="*/ 926936 h 926936"/>
                <a:gd name="connsiteX0" fmla="*/ 0 w 2278743"/>
                <a:gd name="connsiteY0" fmla="*/ 926936 h 926936"/>
                <a:gd name="connsiteX1" fmla="*/ 212310 w 2278743"/>
                <a:gd name="connsiteY1" fmla="*/ 77697 h 926936"/>
                <a:gd name="connsiteX2" fmla="*/ 2066433 w 2278743"/>
                <a:gd name="connsiteY2" fmla="*/ 77697 h 926936"/>
                <a:gd name="connsiteX3" fmla="*/ 2278743 w 2278743"/>
                <a:gd name="connsiteY3" fmla="*/ 926936 h 926936"/>
                <a:gd name="connsiteX4" fmla="*/ 0 w 2278743"/>
                <a:gd name="connsiteY4" fmla="*/ 926936 h 926936"/>
                <a:gd name="connsiteX0" fmla="*/ 0 w 2278743"/>
                <a:gd name="connsiteY0" fmla="*/ 926936 h 926936"/>
                <a:gd name="connsiteX1" fmla="*/ 212310 w 2278743"/>
                <a:gd name="connsiteY1" fmla="*/ 77697 h 926936"/>
                <a:gd name="connsiteX2" fmla="*/ 2066433 w 2278743"/>
                <a:gd name="connsiteY2" fmla="*/ 77697 h 926936"/>
                <a:gd name="connsiteX3" fmla="*/ 2278743 w 2278743"/>
                <a:gd name="connsiteY3" fmla="*/ 926936 h 926936"/>
                <a:gd name="connsiteX4" fmla="*/ 0 w 2278743"/>
                <a:gd name="connsiteY4" fmla="*/ 926936 h 926936"/>
                <a:gd name="connsiteX0" fmla="*/ 0 w 2278743"/>
                <a:gd name="connsiteY0" fmla="*/ 926936 h 926936"/>
                <a:gd name="connsiteX1" fmla="*/ 212310 w 2278743"/>
                <a:gd name="connsiteY1" fmla="*/ 77697 h 926936"/>
                <a:gd name="connsiteX2" fmla="*/ 2066433 w 2278743"/>
                <a:gd name="connsiteY2" fmla="*/ 77697 h 926936"/>
                <a:gd name="connsiteX3" fmla="*/ 2278743 w 2278743"/>
                <a:gd name="connsiteY3" fmla="*/ 926936 h 926936"/>
                <a:gd name="connsiteX4" fmla="*/ 0 w 2278743"/>
                <a:gd name="connsiteY4" fmla="*/ 926936 h 926936"/>
                <a:gd name="connsiteX0" fmla="*/ 0 w 2278743"/>
                <a:gd name="connsiteY0" fmla="*/ 926936 h 926936"/>
                <a:gd name="connsiteX1" fmla="*/ 212310 w 2278743"/>
                <a:gd name="connsiteY1" fmla="*/ 77697 h 926936"/>
                <a:gd name="connsiteX2" fmla="*/ 2066433 w 2278743"/>
                <a:gd name="connsiteY2" fmla="*/ 77697 h 926936"/>
                <a:gd name="connsiteX3" fmla="*/ 2278743 w 2278743"/>
                <a:gd name="connsiteY3" fmla="*/ 926936 h 926936"/>
                <a:gd name="connsiteX4" fmla="*/ 0 w 2278743"/>
                <a:gd name="connsiteY4" fmla="*/ 926936 h 926936"/>
                <a:gd name="connsiteX0" fmla="*/ 0 w 2278743"/>
                <a:gd name="connsiteY0" fmla="*/ 970542 h 970542"/>
                <a:gd name="connsiteX1" fmla="*/ 212310 w 2278743"/>
                <a:gd name="connsiteY1" fmla="*/ 121303 h 970542"/>
                <a:gd name="connsiteX2" fmla="*/ 2066433 w 2278743"/>
                <a:gd name="connsiteY2" fmla="*/ 121303 h 970542"/>
                <a:gd name="connsiteX3" fmla="*/ 2278743 w 2278743"/>
                <a:gd name="connsiteY3" fmla="*/ 970542 h 970542"/>
                <a:gd name="connsiteX4" fmla="*/ 0 w 2278743"/>
                <a:gd name="connsiteY4" fmla="*/ 970542 h 970542"/>
                <a:gd name="connsiteX0" fmla="*/ 0 w 2278743"/>
                <a:gd name="connsiteY0" fmla="*/ 987881 h 987881"/>
                <a:gd name="connsiteX1" fmla="*/ 212310 w 2278743"/>
                <a:gd name="connsiteY1" fmla="*/ 138642 h 987881"/>
                <a:gd name="connsiteX2" fmla="*/ 2066433 w 2278743"/>
                <a:gd name="connsiteY2" fmla="*/ 138642 h 987881"/>
                <a:gd name="connsiteX3" fmla="*/ 2278743 w 2278743"/>
                <a:gd name="connsiteY3" fmla="*/ 987881 h 987881"/>
                <a:gd name="connsiteX4" fmla="*/ 0 w 2278743"/>
                <a:gd name="connsiteY4" fmla="*/ 987881 h 987881"/>
                <a:gd name="connsiteX0" fmla="*/ 0 w 2278743"/>
                <a:gd name="connsiteY0" fmla="*/ 987881 h 987881"/>
                <a:gd name="connsiteX1" fmla="*/ 212310 w 2278743"/>
                <a:gd name="connsiteY1" fmla="*/ 138642 h 987881"/>
                <a:gd name="connsiteX2" fmla="*/ 2066433 w 2278743"/>
                <a:gd name="connsiteY2" fmla="*/ 138642 h 987881"/>
                <a:gd name="connsiteX3" fmla="*/ 2278743 w 2278743"/>
                <a:gd name="connsiteY3" fmla="*/ 987881 h 987881"/>
                <a:gd name="connsiteX4" fmla="*/ 0 w 2278743"/>
                <a:gd name="connsiteY4" fmla="*/ 987881 h 987881"/>
                <a:gd name="connsiteX0" fmla="*/ 0 w 2278743"/>
                <a:gd name="connsiteY0" fmla="*/ 987881 h 987881"/>
                <a:gd name="connsiteX1" fmla="*/ 212310 w 2278743"/>
                <a:gd name="connsiteY1" fmla="*/ 138642 h 987881"/>
                <a:gd name="connsiteX2" fmla="*/ 2066433 w 2278743"/>
                <a:gd name="connsiteY2" fmla="*/ 138642 h 987881"/>
                <a:gd name="connsiteX3" fmla="*/ 2278743 w 2278743"/>
                <a:gd name="connsiteY3" fmla="*/ 987881 h 987881"/>
                <a:gd name="connsiteX4" fmla="*/ 0 w 2278743"/>
                <a:gd name="connsiteY4" fmla="*/ 987881 h 987881"/>
                <a:gd name="connsiteX0" fmla="*/ 0 w 2278743"/>
                <a:gd name="connsiteY0" fmla="*/ 987881 h 987881"/>
                <a:gd name="connsiteX1" fmla="*/ 212310 w 2278743"/>
                <a:gd name="connsiteY1" fmla="*/ 138642 h 987881"/>
                <a:gd name="connsiteX2" fmla="*/ 2066433 w 2278743"/>
                <a:gd name="connsiteY2" fmla="*/ 138642 h 987881"/>
                <a:gd name="connsiteX3" fmla="*/ 2278743 w 2278743"/>
                <a:gd name="connsiteY3" fmla="*/ 987881 h 987881"/>
                <a:gd name="connsiteX4" fmla="*/ 0 w 2278743"/>
                <a:gd name="connsiteY4" fmla="*/ 987881 h 987881"/>
                <a:gd name="connsiteX0" fmla="*/ 0 w 2278743"/>
                <a:gd name="connsiteY0" fmla="*/ 1069089 h 1069089"/>
                <a:gd name="connsiteX1" fmla="*/ 212310 w 2278743"/>
                <a:gd name="connsiteY1" fmla="*/ 219850 h 1069089"/>
                <a:gd name="connsiteX2" fmla="*/ 2066433 w 2278743"/>
                <a:gd name="connsiteY2" fmla="*/ 219850 h 1069089"/>
                <a:gd name="connsiteX3" fmla="*/ 2278743 w 2278743"/>
                <a:gd name="connsiteY3" fmla="*/ 1069089 h 1069089"/>
                <a:gd name="connsiteX4" fmla="*/ 0 w 2278743"/>
                <a:gd name="connsiteY4" fmla="*/ 1069089 h 1069089"/>
                <a:gd name="connsiteX0" fmla="*/ 0 w 2278743"/>
                <a:gd name="connsiteY0" fmla="*/ 1110496 h 1110496"/>
                <a:gd name="connsiteX1" fmla="*/ 212310 w 2278743"/>
                <a:gd name="connsiteY1" fmla="*/ 261257 h 1110496"/>
                <a:gd name="connsiteX2" fmla="*/ 2066433 w 2278743"/>
                <a:gd name="connsiteY2" fmla="*/ 261257 h 1110496"/>
                <a:gd name="connsiteX3" fmla="*/ 2278743 w 2278743"/>
                <a:gd name="connsiteY3" fmla="*/ 1110496 h 1110496"/>
                <a:gd name="connsiteX4" fmla="*/ 0 w 2278743"/>
                <a:gd name="connsiteY4" fmla="*/ 1110496 h 1110496"/>
                <a:gd name="connsiteX0" fmla="*/ 0 w 2278743"/>
                <a:gd name="connsiteY0" fmla="*/ 1110496 h 1110496"/>
                <a:gd name="connsiteX1" fmla="*/ 212310 w 2278743"/>
                <a:gd name="connsiteY1" fmla="*/ 261257 h 1110496"/>
                <a:gd name="connsiteX2" fmla="*/ 2066433 w 2278743"/>
                <a:gd name="connsiteY2" fmla="*/ 261257 h 1110496"/>
                <a:gd name="connsiteX3" fmla="*/ 2278743 w 2278743"/>
                <a:gd name="connsiteY3" fmla="*/ 1110496 h 1110496"/>
                <a:gd name="connsiteX4" fmla="*/ 0 w 2278743"/>
                <a:gd name="connsiteY4" fmla="*/ 1110496 h 1110496"/>
                <a:gd name="connsiteX0" fmla="*/ 0 w 2278743"/>
                <a:gd name="connsiteY0" fmla="*/ 1103353 h 1103353"/>
                <a:gd name="connsiteX1" fmla="*/ 212310 w 2278743"/>
                <a:gd name="connsiteY1" fmla="*/ 254114 h 1103353"/>
                <a:gd name="connsiteX2" fmla="*/ 1921290 w 2278743"/>
                <a:gd name="connsiteY2" fmla="*/ 268628 h 1103353"/>
                <a:gd name="connsiteX3" fmla="*/ 2278743 w 2278743"/>
                <a:gd name="connsiteY3" fmla="*/ 1103353 h 1103353"/>
                <a:gd name="connsiteX4" fmla="*/ 0 w 2278743"/>
                <a:gd name="connsiteY4" fmla="*/ 1103353 h 1103353"/>
                <a:gd name="connsiteX0" fmla="*/ 0 w 2278743"/>
                <a:gd name="connsiteY0" fmla="*/ 1118771 h 1118771"/>
                <a:gd name="connsiteX1" fmla="*/ 342938 w 2278743"/>
                <a:gd name="connsiteY1" fmla="*/ 240504 h 1118771"/>
                <a:gd name="connsiteX2" fmla="*/ 1921290 w 2278743"/>
                <a:gd name="connsiteY2" fmla="*/ 284046 h 1118771"/>
                <a:gd name="connsiteX3" fmla="*/ 2278743 w 2278743"/>
                <a:gd name="connsiteY3" fmla="*/ 1118771 h 1118771"/>
                <a:gd name="connsiteX4" fmla="*/ 0 w 2278743"/>
                <a:gd name="connsiteY4" fmla="*/ 1118771 h 1118771"/>
                <a:gd name="connsiteX0" fmla="*/ 0 w 2278743"/>
                <a:gd name="connsiteY0" fmla="*/ 1123889 h 1123889"/>
                <a:gd name="connsiteX1" fmla="*/ 342938 w 2278743"/>
                <a:gd name="connsiteY1" fmla="*/ 245622 h 1123889"/>
                <a:gd name="connsiteX2" fmla="*/ 1921290 w 2278743"/>
                <a:gd name="connsiteY2" fmla="*/ 289164 h 1123889"/>
                <a:gd name="connsiteX3" fmla="*/ 2278743 w 2278743"/>
                <a:gd name="connsiteY3" fmla="*/ 1123889 h 1123889"/>
                <a:gd name="connsiteX4" fmla="*/ 0 w 2278743"/>
                <a:gd name="connsiteY4" fmla="*/ 1123889 h 1123889"/>
                <a:gd name="connsiteX0" fmla="*/ 0 w 2278743"/>
                <a:gd name="connsiteY0" fmla="*/ 1123889 h 1123889"/>
                <a:gd name="connsiteX1" fmla="*/ 342938 w 2278743"/>
                <a:gd name="connsiteY1" fmla="*/ 245622 h 1123889"/>
                <a:gd name="connsiteX2" fmla="*/ 1921290 w 2278743"/>
                <a:gd name="connsiteY2" fmla="*/ 289164 h 1123889"/>
                <a:gd name="connsiteX3" fmla="*/ 2278743 w 2278743"/>
                <a:gd name="connsiteY3" fmla="*/ 1123889 h 1123889"/>
                <a:gd name="connsiteX4" fmla="*/ 0 w 2278743"/>
                <a:gd name="connsiteY4" fmla="*/ 1123889 h 1123889"/>
                <a:gd name="connsiteX0" fmla="*/ 0 w 2278743"/>
                <a:gd name="connsiteY0" fmla="*/ 1139629 h 1139629"/>
                <a:gd name="connsiteX1" fmla="*/ 342938 w 2278743"/>
                <a:gd name="connsiteY1" fmla="*/ 261362 h 1139629"/>
                <a:gd name="connsiteX2" fmla="*/ 1921290 w 2278743"/>
                <a:gd name="connsiteY2" fmla="*/ 304904 h 1139629"/>
                <a:gd name="connsiteX3" fmla="*/ 2278743 w 2278743"/>
                <a:gd name="connsiteY3" fmla="*/ 1139629 h 1139629"/>
                <a:gd name="connsiteX4" fmla="*/ 0 w 2278743"/>
                <a:gd name="connsiteY4" fmla="*/ 1139629 h 113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8743" h="1139629">
                  <a:moveTo>
                    <a:pt x="0" y="1139629"/>
                  </a:moveTo>
                  <a:cubicBezTo>
                    <a:pt x="375570" y="813006"/>
                    <a:pt x="301196" y="544442"/>
                    <a:pt x="342938" y="261362"/>
                  </a:cubicBezTo>
                  <a:cubicBezTo>
                    <a:pt x="583606" y="-86981"/>
                    <a:pt x="1753192" y="-101496"/>
                    <a:pt x="1921290" y="304904"/>
                  </a:cubicBezTo>
                  <a:cubicBezTo>
                    <a:pt x="1904974" y="631527"/>
                    <a:pt x="1946716" y="827519"/>
                    <a:pt x="2278743" y="1139629"/>
                  </a:cubicBezTo>
                  <a:lnTo>
                    <a:pt x="0" y="1139629"/>
                  </a:lnTo>
                  <a:close/>
                </a:path>
              </a:pathLst>
            </a:custGeom>
            <a:gradFill>
              <a:gsLst>
                <a:gs pos="15000">
                  <a:srgbClr val="FFBE04"/>
                </a:gs>
                <a:gs pos="35000">
                  <a:srgbClr val="FD9A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1" name="Oval 250">
              <a:extLst>
                <a:ext uri="{FF2B5EF4-FFF2-40B4-BE49-F238E27FC236}">
                  <a16:creationId xmlns:a16="http://schemas.microsoft.com/office/drawing/2014/main" id="{44D3665B-3FD0-3C0D-34F8-36AE53FE1B84}"/>
                </a:ext>
              </a:extLst>
            </p:cNvPr>
            <p:cNvSpPr/>
            <p:nvPr/>
          </p:nvSpPr>
          <p:spPr>
            <a:xfrm>
              <a:off x="1832104" y="7035485"/>
              <a:ext cx="2692613" cy="1279457"/>
            </a:xfrm>
            <a:prstGeom prst="ellipse">
              <a:avLst/>
            </a:prstGeom>
            <a:solidFill>
              <a:schemeClr val="tx1"/>
            </a:solidFill>
            <a:ln>
              <a:noFill/>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2" name="Oval 251">
              <a:extLst>
                <a:ext uri="{FF2B5EF4-FFF2-40B4-BE49-F238E27FC236}">
                  <a16:creationId xmlns:a16="http://schemas.microsoft.com/office/drawing/2014/main" id="{F360D9FF-5E82-65C2-8F9C-5AFA6B101D9D}"/>
                </a:ext>
              </a:extLst>
            </p:cNvPr>
            <p:cNvSpPr/>
            <p:nvPr/>
          </p:nvSpPr>
          <p:spPr>
            <a:xfrm>
              <a:off x="2117874" y="4222777"/>
              <a:ext cx="3117153" cy="1113396"/>
            </a:xfrm>
            <a:prstGeom prst="ellipse">
              <a:avLst/>
            </a:prstGeom>
            <a:solidFill>
              <a:srgbClr val="FFBE04"/>
            </a:solidFill>
            <a:ln>
              <a:noFill/>
            </a:ln>
            <a:scene3d>
              <a:camera prst="orthographicFront"/>
              <a:lightRig rig="flat" dir="t"/>
            </a:scene3d>
            <a:sp3d prstMaterial="metal">
              <a:bevelT w="25400" h="317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3" name="Oval 252">
              <a:extLst>
                <a:ext uri="{FF2B5EF4-FFF2-40B4-BE49-F238E27FC236}">
                  <a16:creationId xmlns:a16="http://schemas.microsoft.com/office/drawing/2014/main" id="{BB5593B2-CCC1-D5D5-4541-EE89D311B47A}"/>
                </a:ext>
              </a:extLst>
            </p:cNvPr>
            <p:cNvSpPr/>
            <p:nvPr/>
          </p:nvSpPr>
          <p:spPr>
            <a:xfrm>
              <a:off x="2959876" y="4571192"/>
              <a:ext cx="1433148" cy="416567"/>
            </a:xfrm>
            <a:prstGeom prst="ellipse">
              <a:avLst/>
            </a:prstGeom>
            <a:gradFill>
              <a:gsLst>
                <a:gs pos="4400">
                  <a:srgbClr val="20EADB">
                    <a:alpha val="0"/>
                  </a:srgbClr>
                </a:gs>
                <a:gs pos="92000">
                  <a:schemeClr val="tx1">
                    <a:alpha val="59000"/>
                  </a:schemeClr>
                </a:gs>
              </a:gsLst>
              <a:lin ang="5400000" scaled="1"/>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254" name="Group 253">
            <a:extLst>
              <a:ext uri="{FF2B5EF4-FFF2-40B4-BE49-F238E27FC236}">
                <a16:creationId xmlns:a16="http://schemas.microsoft.com/office/drawing/2014/main" id="{13199CE6-5CBC-2CA3-19AF-943B92999654}"/>
              </a:ext>
            </a:extLst>
          </p:cNvPr>
          <p:cNvGrpSpPr/>
          <p:nvPr/>
        </p:nvGrpSpPr>
        <p:grpSpPr>
          <a:xfrm>
            <a:off x="10197348" y="3991286"/>
            <a:ext cx="1778000" cy="643169"/>
            <a:chOff x="1561531" y="3028148"/>
            <a:chExt cx="4229839" cy="1930029"/>
          </a:xfrm>
        </p:grpSpPr>
        <p:sp>
          <p:nvSpPr>
            <p:cNvPr id="255" name="Trapezoid 7">
              <a:extLst>
                <a:ext uri="{FF2B5EF4-FFF2-40B4-BE49-F238E27FC236}">
                  <a16:creationId xmlns:a16="http://schemas.microsoft.com/office/drawing/2014/main" id="{BC8F606D-A65D-B11D-AFD9-ECD26DC73E1B}"/>
                </a:ext>
              </a:extLst>
            </p:cNvPr>
            <p:cNvSpPr/>
            <p:nvPr/>
          </p:nvSpPr>
          <p:spPr>
            <a:xfrm flipV="1">
              <a:off x="2831789" y="4118659"/>
              <a:ext cx="1786015" cy="839518"/>
            </a:xfrm>
            <a:custGeom>
              <a:avLst/>
              <a:gdLst>
                <a:gd name="connsiteX0" fmla="*/ 0 w 2278743"/>
                <a:gd name="connsiteY0" fmla="*/ 849239 h 849239"/>
                <a:gd name="connsiteX1" fmla="*/ 212310 w 2278743"/>
                <a:gd name="connsiteY1" fmla="*/ 0 h 849239"/>
                <a:gd name="connsiteX2" fmla="*/ 2066433 w 2278743"/>
                <a:gd name="connsiteY2" fmla="*/ 0 h 849239"/>
                <a:gd name="connsiteX3" fmla="*/ 2278743 w 2278743"/>
                <a:gd name="connsiteY3" fmla="*/ 849239 h 849239"/>
                <a:gd name="connsiteX4" fmla="*/ 0 w 2278743"/>
                <a:gd name="connsiteY4" fmla="*/ 849239 h 849239"/>
                <a:gd name="connsiteX0" fmla="*/ 0 w 2278743"/>
                <a:gd name="connsiteY0" fmla="*/ 907296 h 907296"/>
                <a:gd name="connsiteX1" fmla="*/ 212310 w 2278743"/>
                <a:gd name="connsiteY1" fmla="*/ 58057 h 907296"/>
                <a:gd name="connsiteX2" fmla="*/ 2066433 w 2278743"/>
                <a:gd name="connsiteY2" fmla="*/ 58057 h 907296"/>
                <a:gd name="connsiteX3" fmla="*/ 2278743 w 2278743"/>
                <a:gd name="connsiteY3" fmla="*/ 907296 h 907296"/>
                <a:gd name="connsiteX4" fmla="*/ 0 w 2278743"/>
                <a:gd name="connsiteY4" fmla="*/ 907296 h 907296"/>
                <a:gd name="connsiteX0" fmla="*/ 0 w 2278743"/>
                <a:gd name="connsiteY0" fmla="*/ 926936 h 926936"/>
                <a:gd name="connsiteX1" fmla="*/ 212310 w 2278743"/>
                <a:gd name="connsiteY1" fmla="*/ 77697 h 926936"/>
                <a:gd name="connsiteX2" fmla="*/ 2066433 w 2278743"/>
                <a:gd name="connsiteY2" fmla="*/ 77697 h 926936"/>
                <a:gd name="connsiteX3" fmla="*/ 2278743 w 2278743"/>
                <a:gd name="connsiteY3" fmla="*/ 926936 h 926936"/>
                <a:gd name="connsiteX4" fmla="*/ 0 w 2278743"/>
                <a:gd name="connsiteY4" fmla="*/ 926936 h 926936"/>
                <a:gd name="connsiteX0" fmla="*/ 0 w 2278743"/>
                <a:gd name="connsiteY0" fmla="*/ 926936 h 926936"/>
                <a:gd name="connsiteX1" fmla="*/ 212310 w 2278743"/>
                <a:gd name="connsiteY1" fmla="*/ 77697 h 926936"/>
                <a:gd name="connsiteX2" fmla="*/ 2066433 w 2278743"/>
                <a:gd name="connsiteY2" fmla="*/ 77697 h 926936"/>
                <a:gd name="connsiteX3" fmla="*/ 2278743 w 2278743"/>
                <a:gd name="connsiteY3" fmla="*/ 926936 h 926936"/>
                <a:gd name="connsiteX4" fmla="*/ 0 w 2278743"/>
                <a:gd name="connsiteY4" fmla="*/ 926936 h 926936"/>
                <a:gd name="connsiteX0" fmla="*/ 0 w 2278743"/>
                <a:gd name="connsiteY0" fmla="*/ 926936 h 926936"/>
                <a:gd name="connsiteX1" fmla="*/ 212310 w 2278743"/>
                <a:gd name="connsiteY1" fmla="*/ 77697 h 926936"/>
                <a:gd name="connsiteX2" fmla="*/ 2066433 w 2278743"/>
                <a:gd name="connsiteY2" fmla="*/ 77697 h 926936"/>
                <a:gd name="connsiteX3" fmla="*/ 2278743 w 2278743"/>
                <a:gd name="connsiteY3" fmla="*/ 926936 h 926936"/>
                <a:gd name="connsiteX4" fmla="*/ 0 w 2278743"/>
                <a:gd name="connsiteY4" fmla="*/ 926936 h 926936"/>
                <a:gd name="connsiteX0" fmla="*/ 0 w 2278743"/>
                <a:gd name="connsiteY0" fmla="*/ 926936 h 926936"/>
                <a:gd name="connsiteX1" fmla="*/ 212310 w 2278743"/>
                <a:gd name="connsiteY1" fmla="*/ 77697 h 926936"/>
                <a:gd name="connsiteX2" fmla="*/ 2066433 w 2278743"/>
                <a:gd name="connsiteY2" fmla="*/ 77697 h 926936"/>
                <a:gd name="connsiteX3" fmla="*/ 2278743 w 2278743"/>
                <a:gd name="connsiteY3" fmla="*/ 926936 h 926936"/>
                <a:gd name="connsiteX4" fmla="*/ 0 w 2278743"/>
                <a:gd name="connsiteY4" fmla="*/ 926936 h 926936"/>
                <a:gd name="connsiteX0" fmla="*/ 0 w 2278743"/>
                <a:gd name="connsiteY0" fmla="*/ 926936 h 926936"/>
                <a:gd name="connsiteX1" fmla="*/ 212310 w 2278743"/>
                <a:gd name="connsiteY1" fmla="*/ 77697 h 926936"/>
                <a:gd name="connsiteX2" fmla="*/ 2066433 w 2278743"/>
                <a:gd name="connsiteY2" fmla="*/ 77697 h 926936"/>
                <a:gd name="connsiteX3" fmla="*/ 2278743 w 2278743"/>
                <a:gd name="connsiteY3" fmla="*/ 926936 h 926936"/>
                <a:gd name="connsiteX4" fmla="*/ 0 w 2278743"/>
                <a:gd name="connsiteY4" fmla="*/ 926936 h 926936"/>
                <a:gd name="connsiteX0" fmla="*/ 0 w 2278743"/>
                <a:gd name="connsiteY0" fmla="*/ 926936 h 926936"/>
                <a:gd name="connsiteX1" fmla="*/ 212310 w 2278743"/>
                <a:gd name="connsiteY1" fmla="*/ 77697 h 926936"/>
                <a:gd name="connsiteX2" fmla="*/ 2066433 w 2278743"/>
                <a:gd name="connsiteY2" fmla="*/ 77697 h 926936"/>
                <a:gd name="connsiteX3" fmla="*/ 2278743 w 2278743"/>
                <a:gd name="connsiteY3" fmla="*/ 926936 h 926936"/>
                <a:gd name="connsiteX4" fmla="*/ 0 w 2278743"/>
                <a:gd name="connsiteY4" fmla="*/ 926936 h 926936"/>
                <a:gd name="connsiteX0" fmla="*/ 0 w 2278743"/>
                <a:gd name="connsiteY0" fmla="*/ 970542 h 970542"/>
                <a:gd name="connsiteX1" fmla="*/ 212310 w 2278743"/>
                <a:gd name="connsiteY1" fmla="*/ 121303 h 970542"/>
                <a:gd name="connsiteX2" fmla="*/ 2066433 w 2278743"/>
                <a:gd name="connsiteY2" fmla="*/ 121303 h 970542"/>
                <a:gd name="connsiteX3" fmla="*/ 2278743 w 2278743"/>
                <a:gd name="connsiteY3" fmla="*/ 970542 h 970542"/>
                <a:gd name="connsiteX4" fmla="*/ 0 w 2278743"/>
                <a:gd name="connsiteY4" fmla="*/ 970542 h 970542"/>
                <a:gd name="connsiteX0" fmla="*/ 0 w 2278743"/>
                <a:gd name="connsiteY0" fmla="*/ 987881 h 987881"/>
                <a:gd name="connsiteX1" fmla="*/ 212310 w 2278743"/>
                <a:gd name="connsiteY1" fmla="*/ 138642 h 987881"/>
                <a:gd name="connsiteX2" fmla="*/ 2066433 w 2278743"/>
                <a:gd name="connsiteY2" fmla="*/ 138642 h 987881"/>
                <a:gd name="connsiteX3" fmla="*/ 2278743 w 2278743"/>
                <a:gd name="connsiteY3" fmla="*/ 987881 h 987881"/>
                <a:gd name="connsiteX4" fmla="*/ 0 w 2278743"/>
                <a:gd name="connsiteY4" fmla="*/ 987881 h 987881"/>
                <a:gd name="connsiteX0" fmla="*/ 0 w 2278743"/>
                <a:gd name="connsiteY0" fmla="*/ 987881 h 987881"/>
                <a:gd name="connsiteX1" fmla="*/ 212310 w 2278743"/>
                <a:gd name="connsiteY1" fmla="*/ 138642 h 987881"/>
                <a:gd name="connsiteX2" fmla="*/ 2066433 w 2278743"/>
                <a:gd name="connsiteY2" fmla="*/ 138642 h 987881"/>
                <a:gd name="connsiteX3" fmla="*/ 2278743 w 2278743"/>
                <a:gd name="connsiteY3" fmla="*/ 987881 h 987881"/>
                <a:gd name="connsiteX4" fmla="*/ 0 w 2278743"/>
                <a:gd name="connsiteY4" fmla="*/ 987881 h 987881"/>
                <a:gd name="connsiteX0" fmla="*/ 0 w 2278743"/>
                <a:gd name="connsiteY0" fmla="*/ 987881 h 987881"/>
                <a:gd name="connsiteX1" fmla="*/ 212310 w 2278743"/>
                <a:gd name="connsiteY1" fmla="*/ 138642 h 987881"/>
                <a:gd name="connsiteX2" fmla="*/ 2066433 w 2278743"/>
                <a:gd name="connsiteY2" fmla="*/ 138642 h 987881"/>
                <a:gd name="connsiteX3" fmla="*/ 2278743 w 2278743"/>
                <a:gd name="connsiteY3" fmla="*/ 987881 h 987881"/>
                <a:gd name="connsiteX4" fmla="*/ 0 w 2278743"/>
                <a:gd name="connsiteY4" fmla="*/ 987881 h 987881"/>
                <a:gd name="connsiteX0" fmla="*/ 0 w 2278743"/>
                <a:gd name="connsiteY0" fmla="*/ 987881 h 987881"/>
                <a:gd name="connsiteX1" fmla="*/ 212310 w 2278743"/>
                <a:gd name="connsiteY1" fmla="*/ 138642 h 987881"/>
                <a:gd name="connsiteX2" fmla="*/ 2066433 w 2278743"/>
                <a:gd name="connsiteY2" fmla="*/ 138642 h 987881"/>
                <a:gd name="connsiteX3" fmla="*/ 2278743 w 2278743"/>
                <a:gd name="connsiteY3" fmla="*/ 987881 h 987881"/>
                <a:gd name="connsiteX4" fmla="*/ 0 w 2278743"/>
                <a:gd name="connsiteY4" fmla="*/ 987881 h 987881"/>
                <a:gd name="connsiteX0" fmla="*/ 0 w 2278743"/>
                <a:gd name="connsiteY0" fmla="*/ 1069089 h 1069089"/>
                <a:gd name="connsiteX1" fmla="*/ 212310 w 2278743"/>
                <a:gd name="connsiteY1" fmla="*/ 219850 h 1069089"/>
                <a:gd name="connsiteX2" fmla="*/ 2066433 w 2278743"/>
                <a:gd name="connsiteY2" fmla="*/ 219850 h 1069089"/>
                <a:gd name="connsiteX3" fmla="*/ 2278743 w 2278743"/>
                <a:gd name="connsiteY3" fmla="*/ 1069089 h 1069089"/>
                <a:gd name="connsiteX4" fmla="*/ 0 w 2278743"/>
                <a:gd name="connsiteY4" fmla="*/ 1069089 h 1069089"/>
                <a:gd name="connsiteX0" fmla="*/ 0 w 2278743"/>
                <a:gd name="connsiteY0" fmla="*/ 1110496 h 1110496"/>
                <a:gd name="connsiteX1" fmla="*/ 212310 w 2278743"/>
                <a:gd name="connsiteY1" fmla="*/ 261257 h 1110496"/>
                <a:gd name="connsiteX2" fmla="*/ 2066433 w 2278743"/>
                <a:gd name="connsiteY2" fmla="*/ 261257 h 1110496"/>
                <a:gd name="connsiteX3" fmla="*/ 2278743 w 2278743"/>
                <a:gd name="connsiteY3" fmla="*/ 1110496 h 1110496"/>
                <a:gd name="connsiteX4" fmla="*/ 0 w 2278743"/>
                <a:gd name="connsiteY4" fmla="*/ 1110496 h 1110496"/>
                <a:gd name="connsiteX0" fmla="*/ 0 w 2278743"/>
                <a:gd name="connsiteY0" fmla="*/ 1110496 h 1110496"/>
                <a:gd name="connsiteX1" fmla="*/ 212310 w 2278743"/>
                <a:gd name="connsiteY1" fmla="*/ 261257 h 1110496"/>
                <a:gd name="connsiteX2" fmla="*/ 2066433 w 2278743"/>
                <a:gd name="connsiteY2" fmla="*/ 261257 h 1110496"/>
                <a:gd name="connsiteX3" fmla="*/ 2278743 w 2278743"/>
                <a:gd name="connsiteY3" fmla="*/ 1110496 h 1110496"/>
                <a:gd name="connsiteX4" fmla="*/ 0 w 2278743"/>
                <a:gd name="connsiteY4" fmla="*/ 1110496 h 1110496"/>
                <a:gd name="connsiteX0" fmla="*/ 0 w 2278743"/>
                <a:gd name="connsiteY0" fmla="*/ 1103353 h 1103353"/>
                <a:gd name="connsiteX1" fmla="*/ 212310 w 2278743"/>
                <a:gd name="connsiteY1" fmla="*/ 254114 h 1103353"/>
                <a:gd name="connsiteX2" fmla="*/ 1921290 w 2278743"/>
                <a:gd name="connsiteY2" fmla="*/ 268628 h 1103353"/>
                <a:gd name="connsiteX3" fmla="*/ 2278743 w 2278743"/>
                <a:gd name="connsiteY3" fmla="*/ 1103353 h 1103353"/>
                <a:gd name="connsiteX4" fmla="*/ 0 w 2278743"/>
                <a:gd name="connsiteY4" fmla="*/ 1103353 h 1103353"/>
                <a:gd name="connsiteX0" fmla="*/ 0 w 2278743"/>
                <a:gd name="connsiteY0" fmla="*/ 1118771 h 1118771"/>
                <a:gd name="connsiteX1" fmla="*/ 342938 w 2278743"/>
                <a:gd name="connsiteY1" fmla="*/ 240504 h 1118771"/>
                <a:gd name="connsiteX2" fmla="*/ 1921290 w 2278743"/>
                <a:gd name="connsiteY2" fmla="*/ 284046 h 1118771"/>
                <a:gd name="connsiteX3" fmla="*/ 2278743 w 2278743"/>
                <a:gd name="connsiteY3" fmla="*/ 1118771 h 1118771"/>
                <a:gd name="connsiteX4" fmla="*/ 0 w 2278743"/>
                <a:gd name="connsiteY4" fmla="*/ 1118771 h 1118771"/>
                <a:gd name="connsiteX0" fmla="*/ 0 w 2278743"/>
                <a:gd name="connsiteY0" fmla="*/ 1123889 h 1123889"/>
                <a:gd name="connsiteX1" fmla="*/ 342938 w 2278743"/>
                <a:gd name="connsiteY1" fmla="*/ 245622 h 1123889"/>
                <a:gd name="connsiteX2" fmla="*/ 1921290 w 2278743"/>
                <a:gd name="connsiteY2" fmla="*/ 289164 h 1123889"/>
                <a:gd name="connsiteX3" fmla="*/ 2278743 w 2278743"/>
                <a:gd name="connsiteY3" fmla="*/ 1123889 h 1123889"/>
                <a:gd name="connsiteX4" fmla="*/ 0 w 2278743"/>
                <a:gd name="connsiteY4" fmla="*/ 1123889 h 1123889"/>
                <a:gd name="connsiteX0" fmla="*/ 0 w 2278743"/>
                <a:gd name="connsiteY0" fmla="*/ 1123889 h 1123889"/>
                <a:gd name="connsiteX1" fmla="*/ 342938 w 2278743"/>
                <a:gd name="connsiteY1" fmla="*/ 245622 h 1123889"/>
                <a:gd name="connsiteX2" fmla="*/ 1921290 w 2278743"/>
                <a:gd name="connsiteY2" fmla="*/ 289164 h 1123889"/>
                <a:gd name="connsiteX3" fmla="*/ 2278743 w 2278743"/>
                <a:gd name="connsiteY3" fmla="*/ 1123889 h 1123889"/>
                <a:gd name="connsiteX4" fmla="*/ 0 w 2278743"/>
                <a:gd name="connsiteY4" fmla="*/ 1123889 h 1123889"/>
                <a:gd name="connsiteX0" fmla="*/ 0 w 2278743"/>
                <a:gd name="connsiteY0" fmla="*/ 1139629 h 1139629"/>
                <a:gd name="connsiteX1" fmla="*/ 342938 w 2278743"/>
                <a:gd name="connsiteY1" fmla="*/ 261362 h 1139629"/>
                <a:gd name="connsiteX2" fmla="*/ 1921290 w 2278743"/>
                <a:gd name="connsiteY2" fmla="*/ 304904 h 1139629"/>
                <a:gd name="connsiteX3" fmla="*/ 2278743 w 2278743"/>
                <a:gd name="connsiteY3" fmla="*/ 1139629 h 1139629"/>
                <a:gd name="connsiteX4" fmla="*/ 0 w 2278743"/>
                <a:gd name="connsiteY4" fmla="*/ 1139629 h 113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8743" h="1139629">
                  <a:moveTo>
                    <a:pt x="0" y="1139629"/>
                  </a:moveTo>
                  <a:cubicBezTo>
                    <a:pt x="375570" y="813006"/>
                    <a:pt x="301196" y="544442"/>
                    <a:pt x="342938" y="261362"/>
                  </a:cubicBezTo>
                  <a:cubicBezTo>
                    <a:pt x="583606" y="-86981"/>
                    <a:pt x="1753192" y="-101496"/>
                    <a:pt x="1921290" y="304904"/>
                  </a:cubicBezTo>
                  <a:cubicBezTo>
                    <a:pt x="1904974" y="631527"/>
                    <a:pt x="1946716" y="827519"/>
                    <a:pt x="2278743" y="1139629"/>
                  </a:cubicBezTo>
                  <a:lnTo>
                    <a:pt x="0" y="1139629"/>
                  </a:lnTo>
                  <a:close/>
                </a:path>
              </a:pathLst>
            </a:custGeom>
            <a:gradFill>
              <a:gsLst>
                <a:gs pos="11000">
                  <a:srgbClr val="78CB0A"/>
                </a:gs>
                <a:gs pos="46000">
                  <a:srgbClr val="66AC0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6" name="Oval 255">
              <a:extLst>
                <a:ext uri="{FF2B5EF4-FFF2-40B4-BE49-F238E27FC236}">
                  <a16:creationId xmlns:a16="http://schemas.microsoft.com/office/drawing/2014/main" id="{D22FFED6-D72B-5E53-089B-25382BB68442}"/>
                </a:ext>
              </a:extLst>
            </p:cNvPr>
            <p:cNvSpPr/>
            <p:nvPr/>
          </p:nvSpPr>
          <p:spPr>
            <a:xfrm>
              <a:off x="1561531" y="3028148"/>
              <a:ext cx="4229839" cy="1627005"/>
            </a:xfrm>
            <a:prstGeom prst="ellipse">
              <a:avLst/>
            </a:prstGeom>
            <a:solidFill>
              <a:srgbClr val="79CC0A"/>
            </a:solidFill>
            <a:ln>
              <a:noFill/>
            </a:ln>
            <a:scene3d>
              <a:camera prst="orthographicFront"/>
              <a:lightRig rig="flat" dir="t"/>
            </a:scene3d>
            <a:sp3d prstMaterial="metal">
              <a:bevelT w="31750" h="317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7" name="Oval 256">
              <a:extLst>
                <a:ext uri="{FF2B5EF4-FFF2-40B4-BE49-F238E27FC236}">
                  <a16:creationId xmlns:a16="http://schemas.microsoft.com/office/drawing/2014/main" id="{50596691-222C-21F7-13F0-00B142996F08}"/>
                </a:ext>
              </a:extLst>
            </p:cNvPr>
            <p:cNvSpPr/>
            <p:nvPr/>
          </p:nvSpPr>
          <p:spPr>
            <a:xfrm>
              <a:off x="2704090" y="3537286"/>
              <a:ext cx="1944718" cy="608728"/>
            </a:xfrm>
            <a:prstGeom prst="ellipse">
              <a:avLst/>
            </a:prstGeom>
            <a:gradFill>
              <a:gsLst>
                <a:gs pos="4400">
                  <a:srgbClr val="20EADB">
                    <a:alpha val="0"/>
                  </a:srgbClr>
                </a:gs>
                <a:gs pos="92000">
                  <a:schemeClr val="tx1">
                    <a:alpha val="59000"/>
                  </a:schemeClr>
                </a:gs>
              </a:gsLst>
              <a:lin ang="5400000" scaled="1"/>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258" name="Group 257">
            <a:extLst>
              <a:ext uri="{FF2B5EF4-FFF2-40B4-BE49-F238E27FC236}">
                <a16:creationId xmlns:a16="http://schemas.microsoft.com/office/drawing/2014/main" id="{3F21B89C-D1D4-BA4F-BD84-6FDDA999D7C5}"/>
              </a:ext>
            </a:extLst>
          </p:cNvPr>
          <p:cNvGrpSpPr/>
          <p:nvPr/>
        </p:nvGrpSpPr>
        <p:grpSpPr>
          <a:xfrm>
            <a:off x="10009415" y="3573556"/>
            <a:ext cx="2070928" cy="715014"/>
            <a:chOff x="556028" y="1179256"/>
            <a:chExt cx="6240845" cy="2945081"/>
          </a:xfrm>
        </p:grpSpPr>
        <p:sp>
          <p:nvSpPr>
            <p:cNvPr id="259" name="Trapezoid 7">
              <a:extLst>
                <a:ext uri="{FF2B5EF4-FFF2-40B4-BE49-F238E27FC236}">
                  <a16:creationId xmlns:a16="http://schemas.microsoft.com/office/drawing/2014/main" id="{3641BD79-F137-6EAA-7ED0-FB31F1716726}"/>
                </a:ext>
              </a:extLst>
            </p:cNvPr>
            <p:cNvSpPr/>
            <p:nvPr/>
          </p:nvSpPr>
          <p:spPr>
            <a:xfrm flipV="1">
              <a:off x="2066706" y="2922716"/>
              <a:ext cx="3219484" cy="1128826"/>
            </a:xfrm>
            <a:custGeom>
              <a:avLst/>
              <a:gdLst>
                <a:gd name="connsiteX0" fmla="*/ 0 w 2278743"/>
                <a:gd name="connsiteY0" fmla="*/ 849239 h 849239"/>
                <a:gd name="connsiteX1" fmla="*/ 212310 w 2278743"/>
                <a:gd name="connsiteY1" fmla="*/ 0 h 849239"/>
                <a:gd name="connsiteX2" fmla="*/ 2066433 w 2278743"/>
                <a:gd name="connsiteY2" fmla="*/ 0 h 849239"/>
                <a:gd name="connsiteX3" fmla="*/ 2278743 w 2278743"/>
                <a:gd name="connsiteY3" fmla="*/ 849239 h 849239"/>
                <a:gd name="connsiteX4" fmla="*/ 0 w 2278743"/>
                <a:gd name="connsiteY4" fmla="*/ 849239 h 849239"/>
                <a:gd name="connsiteX0" fmla="*/ 0 w 2278743"/>
                <a:gd name="connsiteY0" fmla="*/ 907296 h 907296"/>
                <a:gd name="connsiteX1" fmla="*/ 212310 w 2278743"/>
                <a:gd name="connsiteY1" fmla="*/ 58057 h 907296"/>
                <a:gd name="connsiteX2" fmla="*/ 2066433 w 2278743"/>
                <a:gd name="connsiteY2" fmla="*/ 58057 h 907296"/>
                <a:gd name="connsiteX3" fmla="*/ 2278743 w 2278743"/>
                <a:gd name="connsiteY3" fmla="*/ 907296 h 907296"/>
                <a:gd name="connsiteX4" fmla="*/ 0 w 2278743"/>
                <a:gd name="connsiteY4" fmla="*/ 907296 h 907296"/>
                <a:gd name="connsiteX0" fmla="*/ 0 w 2278743"/>
                <a:gd name="connsiteY0" fmla="*/ 926936 h 926936"/>
                <a:gd name="connsiteX1" fmla="*/ 212310 w 2278743"/>
                <a:gd name="connsiteY1" fmla="*/ 77697 h 926936"/>
                <a:gd name="connsiteX2" fmla="*/ 2066433 w 2278743"/>
                <a:gd name="connsiteY2" fmla="*/ 77697 h 926936"/>
                <a:gd name="connsiteX3" fmla="*/ 2278743 w 2278743"/>
                <a:gd name="connsiteY3" fmla="*/ 926936 h 926936"/>
                <a:gd name="connsiteX4" fmla="*/ 0 w 2278743"/>
                <a:gd name="connsiteY4" fmla="*/ 926936 h 926936"/>
                <a:gd name="connsiteX0" fmla="*/ 0 w 2278743"/>
                <a:gd name="connsiteY0" fmla="*/ 926936 h 926936"/>
                <a:gd name="connsiteX1" fmla="*/ 212310 w 2278743"/>
                <a:gd name="connsiteY1" fmla="*/ 77697 h 926936"/>
                <a:gd name="connsiteX2" fmla="*/ 2066433 w 2278743"/>
                <a:gd name="connsiteY2" fmla="*/ 77697 h 926936"/>
                <a:gd name="connsiteX3" fmla="*/ 2278743 w 2278743"/>
                <a:gd name="connsiteY3" fmla="*/ 926936 h 926936"/>
                <a:gd name="connsiteX4" fmla="*/ 0 w 2278743"/>
                <a:gd name="connsiteY4" fmla="*/ 926936 h 926936"/>
                <a:gd name="connsiteX0" fmla="*/ 0 w 2278743"/>
                <a:gd name="connsiteY0" fmla="*/ 926936 h 926936"/>
                <a:gd name="connsiteX1" fmla="*/ 212310 w 2278743"/>
                <a:gd name="connsiteY1" fmla="*/ 77697 h 926936"/>
                <a:gd name="connsiteX2" fmla="*/ 2066433 w 2278743"/>
                <a:gd name="connsiteY2" fmla="*/ 77697 h 926936"/>
                <a:gd name="connsiteX3" fmla="*/ 2278743 w 2278743"/>
                <a:gd name="connsiteY3" fmla="*/ 926936 h 926936"/>
                <a:gd name="connsiteX4" fmla="*/ 0 w 2278743"/>
                <a:gd name="connsiteY4" fmla="*/ 926936 h 926936"/>
                <a:gd name="connsiteX0" fmla="*/ 0 w 2278743"/>
                <a:gd name="connsiteY0" fmla="*/ 926936 h 926936"/>
                <a:gd name="connsiteX1" fmla="*/ 212310 w 2278743"/>
                <a:gd name="connsiteY1" fmla="*/ 77697 h 926936"/>
                <a:gd name="connsiteX2" fmla="*/ 2066433 w 2278743"/>
                <a:gd name="connsiteY2" fmla="*/ 77697 h 926936"/>
                <a:gd name="connsiteX3" fmla="*/ 2278743 w 2278743"/>
                <a:gd name="connsiteY3" fmla="*/ 926936 h 926936"/>
                <a:gd name="connsiteX4" fmla="*/ 0 w 2278743"/>
                <a:gd name="connsiteY4" fmla="*/ 926936 h 926936"/>
                <a:gd name="connsiteX0" fmla="*/ 0 w 2278743"/>
                <a:gd name="connsiteY0" fmla="*/ 926936 h 926936"/>
                <a:gd name="connsiteX1" fmla="*/ 212310 w 2278743"/>
                <a:gd name="connsiteY1" fmla="*/ 77697 h 926936"/>
                <a:gd name="connsiteX2" fmla="*/ 2066433 w 2278743"/>
                <a:gd name="connsiteY2" fmla="*/ 77697 h 926936"/>
                <a:gd name="connsiteX3" fmla="*/ 2278743 w 2278743"/>
                <a:gd name="connsiteY3" fmla="*/ 926936 h 926936"/>
                <a:gd name="connsiteX4" fmla="*/ 0 w 2278743"/>
                <a:gd name="connsiteY4" fmla="*/ 926936 h 926936"/>
                <a:gd name="connsiteX0" fmla="*/ 0 w 2278743"/>
                <a:gd name="connsiteY0" fmla="*/ 926936 h 926936"/>
                <a:gd name="connsiteX1" fmla="*/ 212310 w 2278743"/>
                <a:gd name="connsiteY1" fmla="*/ 77697 h 926936"/>
                <a:gd name="connsiteX2" fmla="*/ 2066433 w 2278743"/>
                <a:gd name="connsiteY2" fmla="*/ 77697 h 926936"/>
                <a:gd name="connsiteX3" fmla="*/ 2278743 w 2278743"/>
                <a:gd name="connsiteY3" fmla="*/ 926936 h 926936"/>
                <a:gd name="connsiteX4" fmla="*/ 0 w 2278743"/>
                <a:gd name="connsiteY4" fmla="*/ 926936 h 926936"/>
                <a:gd name="connsiteX0" fmla="*/ 0 w 2278743"/>
                <a:gd name="connsiteY0" fmla="*/ 970542 h 970542"/>
                <a:gd name="connsiteX1" fmla="*/ 212310 w 2278743"/>
                <a:gd name="connsiteY1" fmla="*/ 121303 h 970542"/>
                <a:gd name="connsiteX2" fmla="*/ 2066433 w 2278743"/>
                <a:gd name="connsiteY2" fmla="*/ 121303 h 970542"/>
                <a:gd name="connsiteX3" fmla="*/ 2278743 w 2278743"/>
                <a:gd name="connsiteY3" fmla="*/ 970542 h 970542"/>
                <a:gd name="connsiteX4" fmla="*/ 0 w 2278743"/>
                <a:gd name="connsiteY4" fmla="*/ 970542 h 970542"/>
                <a:gd name="connsiteX0" fmla="*/ 0 w 2278743"/>
                <a:gd name="connsiteY0" fmla="*/ 987881 h 987881"/>
                <a:gd name="connsiteX1" fmla="*/ 212310 w 2278743"/>
                <a:gd name="connsiteY1" fmla="*/ 138642 h 987881"/>
                <a:gd name="connsiteX2" fmla="*/ 2066433 w 2278743"/>
                <a:gd name="connsiteY2" fmla="*/ 138642 h 987881"/>
                <a:gd name="connsiteX3" fmla="*/ 2278743 w 2278743"/>
                <a:gd name="connsiteY3" fmla="*/ 987881 h 987881"/>
                <a:gd name="connsiteX4" fmla="*/ 0 w 2278743"/>
                <a:gd name="connsiteY4" fmla="*/ 987881 h 987881"/>
                <a:gd name="connsiteX0" fmla="*/ 0 w 2278743"/>
                <a:gd name="connsiteY0" fmla="*/ 987881 h 987881"/>
                <a:gd name="connsiteX1" fmla="*/ 212310 w 2278743"/>
                <a:gd name="connsiteY1" fmla="*/ 138642 h 987881"/>
                <a:gd name="connsiteX2" fmla="*/ 2066433 w 2278743"/>
                <a:gd name="connsiteY2" fmla="*/ 138642 h 987881"/>
                <a:gd name="connsiteX3" fmla="*/ 2278743 w 2278743"/>
                <a:gd name="connsiteY3" fmla="*/ 987881 h 987881"/>
                <a:gd name="connsiteX4" fmla="*/ 0 w 2278743"/>
                <a:gd name="connsiteY4" fmla="*/ 987881 h 987881"/>
                <a:gd name="connsiteX0" fmla="*/ 0 w 2278743"/>
                <a:gd name="connsiteY0" fmla="*/ 987881 h 987881"/>
                <a:gd name="connsiteX1" fmla="*/ 212310 w 2278743"/>
                <a:gd name="connsiteY1" fmla="*/ 138642 h 987881"/>
                <a:gd name="connsiteX2" fmla="*/ 2066433 w 2278743"/>
                <a:gd name="connsiteY2" fmla="*/ 138642 h 987881"/>
                <a:gd name="connsiteX3" fmla="*/ 2278743 w 2278743"/>
                <a:gd name="connsiteY3" fmla="*/ 987881 h 987881"/>
                <a:gd name="connsiteX4" fmla="*/ 0 w 2278743"/>
                <a:gd name="connsiteY4" fmla="*/ 987881 h 987881"/>
                <a:gd name="connsiteX0" fmla="*/ 0 w 2278743"/>
                <a:gd name="connsiteY0" fmla="*/ 987881 h 987881"/>
                <a:gd name="connsiteX1" fmla="*/ 212310 w 2278743"/>
                <a:gd name="connsiteY1" fmla="*/ 138642 h 987881"/>
                <a:gd name="connsiteX2" fmla="*/ 2066433 w 2278743"/>
                <a:gd name="connsiteY2" fmla="*/ 138642 h 987881"/>
                <a:gd name="connsiteX3" fmla="*/ 2278743 w 2278743"/>
                <a:gd name="connsiteY3" fmla="*/ 987881 h 987881"/>
                <a:gd name="connsiteX4" fmla="*/ 0 w 2278743"/>
                <a:gd name="connsiteY4" fmla="*/ 987881 h 987881"/>
                <a:gd name="connsiteX0" fmla="*/ 0 w 2278743"/>
                <a:gd name="connsiteY0" fmla="*/ 1069089 h 1069089"/>
                <a:gd name="connsiteX1" fmla="*/ 212310 w 2278743"/>
                <a:gd name="connsiteY1" fmla="*/ 219850 h 1069089"/>
                <a:gd name="connsiteX2" fmla="*/ 2066433 w 2278743"/>
                <a:gd name="connsiteY2" fmla="*/ 219850 h 1069089"/>
                <a:gd name="connsiteX3" fmla="*/ 2278743 w 2278743"/>
                <a:gd name="connsiteY3" fmla="*/ 1069089 h 1069089"/>
                <a:gd name="connsiteX4" fmla="*/ 0 w 2278743"/>
                <a:gd name="connsiteY4" fmla="*/ 1069089 h 1069089"/>
                <a:gd name="connsiteX0" fmla="*/ 0 w 2278743"/>
                <a:gd name="connsiteY0" fmla="*/ 1110496 h 1110496"/>
                <a:gd name="connsiteX1" fmla="*/ 212310 w 2278743"/>
                <a:gd name="connsiteY1" fmla="*/ 261257 h 1110496"/>
                <a:gd name="connsiteX2" fmla="*/ 2066433 w 2278743"/>
                <a:gd name="connsiteY2" fmla="*/ 261257 h 1110496"/>
                <a:gd name="connsiteX3" fmla="*/ 2278743 w 2278743"/>
                <a:gd name="connsiteY3" fmla="*/ 1110496 h 1110496"/>
                <a:gd name="connsiteX4" fmla="*/ 0 w 2278743"/>
                <a:gd name="connsiteY4" fmla="*/ 1110496 h 1110496"/>
                <a:gd name="connsiteX0" fmla="*/ 0 w 2278743"/>
                <a:gd name="connsiteY0" fmla="*/ 1110496 h 1110496"/>
                <a:gd name="connsiteX1" fmla="*/ 212310 w 2278743"/>
                <a:gd name="connsiteY1" fmla="*/ 261257 h 1110496"/>
                <a:gd name="connsiteX2" fmla="*/ 2066433 w 2278743"/>
                <a:gd name="connsiteY2" fmla="*/ 261257 h 1110496"/>
                <a:gd name="connsiteX3" fmla="*/ 2278743 w 2278743"/>
                <a:gd name="connsiteY3" fmla="*/ 1110496 h 1110496"/>
                <a:gd name="connsiteX4" fmla="*/ 0 w 2278743"/>
                <a:gd name="connsiteY4" fmla="*/ 1110496 h 1110496"/>
                <a:gd name="connsiteX0" fmla="*/ 0 w 2278743"/>
                <a:gd name="connsiteY0" fmla="*/ 1103353 h 1103353"/>
                <a:gd name="connsiteX1" fmla="*/ 212310 w 2278743"/>
                <a:gd name="connsiteY1" fmla="*/ 254114 h 1103353"/>
                <a:gd name="connsiteX2" fmla="*/ 1921290 w 2278743"/>
                <a:gd name="connsiteY2" fmla="*/ 268628 h 1103353"/>
                <a:gd name="connsiteX3" fmla="*/ 2278743 w 2278743"/>
                <a:gd name="connsiteY3" fmla="*/ 1103353 h 1103353"/>
                <a:gd name="connsiteX4" fmla="*/ 0 w 2278743"/>
                <a:gd name="connsiteY4" fmla="*/ 1103353 h 1103353"/>
                <a:gd name="connsiteX0" fmla="*/ 0 w 2278743"/>
                <a:gd name="connsiteY0" fmla="*/ 1118771 h 1118771"/>
                <a:gd name="connsiteX1" fmla="*/ 342938 w 2278743"/>
                <a:gd name="connsiteY1" fmla="*/ 240504 h 1118771"/>
                <a:gd name="connsiteX2" fmla="*/ 1921290 w 2278743"/>
                <a:gd name="connsiteY2" fmla="*/ 284046 h 1118771"/>
                <a:gd name="connsiteX3" fmla="*/ 2278743 w 2278743"/>
                <a:gd name="connsiteY3" fmla="*/ 1118771 h 1118771"/>
                <a:gd name="connsiteX4" fmla="*/ 0 w 2278743"/>
                <a:gd name="connsiteY4" fmla="*/ 1118771 h 1118771"/>
                <a:gd name="connsiteX0" fmla="*/ 0 w 2278743"/>
                <a:gd name="connsiteY0" fmla="*/ 1123889 h 1123889"/>
                <a:gd name="connsiteX1" fmla="*/ 342938 w 2278743"/>
                <a:gd name="connsiteY1" fmla="*/ 245622 h 1123889"/>
                <a:gd name="connsiteX2" fmla="*/ 1921290 w 2278743"/>
                <a:gd name="connsiteY2" fmla="*/ 289164 h 1123889"/>
                <a:gd name="connsiteX3" fmla="*/ 2278743 w 2278743"/>
                <a:gd name="connsiteY3" fmla="*/ 1123889 h 1123889"/>
                <a:gd name="connsiteX4" fmla="*/ 0 w 2278743"/>
                <a:gd name="connsiteY4" fmla="*/ 1123889 h 1123889"/>
                <a:gd name="connsiteX0" fmla="*/ 0 w 2278743"/>
                <a:gd name="connsiteY0" fmla="*/ 1123889 h 1123889"/>
                <a:gd name="connsiteX1" fmla="*/ 342938 w 2278743"/>
                <a:gd name="connsiteY1" fmla="*/ 245622 h 1123889"/>
                <a:gd name="connsiteX2" fmla="*/ 1921290 w 2278743"/>
                <a:gd name="connsiteY2" fmla="*/ 289164 h 1123889"/>
                <a:gd name="connsiteX3" fmla="*/ 2278743 w 2278743"/>
                <a:gd name="connsiteY3" fmla="*/ 1123889 h 1123889"/>
                <a:gd name="connsiteX4" fmla="*/ 0 w 2278743"/>
                <a:gd name="connsiteY4" fmla="*/ 1123889 h 1123889"/>
                <a:gd name="connsiteX0" fmla="*/ 0 w 2278743"/>
                <a:gd name="connsiteY0" fmla="*/ 1139629 h 1139629"/>
                <a:gd name="connsiteX1" fmla="*/ 342938 w 2278743"/>
                <a:gd name="connsiteY1" fmla="*/ 261362 h 1139629"/>
                <a:gd name="connsiteX2" fmla="*/ 1921290 w 2278743"/>
                <a:gd name="connsiteY2" fmla="*/ 304904 h 1139629"/>
                <a:gd name="connsiteX3" fmla="*/ 2278743 w 2278743"/>
                <a:gd name="connsiteY3" fmla="*/ 1139629 h 1139629"/>
                <a:gd name="connsiteX4" fmla="*/ 0 w 2278743"/>
                <a:gd name="connsiteY4" fmla="*/ 1139629 h 113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8743" h="1139629">
                  <a:moveTo>
                    <a:pt x="0" y="1139629"/>
                  </a:moveTo>
                  <a:cubicBezTo>
                    <a:pt x="375570" y="813006"/>
                    <a:pt x="301196" y="544442"/>
                    <a:pt x="342938" y="261362"/>
                  </a:cubicBezTo>
                  <a:cubicBezTo>
                    <a:pt x="583606" y="-86981"/>
                    <a:pt x="1753192" y="-101496"/>
                    <a:pt x="1921290" y="304904"/>
                  </a:cubicBezTo>
                  <a:cubicBezTo>
                    <a:pt x="1904974" y="631527"/>
                    <a:pt x="1946716" y="827519"/>
                    <a:pt x="2278743" y="1139629"/>
                  </a:cubicBezTo>
                  <a:lnTo>
                    <a:pt x="0" y="1139629"/>
                  </a:lnTo>
                  <a:close/>
                </a:path>
              </a:pathLst>
            </a:custGeom>
            <a:gradFill flip="none" rotWithShape="1">
              <a:gsLst>
                <a:gs pos="28000">
                  <a:srgbClr val="0ACDC0"/>
                </a:gs>
                <a:gs pos="61000">
                  <a:srgbClr val="24A6A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0" name="Oval 259">
              <a:extLst>
                <a:ext uri="{FF2B5EF4-FFF2-40B4-BE49-F238E27FC236}">
                  <a16:creationId xmlns:a16="http://schemas.microsoft.com/office/drawing/2014/main" id="{480CEA5B-EC03-F086-577E-2E18A102F095}"/>
                </a:ext>
              </a:extLst>
            </p:cNvPr>
            <p:cNvSpPr/>
            <p:nvPr/>
          </p:nvSpPr>
          <p:spPr>
            <a:xfrm>
              <a:off x="1836277" y="2622513"/>
              <a:ext cx="3750619" cy="1501824"/>
            </a:xfrm>
            <a:prstGeom prst="ellipse">
              <a:avLst/>
            </a:prstGeom>
            <a:solidFill>
              <a:schemeClr val="tx1"/>
            </a:solidFill>
            <a:ln>
              <a:noFill/>
            </a:ln>
            <a:effectLst>
              <a:softEdge rad="571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1" name="Oval 260">
              <a:extLst>
                <a:ext uri="{FF2B5EF4-FFF2-40B4-BE49-F238E27FC236}">
                  <a16:creationId xmlns:a16="http://schemas.microsoft.com/office/drawing/2014/main" id="{92BFD016-0C3B-3912-5482-629AB18CE472}"/>
                </a:ext>
              </a:extLst>
            </p:cNvPr>
            <p:cNvSpPr/>
            <p:nvPr/>
          </p:nvSpPr>
          <p:spPr>
            <a:xfrm>
              <a:off x="556028" y="1179256"/>
              <a:ext cx="6240845" cy="2187692"/>
            </a:xfrm>
            <a:prstGeom prst="ellipse">
              <a:avLst/>
            </a:prstGeom>
            <a:solidFill>
              <a:srgbClr val="20F3E3"/>
            </a:solidFill>
            <a:ln>
              <a:noFill/>
            </a:ln>
            <a:scene3d>
              <a:camera prst="orthographicFront"/>
              <a:lightRig rig="flat" dir="t"/>
            </a:scene3d>
            <a:sp3d prstMaterial="metal">
              <a:bevelT w="4445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2" name="Oval 261">
              <a:extLst>
                <a:ext uri="{FF2B5EF4-FFF2-40B4-BE49-F238E27FC236}">
                  <a16:creationId xmlns:a16="http://schemas.microsoft.com/office/drawing/2014/main" id="{5C7BBF1F-D15D-A427-0611-371B887B97AB}"/>
                </a:ext>
              </a:extLst>
            </p:cNvPr>
            <p:cNvSpPr/>
            <p:nvPr/>
          </p:nvSpPr>
          <p:spPr>
            <a:xfrm>
              <a:off x="2241798" y="1863850"/>
              <a:ext cx="2869302" cy="818504"/>
            </a:xfrm>
            <a:prstGeom prst="ellipse">
              <a:avLst/>
            </a:prstGeom>
            <a:gradFill>
              <a:gsLst>
                <a:gs pos="4400">
                  <a:srgbClr val="20EADB">
                    <a:alpha val="0"/>
                  </a:srgbClr>
                </a:gs>
                <a:gs pos="92000">
                  <a:schemeClr val="tx1">
                    <a:alpha val="59000"/>
                  </a:schemeClr>
                </a:gs>
              </a:gsLst>
              <a:lin ang="5400000" scaled="1"/>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63" name="Arc 262">
            <a:extLst>
              <a:ext uri="{FF2B5EF4-FFF2-40B4-BE49-F238E27FC236}">
                <a16:creationId xmlns:a16="http://schemas.microsoft.com/office/drawing/2014/main" id="{52E18034-91E1-062B-69DF-AAC16FD0D85E}"/>
              </a:ext>
            </a:extLst>
          </p:cNvPr>
          <p:cNvSpPr/>
          <p:nvPr/>
        </p:nvSpPr>
        <p:spPr>
          <a:xfrm rot="20013468">
            <a:off x="10251072" y="3346939"/>
            <a:ext cx="439735" cy="1128003"/>
          </a:xfrm>
          <a:prstGeom prst="arc">
            <a:avLst>
              <a:gd name="adj1" fmla="val 15463713"/>
              <a:gd name="adj2" fmla="val 0"/>
            </a:avLst>
          </a:prstGeom>
          <a:ln w="31750">
            <a:solidFill>
              <a:schemeClr val="bg1">
                <a:lumMod val="50000"/>
              </a:schemeClr>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64" name="Arc 263">
            <a:extLst>
              <a:ext uri="{FF2B5EF4-FFF2-40B4-BE49-F238E27FC236}">
                <a16:creationId xmlns:a16="http://schemas.microsoft.com/office/drawing/2014/main" id="{755A9F90-7C1F-57E0-C438-DE15D8B40602}"/>
              </a:ext>
            </a:extLst>
          </p:cNvPr>
          <p:cNvSpPr/>
          <p:nvPr/>
        </p:nvSpPr>
        <p:spPr>
          <a:xfrm flipH="1">
            <a:off x="11054256" y="3150379"/>
            <a:ext cx="45719" cy="1447824"/>
          </a:xfrm>
          <a:prstGeom prst="arc">
            <a:avLst/>
          </a:prstGeom>
          <a:ln w="31750">
            <a:solidFill>
              <a:schemeClr val="bg1">
                <a:lumMod val="50000"/>
              </a:schemeClr>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265" name="Freeform: Shape 264">
            <a:extLst>
              <a:ext uri="{FF2B5EF4-FFF2-40B4-BE49-F238E27FC236}">
                <a16:creationId xmlns:a16="http://schemas.microsoft.com/office/drawing/2014/main" id="{BD236858-81E0-D46A-D812-ACEBD67FCEE1}"/>
              </a:ext>
            </a:extLst>
          </p:cNvPr>
          <p:cNvSpPr/>
          <p:nvPr/>
        </p:nvSpPr>
        <p:spPr>
          <a:xfrm>
            <a:off x="11593388" y="3273207"/>
            <a:ext cx="276086" cy="528501"/>
          </a:xfrm>
          <a:custGeom>
            <a:avLst/>
            <a:gdLst>
              <a:gd name="connsiteX0" fmla="*/ 478806 w 478806"/>
              <a:gd name="connsiteY0" fmla="*/ 0 h 1132114"/>
              <a:gd name="connsiteX1" fmla="*/ 57891 w 478806"/>
              <a:gd name="connsiteY1" fmla="*/ 406400 h 1132114"/>
              <a:gd name="connsiteX2" fmla="*/ 14348 w 478806"/>
              <a:gd name="connsiteY2" fmla="*/ 1132114 h 1132114"/>
            </a:gdLst>
            <a:ahLst/>
            <a:cxnLst>
              <a:cxn ang="0">
                <a:pos x="connsiteX0" y="connsiteY0"/>
              </a:cxn>
              <a:cxn ang="0">
                <a:pos x="connsiteX1" y="connsiteY1"/>
              </a:cxn>
              <a:cxn ang="0">
                <a:pos x="connsiteX2" y="connsiteY2"/>
              </a:cxn>
            </a:cxnLst>
            <a:rect l="l" t="t" r="r" b="b"/>
            <a:pathLst>
              <a:path w="478806" h="1132114">
                <a:moveTo>
                  <a:pt x="478806" y="0"/>
                </a:moveTo>
                <a:cubicBezTo>
                  <a:pt x="307053" y="108857"/>
                  <a:pt x="135301" y="217714"/>
                  <a:pt x="57891" y="406400"/>
                </a:cubicBezTo>
                <a:cubicBezTo>
                  <a:pt x="-19519" y="595086"/>
                  <a:pt x="-2586" y="863600"/>
                  <a:pt x="14348" y="1132114"/>
                </a:cubicBezTo>
              </a:path>
            </a:pathLst>
          </a:custGeom>
          <a:ln w="31750">
            <a:solidFill>
              <a:schemeClr val="bg1">
                <a:lumMod val="50000"/>
              </a:schemeClr>
            </a:solidFill>
            <a:tailEnd type="stealth" w="lg" len="lg"/>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tx1"/>
              </a:solidFill>
            </a:endParaRPr>
          </a:p>
        </p:txBody>
      </p:sp>
      <p:sp>
        <p:nvSpPr>
          <p:cNvPr id="267" name="Freeform: Shape 266">
            <a:extLst>
              <a:ext uri="{FF2B5EF4-FFF2-40B4-BE49-F238E27FC236}">
                <a16:creationId xmlns:a16="http://schemas.microsoft.com/office/drawing/2014/main" id="{F2BBE7DF-4842-A4CB-E4E8-B9B3C2D8B7B9}"/>
              </a:ext>
            </a:extLst>
          </p:cNvPr>
          <p:cNvSpPr/>
          <p:nvPr/>
        </p:nvSpPr>
        <p:spPr>
          <a:xfrm rot="920024">
            <a:off x="10390244" y="4250403"/>
            <a:ext cx="369883" cy="426552"/>
          </a:xfrm>
          <a:custGeom>
            <a:avLst/>
            <a:gdLst>
              <a:gd name="connsiteX0" fmla="*/ 57262 w 652348"/>
              <a:gd name="connsiteY0" fmla="*/ 0 h 1190172"/>
              <a:gd name="connsiteX1" fmla="*/ 57262 w 652348"/>
              <a:gd name="connsiteY1" fmla="*/ 798286 h 1190172"/>
              <a:gd name="connsiteX2" fmla="*/ 652348 w 652348"/>
              <a:gd name="connsiteY2" fmla="*/ 1190172 h 1190172"/>
            </a:gdLst>
            <a:ahLst/>
            <a:cxnLst>
              <a:cxn ang="0">
                <a:pos x="connsiteX0" y="connsiteY0"/>
              </a:cxn>
              <a:cxn ang="0">
                <a:pos x="connsiteX1" y="connsiteY1"/>
              </a:cxn>
              <a:cxn ang="0">
                <a:pos x="connsiteX2" y="connsiteY2"/>
              </a:cxn>
            </a:cxnLst>
            <a:rect l="l" t="t" r="r" b="b"/>
            <a:pathLst>
              <a:path w="652348" h="1190172">
                <a:moveTo>
                  <a:pt x="57262" y="0"/>
                </a:moveTo>
                <a:cubicBezTo>
                  <a:pt x="7671" y="299962"/>
                  <a:pt x="-41919" y="599924"/>
                  <a:pt x="57262" y="798286"/>
                </a:cubicBezTo>
                <a:cubicBezTo>
                  <a:pt x="156443" y="996648"/>
                  <a:pt x="404395" y="1093410"/>
                  <a:pt x="652348" y="1190172"/>
                </a:cubicBezTo>
              </a:path>
            </a:pathLst>
          </a:custGeom>
          <a:ln w="31750">
            <a:solidFill>
              <a:schemeClr val="bg1">
                <a:lumMod val="50000"/>
              </a:schemeClr>
            </a:solidFill>
            <a:tailEnd type="stealth" w="lg" len="lg"/>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tx1"/>
              </a:solidFill>
            </a:endParaRPr>
          </a:p>
        </p:txBody>
      </p:sp>
      <p:sp>
        <p:nvSpPr>
          <p:cNvPr id="268" name="Freeform: Shape 267">
            <a:extLst>
              <a:ext uri="{FF2B5EF4-FFF2-40B4-BE49-F238E27FC236}">
                <a16:creationId xmlns:a16="http://schemas.microsoft.com/office/drawing/2014/main" id="{C10C67C1-83C0-B60E-2985-1A36F35365AC}"/>
              </a:ext>
            </a:extLst>
          </p:cNvPr>
          <p:cNvSpPr/>
          <p:nvPr/>
        </p:nvSpPr>
        <p:spPr>
          <a:xfrm rot="21186338" flipH="1">
            <a:off x="11415489" y="4246066"/>
            <a:ext cx="378733" cy="428667"/>
          </a:xfrm>
          <a:custGeom>
            <a:avLst/>
            <a:gdLst>
              <a:gd name="connsiteX0" fmla="*/ 57262 w 652348"/>
              <a:gd name="connsiteY0" fmla="*/ 0 h 1190172"/>
              <a:gd name="connsiteX1" fmla="*/ 57262 w 652348"/>
              <a:gd name="connsiteY1" fmla="*/ 798286 h 1190172"/>
              <a:gd name="connsiteX2" fmla="*/ 652348 w 652348"/>
              <a:gd name="connsiteY2" fmla="*/ 1190172 h 1190172"/>
            </a:gdLst>
            <a:ahLst/>
            <a:cxnLst>
              <a:cxn ang="0">
                <a:pos x="connsiteX0" y="connsiteY0"/>
              </a:cxn>
              <a:cxn ang="0">
                <a:pos x="connsiteX1" y="connsiteY1"/>
              </a:cxn>
              <a:cxn ang="0">
                <a:pos x="connsiteX2" y="connsiteY2"/>
              </a:cxn>
            </a:cxnLst>
            <a:rect l="l" t="t" r="r" b="b"/>
            <a:pathLst>
              <a:path w="652348" h="1190172">
                <a:moveTo>
                  <a:pt x="57262" y="0"/>
                </a:moveTo>
                <a:cubicBezTo>
                  <a:pt x="7671" y="299962"/>
                  <a:pt x="-41919" y="599924"/>
                  <a:pt x="57262" y="798286"/>
                </a:cubicBezTo>
                <a:cubicBezTo>
                  <a:pt x="156443" y="996648"/>
                  <a:pt x="404395" y="1093410"/>
                  <a:pt x="652348" y="1190172"/>
                </a:cubicBezTo>
              </a:path>
            </a:pathLst>
          </a:custGeom>
          <a:ln w="31750">
            <a:solidFill>
              <a:schemeClr val="bg1">
                <a:lumMod val="50000"/>
              </a:schemeClr>
            </a:solidFill>
            <a:tailEnd type="stealth" w="lg" len="lg"/>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tx1"/>
              </a:solidFill>
            </a:endParaRPr>
          </a:p>
        </p:txBody>
      </p:sp>
      <p:sp>
        <p:nvSpPr>
          <p:cNvPr id="271" name="Freeform: Shape 270">
            <a:extLst>
              <a:ext uri="{FF2B5EF4-FFF2-40B4-BE49-F238E27FC236}">
                <a16:creationId xmlns:a16="http://schemas.microsoft.com/office/drawing/2014/main" id="{8BDFD0C9-7126-4F6F-1E09-BE3468C198EF}"/>
              </a:ext>
            </a:extLst>
          </p:cNvPr>
          <p:cNvSpPr/>
          <p:nvPr/>
        </p:nvSpPr>
        <p:spPr>
          <a:xfrm>
            <a:off x="11127475" y="5397825"/>
            <a:ext cx="386261" cy="337625"/>
          </a:xfrm>
          <a:custGeom>
            <a:avLst/>
            <a:gdLst>
              <a:gd name="connsiteX0" fmla="*/ 0 w 0"/>
              <a:gd name="connsiteY0" fmla="*/ 0 h 337625"/>
              <a:gd name="connsiteX1" fmla="*/ 0 w 0"/>
              <a:gd name="connsiteY1" fmla="*/ 337625 h 337625"/>
            </a:gdLst>
            <a:ahLst/>
            <a:cxnLst>
              <a:cxn ang="0">
                <a:pos x="connsiteX0" y="connsiteY0"/>
              </a:cxn>
              <a:cxn ang="0">
                <a:pos x="connsiteX1" y="connsiteY1"/>
              </a:cxn>
            </a:cxnLst>
            <a:rect l="l" t="t" r="r" b="b"/>
            <a:pathLst>
              <a:path h="337625">
                <a:moveTo>
                  <a:pt x="0" y="0"/>
                </a:moveTo>
                <a:lnTo>
                  <a:pt x="0" y="337625"/>
                </a:lnTo>
              </a:path>
            </a:pathLst>
          </a:custGeom>
          <a:ln w="38100">
            <a:solidFill>
              <a:schemeClr val="bg1">
                <a:lumMod val="50000"/>
              </a:schemeClr>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tx1"/>
              </a:solidFill>
            </a:endParaRPr>
          </a:p>
        </p:txBody>
      </p:sp>
      <p:sp>
        <p:nvSpPr>
          <p:cNvPr id="272" name="TextBox 271">
            <a:extLst>
              <a:ext uri="{FF2B5EF4-FFF2-40B4-BE49-F238E27FC236}">
                <a16:creationId xmlns:a16="http://schemas.microsoft.com/office/drawing/2014/main" id="{F746B3CA-F541-90E8-D321-9E5CF4F79414}"/>
              </a:ext>
            </a:extLst>
          </p:cNvPr>
          <p:cNvSpPr txBox="1"/>
          <p:nvPr/>
        </p:nvSpPr>
        <p:spPr>
          <a:xfrm>
            <a:off x="10682000" y="5604017"/>
            <a:ext cx="944837" cy="507831"/>
          </a:xfrm>
          <a:prstGeom prst="rect">
            <a:avLst/>
          </a:prstGeom>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p:spPr>
        <p:txBody>
          <a:bodyPr wrap="square" rtlCol="0">
            <a:spAutoFit/>
          </a:bodyPr>
          <a:lstStyle/>
          <a:p>
            <a:r>
              <a:rPr lang="en-IN" sz="900" b="1" dirty="0">
                <a:solidFill>
                  <a:schemeClr val="bg1"/>
                </a:solidFill>
              </a:rPr>
              <a:t>zipcode_98002</a:t>
            </a:r>
          </a:p>
          <a:p>
            <a:r>
              <a:rPr lang="en-IN" sz="900" b="1" dirty="0">
                <a:solidFill>
                  <a:schemeClr val="bg1"/>
                </a:solidFill>
              </a:rPr>
              <a:t>........</a:t>
            </a:r>
          </a:p>
          <a:p>
            <a:r>
              <a:rPr lang="en-IN" sz="900" b="1" dirty="0">
                <a:solidFill>
                  <a:schemeClr val="bg1"/>
                </a:solidFill>
              </a:rPr>
              <a:t> zipcode_98199'</a:t>
            </a:r>
          </a:p>
        </p:txBody>
      </p:sp>
      <p:sp>
        <p:nvSpPr>
          <p:cNvPr id="7" name="Rectangle: Rounded Corners 6">
            <a:extLst>
              <a:ext uri="{FF2B5EF4-FFF2-40B4-BE49-F238E27FC236}">
                <a16:creationId xmlns:a16="http://schemas.microsoft.com/office/drawing/2014/main" id="{14917D26-3BCA-2733-5391-8E294A901C66}"/>
              </a:ext>
            </a:extLst>
          </p:cNvPr>
          <p:cNvSpPr/>
          <p:nvPr/>
        </p:nvSpPr>
        <p:spPr>
          <a:xfrm>
            <a:off x="406326" y="6310596"/>
            <a:ext cx="6069412" cy="458263"/>
          </a:xfrm>
          <a:prstGeom prst="round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1200" dirty="0"/>
          </a:p>
          <a:p>
            <a:r>
              <a:rPr lang="en-IN" sz="1200" b="1" dirty="0">
                <a:solidFill>
                  <a:schemeClr val="tx1"/>
                </a:solidFill>
              </a:rPr>
              <a:t>                                          </a:t>
            </a:r>
          </a:p>
          <a:p>
            <a:r>
              <a:rPr lang="en-IN" sz="1200" b="1" dirty="0">
                <a:solidFill>
                  <a:schemeClr val="tx1"/>
                </a:solidFill>
              </a:rPr>
              <a:t> Convert Continuous variables to Float and </a:t>
            </a:r>
            <a:r>
              <a:rPr lang="en-IN" sz="1200" b="1" dirty="0">
                <a:solidFill>
                  <a:schemeClr val="tx1"/>
                </a:solidFill>
                <a:cs typeface="Arial"/>
              </a:rPr>
              <a:t>Ordinal</a:t>
            </a:r>
            <a:r>
              <a:rPr lang="en-IN" sz="1200" b="1" spc="-47" dirty="0">
                <a:solidFill>
                  <a:schemeClr val="tx1"/>
                </a:solidFill>
                <a:cs typeface="Arial"/>
              </a:rPr>
              <a:t> </a:t>
            </a:r>
            <a:r>
              <a:rPr lang="en-IN" sz="1200" b="1" spc="-13" dirty="0">
                <a:solidFill>
                  <a:schemeClr val="tx1"/>
                </a:solidFill>
                <a:cs typeface="Arial"/>
              </a:rPr>
              <a:t>Categorical variables  to Integer </a:t>
            </a:r>
            <a:endParaRPr lang="en-IN" sz="1200" b="1" dirty="0">
              <a:solidFill>
                <a:schemeClr val="tx1"/>
              </a:solidFill>
            </a:endParaRPr>
          </a:p>
          <a:p>
            <a:pPr algn="ctr"/>
            <a:endParaRPr lang="en-IN" dirty="0"/>
          </a:p>
        </p:txBody>
      </p:sp>
    </p:spTree>
    <p:extLst>
      <p:ext uri="{BB962C8B-B14F-4D97-AF65-F5344CB8AC3E}">
        <p14:creationId xmlns:p14="http://schemas.microsoft.com/office/powerpoint/2010/main" val="2945925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52C65400-51F7-BE2E-B31D-28791473C1D3}"/>
              </a:ext>
            </a:extLst>
          </p:cNvPr>
          <p:cNvSpPr/>
          <p:nvPr/>
        </p:nvSpPr>
        <p:spPr>
          <a:xfrm>
            <a:off x="638759" y="5857069"/>
            <a:ext cx="9740528" cy="103686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a:p>
            <a:pPr algn="ctr"/>
            <a:r>
              <a:rPr lang="en-US" dirty="0"/>
              <a:t>                                                           </a:t>
            </a:r>
            <a:r>
              <a:rPr lang="en-US" sz="1800" dirty="0"/>
              <a:t>LOT MEASURE15 redundant due to high correlation with LOT MEASURE</a:t>
            </a:r>
            <a:endParaRPr lang="en-IN" sz="1800" dirty="0"/>
          </a:p>
          <a:p>
            <a:pPr algn="ctr"/>
            <a:endParaRPr lang="en-US" dirty="0"/>
          </a:p>
        </p:txBody>
      </p:sp>
      <p:sp>
        <p:nvSpPr>
          <p:cNvPr id="132" name="Rectangle 131">
            <a:extLst>
              <a:ext uri="{FF2B5EF4-FFF2-40B4-BE49-F238E27FC236}">
                <a16:creationId xmlns:a16="http://schemas.microsoft.com/office/drawing/2014/main" id="{93D1C41C-5779-E101-AA58-BEA9C10AF205}"/>
              </a:ext>
            </a:extLst>
          </p:cNvPr>
          <p:cNvSpPr/>
          <p:nvPr/>
        </p:nvSpPr>
        <p:spPr>
          <a:xfrm>
            <a:off x="-9837" y="5839563"/>
            <a:ext cx="2260506" cy="34698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a:extLst>
              <a:ext uri="{FF2B5EF4-FFF2-40B4-BE49-F238E27FC236}">
                <a16:creationId xmlns:a16="http://schemas.microsoft.com/office/drawing/2014/main" id="{14378615-CE95-F2CB-611F-94B8465A92BA}"/>
              </a:ext>
            </a:extLst>
          </p:cNvPr>
          <p:cNvSpPr/>
          <p:nvPr/>
        </p:nvSpPr>
        <p:spPr>
          <a:xfrm>
            <a:off x="0" y="5850047"/>
            <a:ext cx="1189898" cy="1199429"/>
          </a:xfrm>
          <a:custGeom>
            <a:avLst/>
            <a:gdLst>
              <a:gd name="connsiteX0" fmla="*/ 0 w 2447779"/>
              <a:gd name="connsiteY0" fmla="*/ 0 h 1543929"/>
              <a:gd name="connsiteX1" fmla="*/ 19 w 2447779"/>
              <a:gd name="connsiteY1" fmla="*/ 0 h 1543929"/>
              <a:gd name="connsiteX2" fmla="*/ 2447778 w 2447779"/>
              <a:gd name="connsiteY2" fmla="*/ 235633 h 1543929"/>
              <a:gd name="connsiteX3" fmla="*/ 2447778 w 2447779"/>
              <a:gd name="connsiteY3" fmla="*/ 0 h 1543929"/>
              <a:gd name="connsiteX4" fmla="*/ 2447779 w 2447779"/>
              <a:gd name="connsiteY4" fmla="*/ 0 h 1543929"/>
              <a:gd name="connsiteX5" fmla="*/ 2447779 w 2447779"/>
              <a:gd name="connsiteY5" fmla="*/ 1543929 h 1543929"/>
              <a:gd name="connsiteX6" fmla="*/ 0 w 2447779"/>
              <a:gd name="connsiteY6" fmla="*/ 1308294 h 154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7779" h="1543929">
                <a:moveTo>
                  <a:pt x="0" y="0"/>
                </a:moveTo>
                <a:lnTo>
                  <a:pt x="19" y="0"/>
                </a:lnTo>
                <a:lnTo>
                  <a:pt x="2447778" y="235633"/>
                </a:lnTo>
                <a:lnTo>
                  <a:pt x="2447778" y="0"/>
                </a:lnTo>
                <a:lnTo>
                  <a:pt x="2447779" y="0"/>
                </a:lnTo>
                <a:lnTo>
                  <a:pt x="2447779" y="1543929"/>
                </a:lnTo>
                <a:lnTo>
                  <a:pt x="0" y="1308294"/>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LOT MEASURE15</a:t>
            </a:r>
          </a:p>
        </p:txBody>
      </p:sp>
      <p:sp>
        <p:nvSpPr>
          <p:cNvPr id="135" name="Rectangle 134">
            <a:extLst>
              <a:ext uri="{FF2B5EF4-FFF2-40B4-BE49-F238E27FC236}">
                <a16:creationId xmlns:a16="http://schemas.microsoft.com/office/drawing/2014/main" id="{6B4BD4A9-8255-F3BE-FF96-10E1D7AEA4F1}"/>
              </a:ext>
            </a:extLst>
          </p:cNvPr>
          <p:cNvSpPr/>
          <p:nvPr/>
        </p:nvSpPr>
        <p:spPr>
          <a:xfrm>
            <a:off x="255934" y="4647156"/>
            <a:ext cx="9056232" cy="1036864"/>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Binary variable  BASEMENT PRESENT created; ‘BASEMENT’  is redundant.</a:t>
            </a:r>
            <a:endParaRPr lang="en-IN" sz="1800" dirty="0"/>
          </a:p>
          <a:p>
            <a:pPr algn="ctr"/>
            <a:endParaRPr lang="en-US" dirty="0"/>
          </a:p>
        </p:txBody>
      </p:sp>
      <p:sp>
        <p:nvSpPr>
          <p:cNvPr id="136" name="Rectangle 135">
            <a:extLst>
              <a:ext uri="{FF2B5EF4-FFF2-40B4-BE49-F238E27FC236}">
                <a16:creationId xmlns:a16="http://schemas.microsoft.com/office/drawing/2014/main" id="{ECAEE049-9547-83E4-C138-EDB7B71170AB}"/>
              </a:ext>
            </a:extLst>
          </p:cNvPr>
          <p:cNvSpPr/>
          <p:nvPr/>
        </p:nvSpPr>
        <p:spPr>
          <a:xfrm>
            <a:off x="30648" y="4640134"/>
            <a:ext cx="2116107" cy="34698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a:extLst>
              <a:ext uri="{FF2B5EF4-FFF2-40B4-BE49-F238E27FC236}">
                <a16:creationId xmlns:a16="http://schemas.microsoft.com/office/drawing/2014/main" id="{D07E9F23-46DD-316E-A638-D3EFAADBDB8C}"/>
              </a:ext>
            </a:extLst>
          </p:cNvPr>
          <p:cNvSpPr/>
          <p:nvPr/>
        </p:nvSpPr>
        <p:spPr>
          <a:xfrm>
            <a:off x="40846" y="4612653"/>
            <a:ext cx="1058053" cy="1259979"/>
          </a:xfrm>
          <a:custGeom>
            <a:avLst/>
            <a:gdLst>
              <a:gd name="connsiteX0" fmla="*/ 0 w 2447779"/>
              <a:gd name="connsiteY0" fmla="*/ 0 h 1543929"/>
              <a:gd name="connsiteX1" fmla="*/ 19 w 2447779"/>
              <a:gd name="connsiteY1" fmla="*/ 0 h 1543929"/>
              <a:gd name="connsiteX2" fmla="*/ 2447778 w 2447779"/>
              <a:gd name="connsiteY2" fmla="*/ 235633 h 1543929"/>
              <a:gd name="connsiteX3" fmla="*/ 2447778 w 2447779"/>
              <a:gd name="connsiteY3" fmla="*/ 0 h 1543929"/>
              <a:gd name="connsiteX4" fmla="*/ 2447779 w 2447779"/>
              <a:gd name="connsiteY4" fmla="*/ 0 h 1543929"/>
              <a:gd name="connsiteX5" fmla="*/ 2447779 w 2447779"/>
              <a:gd name="connsiteY5" fmla="*/ 1543929 h 1543929"/>
              <a:gd name="connsiteX6" fmla="*/ 0 w 2447779"/>
              <a:gd name="connsiteY6" fmla="*/ 1308294 h 154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7779" h="1543929">
                <a:moveTo>
                  <a:pt x="0" y="0"/>
                </a:moveTo>
                <a:lnTo>
                  <a:pt x="19" y="0"/>
                </a:lnTo>
                <a:lnTo>
                  <a:pt x="2447778" y="235633"/>
                </a:lnTo>
                <a:lnTo>
                  <a:pt x="2447778" y="0"/>
                </a:lnTo>
                <a:lnTo>
                  <a:pt x="2447779" y="0"/>
                </a:lnTo>
                <a:lnTo>
                  <a:pt x="2447779" y="1543929"/>
                </a:lnTo>
                <a:lnTo>
                  <a:pt x="0" y="1308294"/>
                </a:lnTo>
                <a:close/>
              </a:path>
            </a:pathLst>
          </a:cu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BASEMENT</a:t>
            </a:r>
          </a:p>
        </p:txBody>
      </p:sp>
      <p:sp>
        <p:nvSpPr>
          <p:cNvPr id="138" name="Freeform: Shape 137">
            <a:extLst>
              <a:ext uri="{FF2B5EF4-FFF2-40B4-BE49-F238E27FC236}">
                <a16:creationId xmlns:a16="http://schemas.microsoft.com/office/drawing/2014/main" id="{807D38E3-DB00-7265-AE29-32B90E031E86}"/>
              </a:ext>
            </a:extLst>
          </p:cNvPr>
          <p:cNvSpPr/>
          <p:nvPr/>
        </p:nvSpPr>
        <p:spPr>
          <a:xfrm flipH="1">
            <a:off x="1098895" y="4610431"/>
            <a:ext cx="1191451" cy="1239616"/>
          </a:xfrm>
          <a:custGeom>
            <a:avLst/>
            <a:gdLst>
              <a:gd name="connsiteX0" fmla="*/ 0 w 2447779"/>
              <a:gd name="connsiteY0" fmla="*/ 0 h 1543929"/>
              <a:gd name="connsiteX1" fmla="*/ 19 w 2447779"/>
              <a:gd name="connsiteY1" fmla="*/ 0 h 1543929"/>
              <a:gd name="connsiteX2" fmla="*/ 2447778 w 2447779"/>
              <a:gd name="connsiteY2" fmla="*/ 235633 h 1543929"/>
              <a:gd name="connsiteX3" fmla="*/ 2447778 w 2447779"/>
              <a:gd name="connsiteY3" fmla="*/ 0 h 1543929"/>
              <a:gd name="connsiteX4" fmla="*/ 2447779 w 2447779"/>
              <a:gd name="connsiteY4" fmla="*/ 0 h 1543929"/>
              <a:gd name="connsiteX5" fmla="*/ 2447779 w 2447779"/>
              <a:gd name="connsiteY5" fmla="*/ 1543929 h 1543929"/>
              <a:gd name="connsiteX6" fmla="*/ 0 w 2447779"/>
              <a:gd name="connsiteY6" fmla="*/ 1308294 h 154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7779" h="1543929">
                <a:moveTo>
                  <a:pt x="0" y="0"/>
                </a:moveTo>
                <a:lnTo>
                  <a:pt x="19" y="0"/>
                </a:lnTo>
                <a:lnTo>
                  <a:pt x="2447778" y="235633"/>
                </a:lnTo>
                <a:lnTo>
                  <a:pt x="2447778" y="0"/>
                </a:lnTo>
                <a:lnTo>
                  <a:pt x="2447779" y="0"/>
                </a:lnTo>
                <a:lnTo>
                  <a:pt x="2447779" y="1543929"/>
                </a:lnTo>
                <a:lnTo>
                  <a:pt x="0" y="1308294"/>
                </a:ln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E93D8653-6877-0385-F5D2-69A2167BEB0F}"/>
              </a:ext>
            </a:extLst>
          </p:cNvPr>
          <p:cNvSpPr/>
          <p:nvPr/>
        </p:nvSpPr>
        <p:spPr>
          <a:xfrm>
            <a:off x="2290346" y="2241636"/>
            <a:ext cx="7927222" cy="1036864"/>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Binary variable IS RENOVATED created; YEAR RENOVATED redundant.</a:t>
            </a:r>
            <a:endParaRPr lang="en-IN" sz="1800" dirty="0"/>
          </a:p>
          <a:p>
            <a:pPr lvl="0"/>
            <a:endParaRPr lang="en-IN" sz="1800" dirty="0"/>
          </a:p>
        </p:txBody>
      </p:sp>
      <p:sp>
        <p:nvSpPr>
          <p:cNvPr id="140" name="Rectangle 139">
            <a:extLst>
              <a:ext uri="{FF2B5EF4-FFF2-40B4-BE49-F238E27FC236}">
                <a16:creationId xmlns:a16="http://schemas.microsoft.com/office/drawing/2014/main" id="{4910B7CA-AB83-48AB-5604-CFDA354C7C9D}"/>
              </a:ext>
            </a:extLst>
          </p:cNvPr>
          <p:cNvSpPr/>
          <p:nvPr/>
        </p:nvSpPr>
        <p:spPr>
          <a:xfrm>
            <a:off x="10063655" y="2223730"/>
            <a:ext cx="2140581" cy="65695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a:extLst>
              <a:ext uri="{FF2B5EF4-FFF2-40B4-BE49-F238E27FC236}">
                <a16:creationId xmlns:a16="http://schemas.microsoft.com/office/drawing/2014/main" id="{FFD87A5A-90F4-2459-1359-46A99597789E}"/>
              </a:ext>
            </a:extLst>
          </p:cNvPr>
          <p:cNvSpPr/>
          <p:nvPr/>
        </p:nvSpPr>
        <p:spPr>
          <a:xfrm>
            <a:off x="10075891" y="2228520"/>
            <a:ext cx="1129642" cy="1208975"/>
          </a:xfrm>
          <a:custGeom>
            <a:avLst/>
            <a:gdLst>
              <a:gd name="connsiteX0" fmla="*/ 0 w 2447779"/>
              <a:gd name="connsiteY0" fmla="*/ 0 h 1543929"/>
              <a:gd name="connsiteX1" fmla="*/ 19 w 2447779"/>
              <a:gd name="connsiteY1" fmla="*/ 0 h 1543929"/>
              <a:gd name="connsiteX2" fmla="*/ 2447778 w 2447779"/>
              <a:gd name="connsiteY2" fmla="*/ 235633 h 1543929"/>
              <a:gd name="connsiteX3" fmla="*/ 2447778 w 2447779"/>
              <a:gd name="connsiteY3" fmla="*/ 0 h 1543929"/>
              <a:gd name="connsiteX4" fmla="*/ 2447779 w 2447779"/>
              <a:gd name="connsiteY4" fmla="*/ 0 h 1543929"/>
              <a:gd name="connsiteX5" fmla="*/ 2447779 w 2447779"/>
              <a:gd name="connsiteY5" fmla="*/ 1543929 h 1543929"/>
              <a:gd name="connsiteX6" fmla="*/ 0 w 2447779"/>
              <a:gd name="connsiteY6" fmla="*/ 1308294 h 154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7779" h="1543929">
                <a:moveTo>
                  <a:pt x="0" y="0"/>
                </a:moveTo>
                <a:lnTo>
                  <a:pt x="19" y="0"/>
                </a:lnTo>
                <a:lnTo>
                  <a:pt x="2447778" y="235633"/>
                </a:lnTo>
                <a:lnTo>
                  <a:pt x="2447778" y="0"/>
                </a:lnTo>
                <a:lnTo>
                  <a:pt x="2447779" y="0"/>
                </a:lnTo>
                <a:lnTo>
                  <a:pt x="2447779" y="1543929"/>
                </a:lnTo>
                <a:lnTo>
                  <a:pt x="0" y="1308294"/>
                </a:ln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endParaRPr>
          </a:p>
        </p:txBody>
      </p:sp>
      <p:sp>
        <p:nvSpPr>
          <p:cNvPr id="142" name="Freeform: Shape 141">
            <a:extLst>
              <a:ext uri="{FF2B5EF4-FFF2-40B4-BE49-F238E27FC236}">
                <a16:creationId xmlns:a16="http://schemas.microsoft.com/office/drawing/2014/main" id="{0486A74C-2952-2750-9B93-2831BD48C37C}"/>
              </a:ext>
            </a:extLst>
          </p:cNvPr>
          <p:cNvSpPr/>
          <p:nvPr/>
        </p:nvSpPr>
        <p:spPr>
          <a:xfrm flipH="1">
            <a:off x="11165760" y="2250131"/>
            <a:ext cx="1129643" cy="1187364"/>
          </a:xfrm>
          <a:custGeom>
            <a:avLst/>
            <a:gdLst>
              <a:gd name="connsiteX0" fmla="*/ 0 w 2447779"/>
              <a:gd name="connsiteY0" fmla="*/ 0 h 1543929"/>
              <a:gd name="connsiteX1" fmla="*/ 19 w 2447779"/>
              <a:gd name="connsiteY1" fmla="*/ 0 h 1543929"/>
              <a:gd name="connsiteX2" fmla="*/ 2447778 w 2447779"/>
              <a:gd name="connsiteY2" fmla="*/ 235633 h 1543929"/>
              <a:gd name="connsiteX3" fmla="*/ 2447778 w 2447779"/>
              <a:gd name="connsiteY3" fmla="*/ 0 h 1543929"/>
              <a:gd name="connsiteX4" fmla="*/ 2447779 w 2447779"/>
              <a:gd name="connsiteY4" fmla="*/ 0 h 1543929"/>
              <a:gd name="connsiteX5" fmla="*/ 2447779 w 2447779"/>
              <a:gd name="connsiteY5" fmla="*/ 1543929 h 1543929"/>
              <a:gd name="connsiteX6" fmla="*/ 0 w 2447779"/>
              <a:gd name="connsiteY6" fmla="*/ 1308294 h 154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7779" h="1543929">
                <a:moveTo>
                  <a:pt x="0" y="0"/>
                </a:moveTo>
                <a:lnTo>
                  <a:pt x="19" y="0"/>
                </a:lnTo>
                <a:lnTo>
                  <a:pt x="2447778" y="235633"/>
                </a:lnTo>
                <a:lnTo>
                  <a:pt x="2447778" y="0"/>
                </a:lnTo>
                <a:lnTo>
                  <a:pt x="2447779" y="0"/>
                </a:lnTo>
                <a:lnTo>
                  <a:pt x="2447779" y="1543929"/>
                </a:lnTo>
                <a:lnTo>
                  <a:pt x="0" y="1308294"/>
                </a:lnTo>
                <a:close/>
              </a:path>
            </a:pathLst>
          </a:cu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YEAR</a:t>
            </a:r>
          </a:p>
          <a:p>
            <a:pPr algn="ctr"/>
            <a:r>
              <a:rPr lang="en-US" sz="1400" b="1" dirty="0">
                <a:solidFill>
                  <a:schemeClr val="bg1"/>
                </a:solidFill>
              </a:rPr>
              <a:t>RENOVATED</a:t>
            </a:r>
          </a:p>
          <a:p>
            <a:pPr algn="ctr"/>
            <a:endParaRPr lang="en-US" dirty="0"/>
          </a:p>
        </p:txBody>
      </p:sp>
      <p:sp>
        <p:nvSpPr>
          <p:cNvPr id="143" name="Rectangle 142">
            <a:extLst>
              <a:ext uri="{FF2B5EF4-FFF2-40B4-BE49-F238E27FC236}">
                <a16:creationId xmlns:a16="http://schemas.microsoft.com/office/drawing/2014/main" id="{8F31938D-4705-3427-D6E7-7AE082B40878}"/>
              </a:ext>
            </a:extLst>
          </p:cNvPr>
          <p:cNvSpPr/>
          <p:nvPr/>
        </p:nvSpPr>
        <p:spPr>
          <a:xfrm>
            <a:off x="3121572" y="14421"/>
            <a:ext cx="8322386" cy="10368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TOTAL AREA redundant due to high correlation</a:t>
            </a:r>
          </a:p>
          <a:p>
            <a:pPr algn="ctr"/>
            <a:r>
              <a:rPr lang="en-US" sz="1800" dirty="0"/>
              <a:t> with LOT AND LIVING MEASURE</a:t>
            </a:r>
            <a:endParaRPr lang="en-IN" sz="1800" dirty="0"/>
          </a:p>
          <a:p>
            <a:pPr algn="ctr"/>
            <a:endParaRPr lang="en-US" dirty="0"/>
          </a:p>
        </p:txBody>
      </p:sp>
      <p:sp>
        <p:nvSpPr>
          <p:cNvPr id="144" name="Rectangle 143">
            <a:extLst>
              <a:ext uri="{FF2B5EF4-FFF2-40B4-BE49-F238E27FC236}">
                <a16:creationId xmlns:a16="http://schemas.microsoft.com/office/drawing/2014/main" id="{9815F31D-A2FC-28AA-D13F-DB0489C8B00A}"/>
              </a:ext>
            </a:extLst>
          </p:cNvPr>
          <p:cNvSpPr/>
          <p:nvPr/>
        </p:nvSpPr>
        <p:spPr>
          <a:xfrm>
            <a:off x="10075892" y="-26124"/>
            <a:ext cx="2116107" cy="34698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a:extLst>
              <a:ext uri="{FF2B5EF4-FFF2-40B4-BE49-F238E27FC236}">
                <a16:creationId xmlns:a16="http://schemas.microsoft.com/office/drawing/2014/main" id="{1DC4BC28-5073-F20E-D7B6-13DD875EC8D0}"/>
              </a:ext>
            </a:extLst>
          </p:cNvPr>
          <p:cNvSpPr/>
          <p:nvPr/>
        </p:nvSpPr>
        <p:spPr>
          <a:xfrm>
            <a:off x="10075893" y="-40265"/>
            <a:ext cx="1058053" cy="1199429"/>
          </a:xfrm>
          <a:custGeom>
            <a:avLst/>
            <a:gdLst>
              <a:gd name="connsiteX0" fmla="*/ 0 w 2447779"/>
              <a:gd name="connsiteY0" fmla="*/ 0 h 1543929"/>
              <a:gd name="connsiteX1" fmla="*/ 19 w 2447779"/>
              <a:gd name="connsiteY1" fmla="*/ 0 h 1543929"/>
              <a:gd name="connsiteX2" fmla="*/ 2447778 w 2447779"/>
              <a:gd name="connsiteY2" fmla="*/ 235633 h 1543929"/>
              <a:gd name="connsiteX3" fmla="*/ 2447778 w 2447779"/>
              <a:gd name="connsiteY3" fmla="*/ 0 h 1543929"/>
              <a:gd name="connsiteX4" fmla="*/ 2447779 w 2447779"/>
              <a:gd name="connsiteY4" fmla="*/ 0 h 1543929"/>
              <a:gd name="connsiteX5" fmla="*/ 2447779 w 2447779"/>
              <a:gd name="connsiteY5" fmla="*/ 1543929 h 1543929"/>
              <a:gd name="connsiteX6" fmla="*/ 0 w 2447779"/>
              <a:gd name="connsiteY6" fmla="*/ 1308294 h 154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7779" h="1543929">
                <a:moveTo>
                  <a:pt x="0" y="0"/>
                </a:moveTo>
                <a:lnTo>
                  <a:pt x="19" y="0"/>
                </a:lnTo>
                <a:lnTo>
                  <a:pt x="2447778" y="235633"/>
                </a:lnTo>
                <a:lnTo>
                  <a:pt x="2447778" y="0"/>
                </a:lnTo>
                <a:lnTo>
                  <a:pt x="2447779" y="0"/>
                </a:lnTo>
                <a:lnTo>
                  <a:pt x="2447779" y="1543929"/>
                </a:lnTo>
                <a:lnTo>
                  <a:pt x="0" y="1308294"/>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endParaRPr>
          </a:p>
        </p:txBody>
      </p:sp>
      <p:sp>
        <p:nvSpPr>
          <p:cNvPr id="146" name="Freeform: Shape 145">
            <a:extLst>
              <a:ext uri="{FF2B5EF4-FFF2-40B4-BE49-F238E27FC236}">
                <a16:creationId xmlns:a16="http://schemas.microsoft.com/office/drawing/2014/main" id="{9EA1E695-FEEE-852C-BDCD-A65AD4309E67}"/>
              </a:ext>
            </a:extLst>
          </p:cNvPr>
          <p:cNvSpPr/>
          <p:nvPr/>
        </p:nvSpPr>
        <p:spPr>
          <a:xfrm flipH="1">
            <a:off x="11133946" y="-40266"/>
            <a:ext cx="1058054" cy="1199429"/>
          </a:xfrm>
          <a:custGeom>
            <a:avLst/>
            <a:gdLst>
              <a:gd name="connsiteX0" fmla="*/ 0 w 2447779"/>
              <a:gd name="connsiteY0" fmla="*/ 0 h 1543929"/>
              <a:gd name="connsiteX1" fmla="*/ 19 w 2447779"/>
              <a:gd name="connsiteY1" fmla="*/ 0 h 1543929"/>
              <a:gd name="connsiteX2" fmla="*/ 2447778 w 2447779"/>
              <a:gd name="connsiteY2" fmla="*/ 235633 h 1543929"/>
              <a:gd name="connsiteX3" fmla="*/ 2447778 w 2447779"/>
              <a:gd name="connsiteY3" fmla="*/ 0 h 1543929"/>
              <a:gd name="connsiteX4" fmla="*/ 2447779 w 2447779"/>
              <a:gd name="connsiteY4" fmla="*/ 0 h 1543929"/>
              <a:gd name="connsiteX5" fmla="*/ 2447779 w 2447779"/>
              <a:gd name="connsiteY5" fmla="*/ 1543929 h 1543929"/>
              <a:gd name="connsiteX6" fmla="*/ 0 w 2447779"/>
              <a:gd name="connsiteY6" fmla="*/ 1308294 h 154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7779" h="1543929">
                <a:moveTo>
                  <a:pt x="0" y="0"/>
                </a:moveTo>
                <a:lnTo>
                  <a:pt x="19" y="0"/>
                </a:lnTo>
                <a:lnTo>
                  <a:pt x="2447778" y="235633"/>
                </a:lnTo>
                <a:lnTo>
                  <a:pt x="2447778" y="0"/>
                </a:lnTo>
                <a:lnTo>
                  <a:pt x="2447779" y="0"/>
                </a:lnTo>
                <a:lnTo>
                  <a:pt x="2447779" y="1543929"/>
                </a:lnTo>
                <a:lnTo>
                  <a:pt x="0" y="130829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TOTAL AREA</a:t>
            </a:r>
          </a:p>
          <a:p>
            <a:pPr algn="ctr"/>
            <a:endParaRPr lang="en-US" dirty="0"/>
          </a:p>
        </p:txBody>
      </p:sp>
      <p:sp>
        <p:nvSpPr>
          <p:cNvPr id="147" name="Rectangle 146">
            <a:extLst>
              <a:ext uri="{FF2B5EF4-FFF2-40B4-BE49-F238E27FC236}">
                <a16:creationId xmlns:a16="http://schemas.microsoft.com/office/drawing/2014/main" id="{007F805F-EA24-DD1D-B0CA-467393356CEA}"/>
              </a:ext>
            </a:extLst>
          </p:cNvPr>
          <p:cNvSpPr/>
          <p:nvPr/>
        </p:nvSpPr>
        <p:spPr>
          <a:xfrm>
            <a:off x="2753711" y="1129433"/>
            <a:ext cx="7309946" cy="103686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CID lacks predictive power and is unnecessary for model building</a:t>
            </a:r>
            <a:endParaRPr lang="en-IN" sz="1800" dirty="0"/>
          </a:p>
          <a:p>
            <a:pPr algn="ctr"/>
            <a:endParaRPr lang="en-US" dirty="0"/>
          </a:p>
        </p:txBody>
      </p:sp>
      <p:sp>
        <p:nvSpPr>
          <p:cNvPr id="148" name="Rectangle 147">
            <a:extLst>
              <a:ext uri="{FF2B5EF4-FFF2-40B4-BE49-F238E27FC236}">
                <a16:creationId xmlns:a16="http://schemas.microsoft.com/office/drawing/2014/main" id="{3853736A-3538-E342-B0A1-ECDC49E1CCA9}"/>
              </a:ext>
            </a:extLst>
          </p:cNvPr>
          <p:cNvSpPr/>
          <p:nvPr/>
        </p:nvSpPr>
        <p:spPr>
          <a:xfrm>
            <a:off x="10177564" y="1100615"/>
            <a:ext cx="2014436" cy="4488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Shape 148">
            <a:extLst>
              <a:ext uri="{FF2B5EF4-FFF2-40B4-BE49-F238E27FC236}">
                <a16:creationId xmlns:a16="http://schemas.microsoft.com/office/drawing/2014/main" id="{D0230DDA-ECDF-1206-3D60-5EB1B41C9774}"/>
              </a:ext>
            </a:extLst>
          </p:cNvPr>
          <p:cNvSpPr/>
          <p:nvPr/>
        </p:nvSpPr>
        <p:spPr>
          <a:xfrm>
            <a:off x="10079308" y="1146850"/>
            <a:ext cx="1126226" cy="1119116"/>
          </a:xfrm>
          <a:custGeom>
            <a:avLst/>
            <a:gdLst>
              <a:gd name="connsiteX0" fmla="*/ 0 w 2447779"/>
              <a:gd name="connsiteY0" fmla="*/ 0 h 1543929"/>
              <a:gd name="connsiteX1" fmla="*/ 19 w 2447779"/>
              <a:gd name="connsiteY1" fmla="*/ 0 h 1543929"/>
              <a:gd name="connsiteX2" fmla="*/ 2447778 w 2447779"/>
              <a:gd name="connsiteY2" fmla="*/ 235633 h 1543929"/>
              <a:gd name="connsiteX3" fmla="*/ 2447778 w 2447779"/>
              <a:gd name="connsiteY3" fmla="*/ 0 h 1543929"/>
              <a:gd name="connsiteX4" fmla="*/ 2447779 w 2447779"/>
              <a:gd name="connsiteY4" fmla="*/ 0 h 1543929"/>
              <a:gd name="connsiteX5" fmla="*/ 2447779 w 2447779"/>
              <a:gd name="connsiteY5" fmla="*/ 1543929 h 1543929"/>
              <a:gd name="connsiteX6" fmla="*/ 0 w 2447779"/>
              <a:gd name="connsiteY6" fmla="*/ 1308294 h 154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7779" h="1543929">
                <a:moveTo>
                  <a:pt x="0" y="0"/>
                </a:moveTo>
                <a:lnTo>
                  <a:pt x="19" y="0"/>
                </a:lnTo>
                <a:lnTo>
                  <a:pt x="2447778" y="235633"/>
                </a:lnTo>
                <a:lnTo>
                  <a:pt x="2447778" y="0"/>
                </a:lnTo>
                <a:lnTo>
                  <a:pt x="2447779" y="0"/>
                </a:lnTo>
                <a:lnTo>
                  <a:pt x="2447779" y="1543929"/>
                </a:lnTo>
                <a:lnTo>
                  <a:pt x="0" y="1308294"/>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endParaRPr>
          </a:p>
        </p:txBody>
      </p:sp>
      <p:sp>
        <p:nvSpPr>
          <p:cNvPr id="150" name="Freeform: Shape 149">
            <a:extLst>
              <a:ext uri="{FF2B5EF4-FFF2-40B4-BE49-F238E27FC236}">
                <a16:creationId xmlns:a16="http://schemas.microsoft.com/office/drawing/2014/main" id="{5464C10D-3EAF-E2A7-0E65-A3D1BCCB9CE3}"/>
              </a:ext>
            </a:extLst>
          </p:cNvPr>
          <p:cNvSpPr/>
          <p:nvPr/>
        </p:nvSpPr>
        <p:spPr>
          <a:xfrm flipH="1">
            <a:off x="11175767" y="1142059"/>
            <a:ext cx="1028469" cy="1119117"/>
          </a:xfrm>
          <a:custGeom>
            <a:avLst/>
            <a:gdLst>
              <a:gd name="connsiteX0" fmla="*/ 0 w 2447779"/>
              <a:gd name="connsiteY0" fmla="*/ 0 h 1543929"/>
              <a:gd name="connsiteX1" fmla="*/ 19 w 2447779"/>
              <a:gd name="connsiteY1" fmla="*/ 0 h 1543929"/>
              <a:gd name="connsiteX2" fmla="*/ 2447778 w 2447779"/>
              <a:gd name="connsiteY2" fmla="*/ 235633 h 1543929"/>
              <a:gd name="connsiteX3" fmla="*/ 2447778 w 2447779"/>
              <a:gd name="connsiteY3" fmla="*/ 0 h 1543929"/>
              <a:gd name="connsiteX4" fmla="*/ 2447779 w 2447779"/>
              <a:gd name="connsiteY4" fmla="*/ 0 h 1543929"/>
              <a:gd name="connsiteX5" fmla="*/ 2447779 w 2447779"/>
              <a:gd name="connsiteY5" fmla="*/ 1543929 h 1543929"/>
              <a:gd name="connsiteX6" fmla="*/ 0 w 2447779"/>
              <a:gd name="connsiteY6" fmla="*/ 1308294 h 154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7779" h="1543929">
                <a:moveTo>
                  <a:pt x="0" y="0"/>
                </a:moveTo>
                <a:lnTo>
                  <a:pt x="19" y="0"/>
                </a:lnTo>
                <a:lnTo>
                  <a:pt x="2447778" y="235633"/>
                </a:lnTo>
                <a:lnTo>
                  <a:pt x="2447778" y="0"/>
                </a:lnTo>
                <a:lnTo>
                  <a:pt x="2447779" y="0"/>
                </a:lnTo>
                <a:lnTo>
                  <a:pt x="2447779" y="1543929"/>
                </a:lnTo>
                <a:lnTo>
                  <a:pt x="0" y="1308294"/>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CID</a:t>
            </a:r>
            <a:endParaRPr lang="en-US" sz="1400" dirty="0"/>
          </a:p>
        </p:txBody>
      </p:sp>
      <p:sp>
        <p:nvSpPr>
          <p:cNvPr id="151" name="Rectangle 150">
            <a:extLst>
              <a:ext uri="{FF2B5EF4-FFF2-40B4-BE49-F238E27FC236}">
                <a16:creationId xmlns:a16="http://schemas.microsoft.com/office/drawing/2014/main" id="{8C4B767D-B38E-5955-DA86-99FBC556BA5E}"/>
              </a:ext>
            </a:extLst>
          </p:cNvPr>
          <p:cNvSpPr/>
          <p:nvPr/>
        </p:nvSpPr>
        <p:spPr>
          <a:xfrm>
            <a:off x="273262" y="3454749"/>
            <a:ext cx="8471345" cy="103686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a:p>
            <a:pPr algn="ctr"/>
            <a:r>
              <a:rPr lang="en-US" dirty="0"/>
              <a:t>          </a:t>
            </a:r>
          </a:p>
          <a:p>
            <a:pPr algn="ctr"/>
            <a:r>
              <a:rPr lang="en-US" sz="1800" dirty="0"/>
              <a:t>                                   New variable  YEARS OLD captures the relevant information</a:t>
            </a:r>
            <a:endParaRPr lang="en-IN" sz="1800" dirty="0"/>
          </a:p>
          <a:p>
            <a:pPr algn="ctr"/>
            <a:endParaRPr lang="en-IN" sz="1800" dirty="0"/>
          </a:p>
          <a:p>
            <a:pPr algn="ctr"/>
            <a:endParaRPr lang="en-US" dirty="0"/>
          </a:p>
        </p:txBody>
      </p:sp>
      <p:sp>
        <p:nvSpPr>
          <p:cNvPr id="152" name="Rectangle 151">
            <a:extLst>
              <a:ext uri="{FF2B5EF4-FFF2-40B4-BE49-F238E27FC236}">
                <a16:creationId xmlns:a16="http://schemas.microsoft.com/office/drawing/2014/main" id="{D7F83997-B3A4-29A4-EEEB-3F7318DAAD9C}"/>
              </a:ext>
            </a:extLst>
          </p:cNvPr>
          <p:cNvSpPr/>
          <p:nvPr/>
        </p:nvSpPr>
        <p:spPr>
          <a:xfrm>
            <a:off x="81691" y="3441706"/>
            <a:ext cx="2116107" cy="34698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Shape 152">
            <a:extLst>
              <a:ext uri="{FF2B5EF4-FFF2-40B4-BE49-F238E27FC236}">
                <a16:creationId xmlns:a16="http://schemas.microsoft.com/office/drawing/2014/main" id="{6B8B5202-40D6-17DB-F607-6AACF7AED185}"/>
              </a:ext>
            </a:extLst>
          </p:cNvPr>
          <p:cNvSpPr/>
          <p:nvPr/>
        </p:nvSpPr>
        <p:spPr>
          <a:xfrm>
            <a:off x="40846" y="3454749"/>
            <a:ext cx="1058053" cy="1199429"/>
          </a:xfrm>
          <a:custGeom>
            <a:avLst/>
            <a:gdLst>
              <a:gd name="connsiteX0" fmla="*/ 0 w 2447779"/>
              <a:gd name="connsiteY0" fmla="*/ 0 h 1543929"/>
              <a:gd name="connsiteX1" fmla="*/ 19 w 2447779"/>
              <a:gd name="connsiteY1" fmla="*/ 0 h 1543929"/>
              <a:gd name="connsiteX2" fmla="*/ 2447778 w 2447779"/>
              <a:gd name="connsiteY2" fmla="*/ 235633 h 1543929"/>
              <a:gd name="connsiteX3" fmla="*/ 2447778 w 2447779"/>
              <a:gd name="connsiteY3" fmla="*/ 0 h 1543929"/>
              <a:gd name="connsiteX4" fmla="*/ 2447779 w 2447779"/>
              <a:gd name="connsiteY4" fmla="*/ 0 h 1543929"/>
              <a:gd name="connsiteX5" fmla="*/ 2447779 w 2447779"/>
              <a:gd name="connsiteY5" fmla="*/ 1543929 h 1543929"/>
              <a:gd name="connsiteX6" fmla="*/ 0 w 2447779"/>
              <a:gd name="connsiteY6" fmla="*/ 1308294 h 154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7779" h="1543929">
                <a:moveTo>
                  <a:pt x="0" y="0"/>
                </a:moveTo>
                <a:lnTo>
                  <a:pt x="19" y="0"/>
                </a:lnTo>
                <a:lnTo>
                  <a:pt x="2447778" y="235633"/>
                </a:lnTo>
                <a:lnTo>
                  <a:pt x="2447778" y="0"/>
                </a:lnTo>
                <a:lnTo>
                  <a:pt x="2447779" y="0"/>
                </a:lnTo>
                <a:lnTo>
                  <a:pt x="2447779" y="1543929"/>
                </a:lnTo>
                <a:lnTo>
                  <a:pt x="0" y="1308294"/>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YR BUILT</a:t>
            </a:r>
          </a:p>
          <a:p>
            <a:pPr algn="ctr"/>
            <a:r>
              <a:rPr lang="en-US" sz="1400" b="1" dirty="0">
                <a:solidFill>
                  <a:schemeClr val="bg1"/>
                </a:solidFill>
              </a:rPr>
              <a:t>YR SOLD</a:t>
            </a:r>
          </a:p>
        </p:txBody>
      </p:sp>
      <p:sp>
        <p:nvSpPr>
          <p:cNvPr id="154" name="Freeform: Shape 153">
            <a:extLst>
              <a:ext uri="{FF2B5EF4-FFF2-40B4-BE49-F238E27FC236}">
                <a16:creationId xmlns:a16="http://schemas.microsoft.com/office/drawing/2014/main" id="{277A6409-F308-EF05-8E82-BEDF8F034785}"/>
              </a:ext>
            </a:extLst>
          </p:cNvPr>
          <p:cNvSpPr/>
          <p:nvPr/>
        </p:nvSpPr>
        <p:spPr>
          <a:xfrm flipH="1">
            <a:off x="1098900" y="3475111"/>
            <a:ext cx="1161606" cy="1199429"/>
          </a:xfrm>
          <a:custGeom>
            <a:avLst/>
            <a:gdLst>
              <a:gd name="connsiteX0" fmla="*/ 0 w 2447779"/>
              <a:gd name="connsiteY0" fmla="*/ 0 h 1543929"/>
              <a:gd name="connsiteX1" fmla="*/ 19 w 2447779"/>
              <a:gd name="connsiteY1" fmla="*/ 0 h 1543929"/>
              <a:gd name="connsiteX2" fmla="*/ 2447778 w 2447779"/>
              <a:gd name="connsiteY2" fmla="*/ 235633 h 1543929"/>
              <a:gd name="connsiteX3" fmla="*/ 2447778 w 2447779"/>
              <a:gd name="connsiteY3" fmla="*/ 0 h 1543929"/>
              <a:gd name="connsiteX4" fmla="*/ 2447779 w 2447779"/>
              <a:gd name="connsiteY4" fmla="*/ 0 h 1543929"/>
              <a:gd name="connsiteX5" fmla="*/ 2447779 w 2447779"/>
              <a:gd name="connsiteY5" fmla="*/ 1543929 h 1543929"/>
              <a:gd name="connsiteX6" fmla="*/ 0 w 2447779"/>
              <a:gd name="connsiteY6" fmla="*/ 1308294 h 154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7779" h="1543929">
                <a:moveTo>
                  <a:pt x="0" y="0"/>
                </a:moveTo>
                <a:lnTo>
                  <a:pt x="19" y="0"/>
                </a:lnTo>
                <a:lnTo>
                  <a:pt x="2447778" y="235633"/>
                </a:lnTo>
                <a:lnTo>
                  <a:pt x="2447778" y="0"/>
                </a:lnTo>
                <a:lnTo>
                  <a:pt x="2447779" y="0"/>
                </a:lnTo>
                <a:lnTo>
                  <a:pt x="2447779" y="1543929"/>
                </a:lnTo>
                <a:lnTo>
                  <a:pt x="0" y="1308294"/>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Freeform: Shape 154">
            <a:extLst>
              <a:ext uri="{FF2B5EF4-FFF2-40B4-BE49-F238E27FC236}">
                <a16:creationId xmlns:a16="http://schemas.microsoft.com/office/drawing/2014/main" id="{C553BBFA-81B6-3AF9-D19A-B4B6136D408D}"/>
              </a:ext>
            </a:extLst>
          </p:cNvPr>
          <p:cNvSpPr/>
          <p:nvPr/>
        </p:nvSpPr>
        <p:spPr>
          <a:xfrm flipH="1">
            <a:off x="1141932" y="5850046"/>
            <a:ext cx="1191451" cy="1199429"/>
          </a:xfrm>
          <a:custGeom>
            <a:avLst/>
            <a:gdLst>
              <a:gd name="connsiteX0" fmla="*/ 0 w 2447779"/>
              <a:gd name="connsiteY0" fmla="*/ 0 h 1543929"/>
              <a:gd name="connsiteX1" fmla="*/ 19 w 2447779"/>
              <a:gd name="connsiteY1" fmla="*/ 0 h 1543929"/>
              <a:gd name="connsiteX2" fmla="*/ 2447778 w 2447779"/>
              <a:gd name="connsiteY2" fmla="*/ 235633 h 1543929"/>
              <a:gd name="connsiteX3" fmla="*/ 2447778 w 2447779"/>
              <a:gd name="connsiteY3" fmla="*/ 0 h 1543929"/>
              <a:gd name="connsiteX4" fmla="*/ 2447779 w 2447779"/>
              <a:gd name="connsiteY4" fmla="*/ 0 h 1543929"/>
              <a:gd name="connsiteX5" fmla="*/ 2447779 w 2447779"/>
              <a:gd name="connsiteY5" fmla="*/ 1543929 h 1543929"/>
              <a:gd name="connsiteX6" fmla="*/ 0 w 2447779"/>
              <a:gd name="connsiteY6" fmla="*/ 1308294 h 1543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7779" h="1543929">
                <a:moveTo>
                  <a:pt x="0" y="0"/>
                </a:moveTo>
                <a:lnTo>
                  <a:pt x="19" y="0"/>
                </a:lnTo>
                <a:lnTo>
                  <a:pt x="2447778" y="235633"/>
                </a:lnTo>
                <a:lnTo>
                  <a:pt x="2447778" y="0"/>
                </a:lnTo>
                <a:lnTo>
                  <a:pt x="2447779" y="0"/>
                </a:lnTo>
                <a:lnTo>
                  <a:pt x="2447779" y="1543929"/>
                </a:lnTo>
                <a:lnTo>
                  <a:pt x="0" y="1308294"/>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65">
            <a:extLst>
              <a:ext uri="{FF2B5EF4-FFF2-40B4-BE49-F238E27FC236}">
                <a16:creationId xmlns:a16="http://schemas.microsoft.com/office/drawing/2014/main" id="{00C83378-6C5B-FDFA-D214-8146FFC9AB29}"/>
              </a:ext>
            </a:extLst>
          </p:cNvPr>
          <p:cNvSpPr txBox="1">
            <a:spLocks/>
          </p:cNvSpPr>
          <p:nvPr/>
        </p:nvSpPr>
        <p:spPr>
          <a:xfrm>
            <a:off x="30648" y="220358"/>
            <a:ext cx="2577379" cy="1347547"/>
          </a:xfrm>
          <a:prstGeom prst="rect">
            <a:avLst/>
          </a:prstGeom>
        </p:spPr>
        <p:txBody>
          <a:bodyPr vert="horz" wrap="square" lIns="0" tIns="11531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02310">
              <a:lnSpc>
                <a:spcPct val="100000"/>
              </a:lnSpc>
              <a:spcBef>
                <a:spcPts val="95"/>
              </a:spcBef>
            </a:pPr>
            <a:r>
              <a:rPr lang="en-US" sz="4000" b="1" dirty="0"/>
              <a:t>Feature Selection</a:t>
            </a:r>
            <a:endParaRPr lang="en-US" sz="4000" b="1" dirty="0">
              <a:cs typeface="Arial"/>
            </a:endParaRPr>
          </a:p>
        </p:txBody>
      </p:sp>
      <p:sp>
        <p:nvSpPr>
          <p:cNvPr id="3" name="Flowchart: Connector 2">
            <a:extLst>
              <a:ext uri="{FF2B5EF4-FFF2-40B4-BE49-F238E27FC236}">
                <a16:creationId xmlns:a16="http://schemas.microsoft.com/office/drawing/2014/main" id="{328E6200-8244-6F1E-D9F4-A395BF1BF77E}"/>
              </a:ext>
            </a:extLst>
          </p:cNvPr>
          <p:cNvSpPr/>
          <p:nvPr/>
        </p:nvSpPr>
        <p:spPr>
          <a:xfrm rot="20552668">
            <a:off x="1313987" y="4926224"/>
            <a:ext cx="856285" cy="656237"/>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atin typeface="Bahnschrift Condensed" panose="020B0502040204020203" pitchFamily="34" charset="0"/>
              </a:rPr>
              <a:t>DROP</a:t>
            </a:r>
          </a:p>
        </p:txBody>
      </p:sp>
      <p:sp>
        <p:nvSpPr>
          <p:cNvPr id="4" name="Flowchart: Connector 3">
            <a:extLst>
              <a:ext uri="{FF2B5EF4-FFF2-40B4-BE49-F238E27FC236}">
                <a16:creationId xmlns:a16="http://schemas.microsoft.com/office/drawing/2014/main" id="{BDE85F96-1B6A-6BFE-EC09-092C36120B3A}"/>
              </a:ext>
            </a:extLst>
          </p:cNvPr>
          <p:cNvSpPr/>
          <p:nvPr/>
        </p:nvSpPr>
        <p:spPr>
          <a:xfrm rot="20735776">
            <a:off x="1309514" y="3804942"/>
            <a:ext cx="856285" cy="653094"/>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atin typeface="Bahnschrift Condensed" panose="020B0502040204020203" pitchFamily="34" charset="0"/>
              </a:rPr>
              <a:t>DROP</a:t>
            </a:r>
          </a:p>
        </p:txBody>
      </p:sp>
      <p:sp>
        <p:nvSpPr>
          <p:cNvPr id="5" name="Flowchart: Connector 4">
            <a:extLst>
              <a:ext uri="{FF2B5EF4-FFF2-40B4-BE49-F238E27FC236}">
                <a16:creationId xmlns:a16="http://schemas.microsoft.com/office/drawing/2014/main" id="{3908422C-7FE7-8E4C-7672-93CAE0BA0954}"/>
              </a:ext>
            </a:extLst>
          </p:cNvPr>
          <p:cNvSpPr/>
          <p:nvPr/>
        </p:nvSpPr>
        <p:spPr>
          <a:xfrm rot="20800541">
            <a:off x="1319337" y="6066714"/>
            <a:ext cx="856285" cy="656237"/>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atin typeface="Bahnschrift Condensed" panose="020B0502040204020203" pitchFamily="34" charset="0"/>
              </a:rPr>
              <a:t>DROP</a:t>
            </a:r>
          </a:p>
        </p:txBody>
      </p:sp>
      <p:sp>
        <p:nvSpPr>
          <p:cNvPr id="6" name="Flowchart: Connector 5">
            <a:extLst>
              <a:ext uri="{FF2B5EF4-FFF2-40B4-BE49-F238E27FC236}">
                <a16:creationId xmlns:a16="http://schemas.microsoft.com/office/drawing/2014/main" id="{DECAC491-A620-62DE-67A5-5D54935AE571}"/>
              </a:ext>
            </a:extLst>
          </p:cNvPr>
          <p:cNvSpPr/>
          <p:nvPr/>
        </p:nvSpPr>
        <p:spPr>
          <a:xfrm rot="1703471">
            <a:off x="10180441" y="246865"/>
            <a:ext cx="856285" cy="653094"/>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atin typeface="Bahnschrift Condensed" panose="020B0502040204020203" pitchFamily="34" charset="0"/>
              </a:rPr>
              <a:t>DROP</a:t>
            </a:r>
          </a:p>
        </p:txBody>
      </p:sp>
      <p:sp>
        <p:nvSpPr>
          <p:cNvPr id="7" name="Flowchart: Connector 6">
            <a:extLst>
              <a:ext uri="{FF2B5EF4-FFF2-40B4-BE49-F238E27FC236}">
                <a16:creationId xmlns:a16="http://schemas.microsoft.com/office/drawing/2014/main" id="{CEB9D66D-6D58-2AE4-DC57-B10C4102C32B}"/>
              </a:ext>
            </a:extLst>
          </p:cNvPr>
          <p:cNvSpPr/>
          <p:nvPr/>
        </p:nvSpPr>
        <p:spPr>
          <a:xfrm rot="1457769">
            <a:off x="10204046" y="1357912"/>
            <a:ext cx="856285" cy="653094"/>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atin typeface="Bahnschrift Condensed" panose="020B0502040204020203" pitchFamily="34" charset="0"/>
              </a:rPr>
              <a:t>DROP</a:t>
            </a:r>
          </a:p>
        </p:txBody>
      </p:sp>
      <p:sp>
        <p:nvSpPr>
          <p:cNvPr id="8" name="Flowchart: Connector 7">
            <a:extLst>
              <a:ext uri="{FF2B5EF4-FFF2-40B4-BE49-F238E27FC236}">
                <a16:creationId xmlns:a16="http://schemas.microsoft.com/office/drawing/2014/main" id="{3947776B-553D-7587-121C-EBCE0A133A17}"/>
              </a:ext>
            </a:extLst>
          </p:cNvPr>
          <p:cNvSpPr/>
          <p:nvPr/>
        </p:nvSpPr>
        <p:spPr>
          <a:xfrm rot="1124886">
            <a:off x="10229804" y="2534008"/>
            <a:ext cx="856285" cy="653094"/>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dirty="0">
                <a:latin typeface="Bahnschrift Condensed" panose="020B0502040204020203" pitchFamily="34" charset="0"/>
              </a:rPr>
              <a:t>DROP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tx1">
              <a:lumMod val="85000"/>
            </a:schemeClr>
          </a:fgClr>
          <a:bgClr>
            <a:schemeClr val="bg1"/>
          </a:bgClr>
        </a:pattFill>
        <a:effectLst/>
      </p:bgPr>
    </p:bg>
    <p:spTree>
      <p:nvGrpSpPr>
        <p:cNvPr id="1" name=""/>
        <p:cNvGrpSpPr/>
        <p:nvPr/>
      </p:nvGrpSpPr>
      <p:grpSpPr>
        <a:xfrm>
          <a:off x="0" y="0"/>
          <a:ext cx="0" cy="0"/>
          <a:chOff x="0" y="0"/>
          <a:chExt cx="0" cy="0"/>
        </a:xfrm>
      </p:grpSpPr>
      <p:sp>
        <p:nvSpPr>
          <p:cNvPr id="49" name="Freeform 38">
            <a:extLst>
              <a:ext uri="{FF2B5EF4-FFF2-40B4-BE49-F238E27FC236}">
                <a16:creationId xmlns:a16="http://schemas.microsoft.com/office/drawing/2014/main" id="{0F611D4A-F406-13AE-0C13-F3BE381FF76F}"/>
              </a:ext>
            </a:extLst>
          </p:cNvPr>
          <p:cNvSpPr>
            <a:spLocks/>
          </p:cNvSpPr>
          <p:nvPr/>
        </p:nvSpPr>
        <p:spPr bwMode="auto">
          <a:xfrm>
            <a:off x="228512" y="2002666"/>
            <a:ext cx="5260263" cy="2466975"/>
          </a:xfrm>
          <a:custGeom>
            <a:avLst/>
            <a:gdLst>
              <a:gd name="T0" fmla="*/ 12299 w 25232"/>
              <a:gd name="T1" fmla="*/ 0 h 25872"/>
              <a:gd name="T2" fmla="*/ 25232 w 25232"/>
              <a:gd name="T3" fmla="*/ 12937 h 25872"/>
              <a:gd name="T4" fmla="*/ 12299 w 25232"/>
              <a:gd name="T5" fmla="*/ 25872 h 25872"/>
              <a:gd name="T6" fmla="*/ 0 w 25232"/>
              <a:gd name="T7" fmla="*/ 16936 h 25872"/>
              <a:gd name="T8" fmla="*/ 12299 w 25232"/>
              <a:gd name="T9" fmla="*/ 12937 h 25872"/>
              <a:gd name="T10" fmla="*/ 12299 w 25232"/>
              <a:gd name="T11" fmla="*/ 0 h 25872"/>
            </a:gdLst>
            <a:ahLst/>
            <a:cxnLst>
              <a:cxn ang="0">
                <a:pos x="T0" y="T1"/>
              </a:cxn>
              <a:cxn ang="0">
                <a:pos x="T2" y="T3"/>
              </a:cxn>
              <a:cxn ang="0">
                <a:pos x="T4" y="T5"/>
              </a:cxn>
              <a:cxn ang="0">
                <a:pos x="T6" y="T7"/>
              </a:cxn>
              <a:cxn ang="0">
                <a:pos x="T8" y="T9"/>
              </a:cxn>
              <a:cxn ang="0">
                <a:pos x="T10" y="T11"/>
              </a:cxn>
            </a:cxnLst>
            <a:rect l="0" t="0" r="r" b="b"/>
            <a:pathLst>
              <a:path w="25232" h="25872">
                <a:moveTo>
                  <a:pt x="12299" y="0"/>
                </a:moveTo>
                <a:cubicBezTo>
                  <a:pt x="19443" y="0"/>
                  <a:pt x="25232" y="5792"/>
                  <a:pt x="25232" y="12937"/>
                </a:cubicBezTo>
                <a:cubicBezTo>
                  <a:pt x="25232" y="20081"/>
                  <a:pt x="19443" y="25872"/>
                  <a:pt x="12299" y="25872"/>
                </a:cubicBezTo>
                <a:cubicBezTo>
                  <a:pt x="6698" y="25872"/>
                  <a:pt x="1732" y="22266"/>
                  <a:pt x="0" y="16936"/>
                </a:cubicBezTo>
                <a:lnTo>
                  <a:pt x="12299" y="12937"/>
                </a:lnTo>
                <a:lnTo>
                  <a:pt x="12299" y="0"/>
                </a:lnTo>
                <a:close/>
              </a:path>
            </a:pathLst>
          </a:custGeom>
          <a:solidFill>
            <a:srgbClr val="7030A0"/>
          </a:solidFill>
          <a:ln w="0">
            <a:noFill/>
            <a:prstDash val="solid"/>
            <a:round/>
            <a:headEnd/>
            <a:tailEnd/>
          </a:ln>
          <a:scene3d>
            <a:camera prst="orthographicFront">
              <a:rot lat="9000000" lon="0" rev="0"/>
            </a:camera>
            <a:lightRig rig="threePt" dir="t"/>
          </a:scene3d>
          <a:sp3d>
            <a:bevelT w="0" h="2540000"/>
          </a:sp3d>
        </p:spPr>
        <p:txBody>
          <a:bodyPr vert="horz" wrap="square" lIns="91440" tIns="45720" rIns="91440" bIns="45720" numCol="1" anchor="t" anchorCtr="0" compatLnSpc="1">
            <a:prstTxWarp prst="textNoShape">
              <a:avLst/>
            </a:prstTxWarp>
          </a:bodyPr>
          <a:lstStyle/>
          <a:p>
            <a:endParaRPr lang="en-IN" dirty="0"/>
          </a:p>
        </p:txBody>
      </p:sp>
      <p:sp>
        <p:nvSpPr>
          <p:cNvPr id="5" name="Freeform 39">
            <a:extLst>
              <a:ext uri="{FF2B5EF4-FFF2-40B4-BE49-F238E27FC236}">
                <a16:creationId xmlns:a16="http://schemas.microsoft.com/office/drawing/2014/main" id="{D53B4734-B080-D602-4A19-B25149B29B9A}"/>
              </a:ext>
            </a:extLst>
          </p:cNvPr>
          <p:cNvSpPr>
            <a:spLocks/>
          </p:cNvSpPr>
          <p:nvPr/>
        </p:nvSpPr>
        <p:spPr bwMode="auto">
          <a:xfrm>
            <a:off x="-210375" y="2807434"/>
            <a:ext cx="3016638" cy="1612900"/>
          </a:xfrm>
          <a:custGeom>
            <a:avLst/>
            <a:gdLst>
              <a:gd name="T0" fmla="*/ 2207 w 14496"/>
              <a:gd name="T1" fmla="*/ 16912 h 16912"/>
              <a:gd name="T2" fmla="*/ 10501 w 14496"/>
              <a:gd name="T3" fmla="*/ 633 h 16912"/>
              <a:gd name="T4" fmla="*/ 14496 w 14496"/>
              <a:gd name="T5" fmla="*/ 0 h 16912"/>
              <a:gd name="T6" fmla="*/ 14496 w 14496"/>
              <a:gd name="T7" fmla="*/ 12918 h 16912"/>
              <a:gd name="T8" fmla="*/ 2207 w 14496"/>
              <a:gd name="T9" fmla="*/ 16912 h 16912"/>
            </a:gdLst>
            <a:ahLst/>
            <a:cxnLst>
              <a:cxn ang="0">
                <a:pos x="T0" y="T1"/>
              </a:cxn>
              <a:cxn ang="0">
                <a:pos x="T2" y="T3"/>
              </a:cxn>
              <a:cxn ang="0">
                <a:pos x="T4" y="T5"/>
              </a:cxn>
              <a:cxn ang="0">
                <a:pos x="T6" y="T7"/>
              </a:cxn>
              <a:cxn ang="0">
                <a:pos x="T8" y="T9"/>
              </a:cxn>
            </a:cxnLst>
            <a:rect l="0" t="0" r="r" b="b"/>
            <a:pathLst>
              <a:path w="14496" h="16912">
                <a:moveTo>
                  <a:pt x="2207" y="16912"/>
                </a:moveTo>
                <a:cubicBezTo>
                  <a:pt x="0" y="10127"/>
                  <a:pt x="3713" y="2839"/>
                  <a:pt x="10501" y="633"/>
                </a:cubicBezTo>
                <a:cubicBezTo>
                  <a:pt x="11791" y="213"/>
                  <a:pt x="13140" y="0"/>
                  <a:pt x="14496" y="0"/>
                </a:cubicBezTo>
                <a:lnTo>
                  <a:pt x="14496" y="12918"/>
                </a:lnTo>
                <a:lnTo>
                  <a:pt x="2207" y="16912"/>
                </a:lnTo>
                <a:close/>
              </a:path>
            </a:pathLst>
          </a:custGeom>
          <a:solidFill>
            <a:srgbClr val="00CC99"/>
          </a:solidFill>
          <a:ln w="0">
            <a:noFill/>
            <a:prstDash val="solid"/>
            <a:round/>
            <a:headEnd/>
            <a:tailEnd/>
          </a:ln>
          <a:scene3d>
            <a:camera prst="orthographicFront">
              <a:rot lat="9000000" lon="0" rev="0"/>
            </a:camera>
            <a:lightRig rig="threePt" dir="t"/>
          </a:scene3d>
          <a:sp3d>
            <a:bevelT w="0" h="1270000"/>
          </a:sp3d>
        </p:spPr>
        <p:txBody>
          <a:bodyPr vert="horz" wrap="square" lIns="91440" tIns="45720" rIns="91440" bIns="45720" numCol="1" anchor="t" anchorCtr="0" compatLnSpc="1">
            <a:prstTxWarp prst="textNoShape">
              <a:avLst/>
            </a:prstTxWarp>
          </a:bodyPr>
          <a:lstStyle/>
          <a:p>
            <a:endParaRPr lang="en-IN" dirty="0"/>
          </a:p>
        </p:txBody>
      </p:sp>
      <p:cxnSp>
        <p:nvCxnSpPr>
          <p:cNvPr id="14" name="Connector: Elbow 13">
            <a:extLst>
              <a:ext uri="{FF2B5EF4-FFF2-40B4-BE49-F238E27FC236}">
                <a16:creationId xmlns:a16="http://schemas.microsoft.com/office/drawing/2014/main" id="{57097C9F-6AD4-BA29-0465-3A6AF0001D6D}"/>
              </a:ext>
            </a:extLst>
          </p:cNvPr>
          <p:cNvCxnSpPr>
            <a:cxnSpLocks/>
          </p:cNvCxnSpPr>
          <p:nvPr/>
        </p:nvCxnSpPr>
        <p:spPr>
          <a:xfrm>
            <a:off x="1198177" y="599580"/>
            <a:ext cx="896007" cy="736471"/>
          </a:xfrm>
          <a:prstGeom prst="bentConnector3">
            <a:avLst/>
          </a:prstGeom>
          <a:ln w="12700">
            <a:solidFill>
              <a:schemeClr val="tx1"/>
            </a:solidFill>
            <a:prstDash val="lgDash"/>
            <a:headEnd type="ova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3F6435E-7681-FAD3-84D7-109B77A7D789}"/>
              </a:ext>
            </a:extLst>
          </p:cNvPr>
          <p:cNvSpPr/>
          <p:nvPr/>
        </p:nvSpPr>
        <p:spPr>
          <a:xfrm>
            <a:off x="1828061" y="3152070"/>
            <a:ext cx="210205" cy="168165"/>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2D280FF0-8901-26DB-E787-CF788930C375}"/>
              </a:ext>
            </a:extLst>
          </p:cNvPr>
          <p:cNvSpPr/>
          <p:nvPr/>
        </p:nvSpPr>
        <p:spPr>
          <a:xfrm>
            <a:off x="1957546" y="1355942"/>
            <a:ext cx="210205" cy="16816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DEC8EDE1-9FB9-9D16-F2F2-F7AEB43CD218}"/>
              </a:ext>
            </a:extLst>
          </p:cNvPr>
          <p:cNvSpPr txBox="1"/>
          <p:nvPr/>
        </p:nvSpPr>
        <p:spPr>
          <a:xfrm>
            <a:off x="228511" y="-9518"/>
            <a:ext cx="2138855" cy="646331"/>
          </a:xfrm>
          <a:prstGeom prst="rect">
            <a:avLst/>
          </a:prstGeom>
          <a:noFill/>
        </p:spPr>
        <p:txBody>
          <a:bodyPr wrap="square" rtlCol="0">
            <a:spAutoFit/>
          </a:bodyPr>
          <a:lstStyle/>
          <a:p>
            <a:r>
              <a:rPr lang="en-IN" dirty="0"/>
              <a:t>Train Data set</a:t>
            </a:r>
          </a:p>
          <a:p>
            <a:r>
              <a:rPr lang="en-IN" dirty="0"/>
              <a:t>14901 records</a:t>
            </a:r>
          </a:p>
        </p:txBody>
      </p:sp>
      <p:cxnSp>
        <p:nvCxnSpPr>
          <p:cNvPr id="19" name="Connector: Elbow 18">
            <a:extLst>
              <a:ext uri="{FF2B5EF4-FFF2-40B4-BE49-F238E27FC236}">
                <a16:creationId xmlns:a16="http://schemas.microsoft.com/office/drawing/2014/main" id="{DB25B1F7-3E52-04C5-351A-0A1645CA2AED}"/>
              </a:ext>
            </a:extLst>
          </p:cNvPr>
          <p:cNvCxnSpPr>
            <a:cxnSpLocks/>
          </p:cNvCxnSpPr>
          <p:nvPr/>
        </p:nvCxnSpPr>
        <p:spPr>
          <a:xfrm rot="5400000" flipH="1" flipV="1">
            <a:off x="513373" y="3255986"/>
            <a:ext cx="1569133" cy="1270448"/>
          </a:xfrm>
          <a:prstGeom prst="bentConnector3">
            <a:avLst>
              <a:gd name="adj1" fmla="val 123010"/>
            </a:avLst>
          </a:prstGeom>
          <a:ln w="12700">
            <a:solidFill>
              <a:schemeClr val="tx1"/>
            </a:solidFill>
            <a:prstDash val="lgDash"/>
            <a:headEnd type="ova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24559B5-11D7-4E64-AB2D-E47B91D2CD08}"/>
              </a:ext>
            </a:extLst>
          </p:cNvPr>
          <p:cNvSpPr txBox="1"/>
          <p:nvPr/>
        </p:nvSpPr>
        <p:spPr>
          <a:xfrm>
            <a:off x="128750" y="4725084"/>
            <a:ext cx="2138855" cy="646331"/>
          </a:xfrm>
          <a:prstGeom prst="rect">
            <a:avLst/>
          </a:prstGeom>
          <a:noFill/>
        </p:spPr>
        <p:txBody>
          <a:bodyPr wrap="square" rtlCol="0">
            <a:spAutoFit/>
          </a:bodyPr>
          <a:lstStyle/>
          <a:p>
            <a:r>
              <a:rPr lang="en-IN" dirty="0"/>
              <a:t>Test  Data set</a:t>
            </a:r>
          </a:p>
          <a:p>
            <a:r>
              <a:rPr lang="en-IN" dirty="0"/>
              <a:t>6387 records</a:t>
            </a:r>
          </a:p>
        </p:txBody>
      </p:sp>
      <p:sp>
        <p:nvSpPr>
          <p:cNvPr id="44" name="Arrow: Right 43">
            <a:extLst>
              <a:ext uri="{FF2B5EF4-FFF2-40B4-BE49-F238E27FC236}">
                <a16:creationId xmlns:a16="http://schemas.microsoft.com/office/drawing/2014/main" id="{47CD2C1C-F10E-AAA7-47AC-E6A72414C2FF}"/>
              </a:ext>
            </a:extLst>
          </p:cNvPr>
          <p:cNvSpPr/>
          <p:nvPr/>
        </p:nvSpPr>
        <p:spPr>
          <a:xfrm>
            <a:off x="4861290" y="3542427"/>
            <a:ext cx="1502810" cy="2304828"/>
          </a:xfrm>
          <a:prstGeom prst="rightArrow">
            <a:avLst>
              <a:gd name="adj1" fmla="val 50000"/>
              <a:gd name="adj2" fmla="val 39375"/>
            </a:avLst>
          </a:prstGeom>
          <a:gradFill flip="none" rotWithShape="1">
            <a:gsLst>
              <a:gs pos="0">
                <a:srgbClr val="D1CA37">
                  <a:shade val="30000"/>
                  <a:satMod val="115000"/>
                </a:srgbClr>
              </a:gs>
              <a:gs pos="50000">
                <a:srgbClr val="D1CA37">
                  <a:shade val="67500"/>
                  <a:satMod val="115000"/>
                </a:srgbClr>
              </a:gs>
              <a:gs pos="100000">
                <a:srgbClr val="D1CA37">
                  <a:shade val="100000"/>
                  <a:satMod val="115000"/>
                </a:srgb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solidFill>
              </a:rPr>
              <a:t>  Z SCORE</a:t>
            </a:r>
          </a:p>
          <a:p>
            <a:pPr algn="ctr"/>
            <a:r>
              <a:rPr lang="en-IN" sz="1400" b="1" dirty="0">
                <a:solidFill>
                  <a:schemeClr val="bg1"/>
                </a:solidFill>
              </a:rPr>
              <a:t>SCALING</a:t>
            </a:r>
          </a:p>
        </p:txBody>
      </p:sp>
      <p:sp>
        <p:nvSpPr>
          <p:cNvPr id="48" name="TextBox 47">
            <a:extLst>
              <a:ext uri="{FF2B5EF4-FFF2-40B4-BE49-F238E27FC236}">
                <a16:creationId xmlns:a16="http://schemas.microsoft.com/office/drawing/2014/main" id="{698F3399-3FE4-B0D5-EC9F-46C3982C4052}"/>
              </a:ext>
            </a:extLst>
          </p:cNvPr>
          <p:cNvSpPr txBox="1"/>
          <p:nvPr/>
        </p:nvSpPr>
        <p:spPr>
          <a:xfrm>
            <a:off x="8363690" y="2438102"/>
            <a:ext cx="2138855" cy="369332"/>
          </a:xfrm>
          <a:prstGeom prst="rect">
            <a:avLst/>
          </a:prstGeom>
          <a:noFill/>
        </p:spPr>
        <p:txBody>
          <a:bodyPr wrap="square" rtlCol="0">
            <a:spAutoFit/>
          </a:bodyPr>
          <a:lstStyle/>
          <a:p>
            <a:r>
              <a:rPr lang="en-IN" dirty="0"/>
              <a:t>Final Train Data set</a:t>
            </a:r>
          </a:p>
        </p:txBody>
      </p:sp>
      <p:sp>
        <p:nvSpPr>
          <p:cNvPr id="51" name="TextBox 50">
            <a:extLst>
              <a:ext uri="{FF2B5EF4-FFF2-40B4-BE49-F238E27FC236}">
                <a16:creationId xmlns:a16="http://schemas.microsoft.com/office/drawing/2014/main" id="{DADA0001-17D0-76E6-94DE-9B77CF577731}"/>
              </a:ext>
            </a:extLst>
          </p:cNvPr>
          <p:cNvSpPr txBox="1"/>
          <p:nvPr/>
        </p:nvSpPr>
        <p:spPr>
          <a:xfrm>
            <a:off x="9328089" y="4078753"/>
            <a:ext cx="2138855" cy="369332"/>
          </a:xfrm>
          <a:prstGeom prst="rect">
            <a:avLst/>
          </a:prstGeom>
          <a:noFill/>
        </p:spPr>
        <p:txBody>
          <a:bodyPr wrap="square" rtlCol="0">
            <a:spAutoFit/>
          </a:bodyPr>
          <a:lstStyle/>
          <a:p>
            <a:r>
              <a:rPr lang="en-IN" dirty="0">
                <a:solidFill>
                  <a:schemeClr val="bg1"/>
                </a:solidFill>
              </a:rPr>
              <a:t>Final Test Data set</a:t>
            </a:r>
          </a:p>
        </p:txBody>
      </p:sp>
      <p:sp>
        <p:nvSpPr>
          <p:cNvPr id="52" name="Freeform 38">
            <a:extLst>
              <a:ext uri="{FF2B5EF4-FFF2-40B4-BE49-F238E27FC236}">
                <a16:creationId xmlns:a16="http://schemas.microsoft.com/office/drawing/2014/main" id="{0D370C27-81FA-F415-7255-9D854B812EEE}"/>
              </a:ext>
            </a:extLst>
          </p:cNvPr>
          <p:cNvSpPr>
            <a:spLocks/>
          </p:cNvSpPr>
          <p:nvPr/>
        </p:nvSpPr>
        <p:spPr bwMode="auto">
          <a:xfrm>
            <a:off x="6802987" y="4288461"/>
            <a:ext cx="5260263" cy="2466975"/>
          </a:xfrm>
          <a:custGeom>
            <a:avLst/>
            <a:gdLst>
              <a:gd name="T0" fmla="*/ 12299 w 25232"/>
              <a:gd name="T1" fmla="*/ 0 h 25872"/>
              <a:gd name="T2" fmla="*/ 25232 w 25232"/>
              <a:gd name="T3" fmla="*/ 12937 h 25872"/>
              <a:gd name="T4" fmla="*/ 12299 w 25232"/>
              <a:gd name="T5" fmla="*/ 25872 h 25872"/>
              <a:gd name="T6" fmla="*/ 0 w 25232"/>
              <a:gd name="T7" fmla="*/ 16936 h 25872"/>
              <a:gd name="T8" fmla="*/ 12299 w 25232"/>
              <a:gd name="T9" fmla="*/ 12937 h 25872"/>
              <a:gd name="T10" fmla="*/ 12299 w 25232"/>
              <a:gd name="T11" fmla="*/ 0 h 25872"/>
            </a:gdLst>
            <a:ahLst/>
            <a:cxnLst>
              <a:cxn ang="0">
                <a:pos x="T0" y="T1"/>
              </a:cxn>
              <a:cxn ang="0">
                <a:pos x="T2" y="T3"/>
              </a:cxn>
              <a:cxn ang="0">
                <a:pos x="T4" y="T5"/>
              </a:cxn>
              <a:cxn ang="0">
                <a:pos x="T6" y="T7"/>
              </a:cxn>
              <a:cxn ang="0">
                <a:pos x="T8" y="T9"/>
              </a:cxn>
              <a:cxn ang="0">
                <a:pos x="T10" y="T11"/>
              </a:cxn>
            </a:cxnLst>
            <a:rect l="0" t="0" r="r" b="b"/>
            <a:pathLst>
              <a:path w="25232" h="25872">
                <a:moveTo>
                  <a:pt x="12299" y="0"/>
                </a:moveTo>
                <a:cubicBezTo>
                  <a:pt x="19443" y="0"/>
                  <a:pt x="25232" y="5792"/>
                  <a:pt x="25232" y="12937"/>
                </a:cubicBezTo>
                <a:cubicBezTo>
                  <a:pt x="25232" y="20081"/>
                  <a:pt x="19443" y="25872"/>
                  <a:pt x="12299" y="25872"/>
                </a:cubicBezTo>
                <a:cubicBezTo>
                  <a:pt x="6698" y="25872"/>
                  <a:pt x="1732" y="22266"/>
                  <a:pt x="0" y="16936"/>
                </a:cubicBezTo>
                <a:lnTo>
                  <a:pt x="12299" y="12937"/>
                </a:lnTo>
                <a:lnTo>
                  <a:pt x="12299" y="0"/>
                </a:lnTo>
                <a:close/>
              </a:path>
            </a:pathLst>
          </a:custGeom>
          <a:solidFill>
            <a:schemeClr val="accent6">
              <a:lumMod val="60000"/>
              <a:lumOff val="40000"/>
            </a:schemeClr>
          </a:solidFill>
          <a:ln w="0">
            <a:noFill/>
            <a:prstDash val="solid"/>
            <a:round/>
            <a:headEnd/>
            <a:tailEnd/>
          </a:ln>
          <a:scene3d>
            <a:camera prst="orthographicFront">
              <a:rot lat="9000000" lon="0" rev="0"/>
            </a:camera>
            <a:lightRig rig="threePt" dir="t"/>
          </a:scene3d>
          <a:sp3d>
            <a:bevelT w="0" h="2540000"/>
          </a:sp3d>
        </p:spPr>
        <p:txBody>
          <a:bodyPr vert="horz" wrap="square" lIns="91440" tIns="45720" rIns="91440" bIns="45720" numCol="1" anchor="t" anchorCtr="0" compatLnSpc="1">
            <a:prstTxWarp prst="textNoShape">
              <a:avLst/>
            </a:prstTxWarp>
          </a:bodyPr>
          <a:lstStyle/>
          <a:p>
            <a:endParaRPr lang="en-IN" dirty="0"/>
          </a:p>
        </p:txBody>
      </p:sp>
      <p:sp>
        <p:nvSpPr>
          <p:cNvPr id="53" name="Freeform 39">
            <a:extLst>
              <a:ext uri="{FF2B5EF4-FFF2-40B4-BE49-F238E27FC236}">
                <a16:creationId xmlns:a16="http://schemas.microsoft.com/office/drawing/2014/main" id="{7792A154-D0AF-18CE-894A-88CC3A5EB8D5}"/>
              </a:ext>
            </a:extLst>
          </p:cNvPr>
          <p:cNvSpPr>
            <a:spLocks/>
          </p:cNvSpPr>
          <p:nvPr/>
        </p:nvSpPr>
        <p:spPr bwMode="auto">
          <a:xfrm>
            <a:off x="6364100" y="5093229"/>
            <a:ext cx="3016638" cy="1612900"/>
          </a:xfrm>
          <a:custGeom>
            <a:avLst/>
            <a:gdLst>
              <a:gd name="T0" fmla="*/ 2207 w 14496"/>
              <a:gd name="T1" fmla="*/ 16912 h 16912"/>
              <a:gd name="T2" fmla="*/ 10501 w 14496"/>
              <a:gd name="T3" fmla="*/ 633 h 16912"/>
              <a:gd name="T4" fmla="*/ 14496 w 14496"/>
              <a:gd name="T5" fmla="*/ 0 h 16912"/>
              <a:gd name="T6" fmla="*/ 14496 w 14496"/>
              <a:gd name="T7" fmla="*/ 12918 h 16912"/>
              <a:gd name="T8" fmla="*/ 2207 w 14496"/>
              <a:gd name="T9" fmla="*/ 16912 h 16912"/>
            </a:gdLst>
            <a:ahLst/>
            <a:cxnLst>
              <a:cxn ang="0">
                <a:pos x="T0" y="T1"/>
              </a:cxn>
              <a:cxn ang="0">
                <a:pos x="T2" y="T3"/>
              </a:cxn>
              <a:cxn ang="0">
                <a:pos x="T4" y="T5"/>
              </a:cxn>
              <a:cxn ang="0">
                <a:pos x="T6" y="T7"/>
              </a:cxn>
              <a:cxn ang="0">
                <a:pos x="T8" y="T9"/>
              </a:cxn>
            </a:cxnLst>
            <a:rect l="0" t="0" r="r" b="b"/>
            <a:pathLst>
              <a:path w="14496" h="16912">
                <a:moveTo>
                  <a:pt x="2207" y="16912"/>
                </a:moveTo>
                <a:cubicBezTo>
                  <a:pt x="0" y="10127"/>
                  <a:pt x="3713" y="2839"/>
                  <a:pt x="10501" y="633"/>
                </a:cubicBezTo>
                <a:cubicBezTo>
                  <a:pt x="11791" y="213"/>
                  <a:pt x="13140" y="0"/>
                  <a:pt x="14496" y="0"/>
                </a:cubicBezTo>
                <a:lnTo>
                  <a:pt x="14496" y="12918"/>
                </a:lnTo>
                <a:lnTo>
                  <a:pt x="2207" y="16912"/>
                </a:lnTo>
                <a:close/>
              </a:path>
            </a:pathLst>
          </a:custGeom>
          <a:solidFill>
            <a:schemeClr val="accent3">
              <a:lumMod val="75000"/>
            </a:schemeClr>
          </a:solidFill>
          <a:ln w="0">
            <a:noFill/>
            <a:prstDash val="solid"/>
            <a:round/>
            <a:headEnd/>
            <a:tailEnd/>
          </a:ln>
          <a:scene3d>
            <a:camera prst="orthographicFront">
              <a:rot lat="9000000" lon="0" rev="0"/>
            </a:camera>
            <a:lightRig rig="threePt" dir="t"/>
          </a:scene3d>
          <a:sp3d>
            <a:bevelT w="0" h="1270000"/>
          </a:sp3d>
        </p:spPr>
        <p:txBody>
          <a:bodyPr vert="horz" wrap="square" lIns="91440" tIns="45720" rIns="91440" bIns="45720" numCol="1" anchor="t" anchorCtr="0" compatLnSpc="1">
            <a:prstTxWarp prst="textNoShape">
              <a:avLst/>
            </a:prstTxWarp>
          </a:bodyPr>
          <a:lstStyle/>
          <a:p>
            <a:endParaRPr lang="en-IN" dirty="0"/>
          </a:p>
        </p:txBody>
      </p:sp>
      <p:sp>
        <p:nvSpPr>
          <p:cNvPr id="54" name="TextBox 53">
            <a:extLst>
              <a:ext uri="{FF2B5EF4-FFF2-40B4-BE49-F238E27FC236}">
                <a16:creationId xmlns:a16="http://schemas.microsoft.com/office/drawing/2014/main" id="{72B41B3D-41B0-1AAF-319E-AB71CEB46BE2}"/>
              </a:ext>
            </a:extLst>
          </p:cNvPr>
          <p:cNvSpPr txBox="1"/>
          <p:nvPr/>
        </p:nvSpPr>
        <p:spPr>
          <a:xfrm>
            <a:off x="5075229" y="6020443"/>
            <a:ext cx="2138855" cy="369332"/>
          </a:xfrm>
          <a:prstGeom prst="rect">
            <a:avLst/>
          </a:prstGeom>
          <a:noFill/>
        </p:spPr>
        <p:txBody>
          <a:bodyPr wrap="square" rtlCol="0">
            <a:spAutoFit/>
          </a:bodyPr>
          <a:lstStyle/>
          <a:p>
            <a:r>
              <a:rPr lang="en-IN" dirty="0"/>
              <a:t>Final Test Data set</a:t>
            </a:r>
          </a:p>
        </p:txBody>
      </p:sp>
      <p:sp>
        <p:nvSpPr>
          <p:cNvPr id="3" name="object 65">
            <a:extLst>
              <a:ext uri="{FF2B5EF4-FFF2-40B4-BE49-F238E27FC236}">
                <a16:creationId xmlns:a16="http://schemas.microsoft.com/office/drawing/2014/main" id="{B238BC8B-CCED-7020-BEB4-16B7D2BE9F5B}"/>
              </a:ext>
            </a:extLst>
          </p:cNvPr>
          <p:cNvSpPr txBox="1">
            <a:spLocks/>
          </p:cNvSpPr>
          <p:nvPr/>
        </p:nvSpPr>
        <p:spPr>
          <a:xfrm>
            <a:off x="3981149" y="129274"/>
            <a:ext cx="7414110" cy="731994"/>
          </a:xfrm>
          <a:prstGeom prst="rect">
            <a:avLst/>
          </a:prstGeom>
        </p:spPr>
        <p:txBody>
          <a:bodyPr vert="horz" wrap="square" lIns="0" tIns="11531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02310">
              <a:lnSpc>
                <a:spcPct val="100000"/>
              </a:lnSpc>
              <a:spcBef>
                <a:spcPts val="95"/>
              </a:spcBef>
            </a:pPr>
            <a:r>
              <a:rPr lang="en-US" sz="4000" b="1" dirty="0"/>
              <a:t>Train Test Split(70:30)</a:t>
            </a:r>
            <a:endParaRPr lang="en-US" sz="4000" b="1" dirty="0">
              <a:cs typeface="Arial"/>
            </a:endParaRPr>
          </a:p>
        </p:txBody>
      </p:sp>
      <p:cxnSp>
        <p:nvCxnSpPr>
          <p:cNvPr id="6" name="Connector: Elbow 5">
            <a:extLst>
              <a:ext uri="{FF2B5EF4-FFF2-40B4-BE49-F238E27FC236}">
                <a16:creationId xmlns:a16="http://schemas.microsoft.com/office/drawing/2014/main" id="{706D2FC4-C408-E7A2-BA18-47C4080D179D}"/>
              </a:ext>
            </a:extLst>
          </p:cNvPr>
          <p:cNvCxnSpPr>
            <a:cxnSpLocks/>
          </p:cNvCxnSpPr>
          <p:nvPr/>
        </p:nvCxnSpPr>
        <p:spPr>
          <a:xfrm>
            <a:off x="8752863" y="2807434"/>
            <a:ext cx="896007" cy="736471"/>
          </a:xfrm>
          <a:prstGeom prst="bentConnector3">
            <a:avLst/>
          </a:prstGeom>
          <a:ln w="12700">
            <a:solidFill>
              <a:schemeClr val="tx1"/>
            </a:solidFill>
            <a:prstDash val="lgDash"/>
            <a:headEnd type="ova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FEA6486-78CC-B826-82F8-8AB2D9731BDF}"/>
              </a:ext>
            </a:extLst>
          </p:cNvPr>
          <p:cNvSpPr/>
          <p:nvPr/>
        </p:nvSpPr>
        <p:spPr>
          <a:xfrm>
            <a:off x="9628188" y="3467907"/>
            <a:ext cx="210205" cy="16816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Connector: Elbow 9">
            <a:extLst>
              <a:ext uri="{FF2B5EF4-FFF2-40B4-BE49-F238E27FC236}">
                <a16:creationId xmlns:a16="http://schemas.microsoft.com/office/drawing/2014/main" id="{015CD749-FE6B-5AF3-5ADD-1B4FA8AD8A46}"/>
              </a:ext>
            </a:extLst>
          </p:cNvPr>
          <p:cNvCxnSpPr>
            <a:cxnSpLocks/>
          </p:cNvCxnSpPr>
          <p:nvPr/>
        </p:nvCxnSpPr>
        <p:spPr>
          <a:xfrm flipV="1">
            <a:off x="6073260" y="5093229"/>
            <a:ext cx="1710026" cy="772997"/>
          </a:xfrm>
          <a:prstGeom prst="bentConnector3">
            <a:avLst>
              <a:gd name="adj1" fmla="val 21990"/>
            </a:avLst>
          </a:prstGeom>
          <a:ln w="12700">
            <a:solidFill>
              <a:schemeClr val="tx1"/>
            </a:solidFill>
            <a:prstDash val="lgDash"/>
            <a:headEnd type="ova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EE016CF-E39C-42A7-AF1A-E4B09FF2D346}"/>
              </a:ext>
            </a:extLst>
          </p:cNvPr>
          <p:cNvSpPr/>
          <p:nvPr/>
        </p:nvSpPr>
        <p:spPr>
          <a:xfrm>
            <a:off x="7767316" y="5009146"/>
            <a:ext cx="210205" cy="16816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74287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B653A3A-855C-BF6E-0FC2-29398B9B219B}"/>
              </a:ext>
            </a:extLst>
          </p:cNvPr>
          <p:cNvSpPr>
            <a:spLocks noGrp="1"/>
          </p:cNvSpPr>
          <p:nvPr>
            <p:ph type="body" idx="1"/>
          </p:nvPr>
        </p:nvSpPr>
        <p:spPr>
          <a:xfrm>
            <a:off x="3920521" y="2990801"/>
            <a:ext cx="5928578" cy="1884516"/>
          </a:xfrm>
        </p:spPr>
        <p:txBody>
          <a:bodyPr>
            <a:normAutofit fontScale="85000" lnSpcReduction="20000"/>
          </a:bodyPr>
          <a:lstStyle/>
          <a:p>
            <a:r>
              <a:rPr lang="en-IN" b="1" i="0" dirty="0">
                <a:effectLst/>
                <a:latin typeface="Söhne"/>
              </a:rPr>
              <a:t>Model Building </a:t>
            </a:r>
          </a:p>
          <a:p>
            <a:r>
              <a:rPr lang="en-IN" b="1" i="0" dirty="0">
                <a:effectLst/>
                <a:latin typeface="Söhne"/>
              </a:rPr>
              <a:t>Model Evaluation</a:t>
            </a:r>
          </a:p>
          <a:p>
            <a:r>
              <a:rPr lang="en-IN" b="1" i="0" dirty="0">
                <a:effectLst/>
                <a:latin typeface="Söhne"/>
              </a:rPr>
              <a:t>Hyper Parameter Tuning </a:t>
            </a:r>
          </a:p>
          <a:p>
            <a:r>
              <a:rPr lang="en-IN" b="1" i="0" dirty="0">
                <a:effectLst/>
                <a:latin typeface="Söhne"/>
              </a:rPr>
              <a:t>Results Interpretation</a:t>
            </a:r>
          </a:p>
          <a:p>
            <a:pPr algn="l"/>
            <a:r>
              <a:rPr lang="en-IN" b="1" i="0" dirty="0">
                <a:effectLst/>
                <a:latin typeface="Söhne"/>
              </a:rPr>
              <a:t>Choosing the best Model</a:t>
            </a:r>
          </a:p>
          <a:p>
            <a:pPr marL="0" indent="0">
              <a:lnSpc>
                <a:spcPct val="100000"/>
              </a:lnSpc>
              <a:spcBef>
                <a:spcPts val="100"/>
              </a:spcBef>
              <a:buNone/>
            </a:pPr>
            <a:endParaRPr lang="en-IN" dirty="0"/>
          </a:p>
        </p:txBody>
      </p:sp>
      <p:sp>
        <p:nvSpPr>
          <p:cNvPr id="4" name="Title 1">
            <a:extLst>
              <a:ext uri="{FF2B5EF4-FFF2-40B4-BE49-F238E27FC236}">
                <a16:creationId xmlns:a16="http://schemas.microsoft.com/office/drawing/2014/main" id="{51E5337D-E7A1-0131-D4C6-8E51B519619B}"/>
              </a:ext>
            </a:extLst>
          </p:cNvPr>
          <p:cNvSpPr txBox="1">
            <a:spLocks/>
          </p:cNvSpPr>
          <p:nvPr/>
        </p:nvSpPr>
        <p:spPr>
          <a:xfrm>
            <a:off x="4308122" y="1363953"/>
            <a:ext cx="3575756" cy="7976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dirty="0">
                <a:solidFill>
                  <a:srgbClr val="00B0F0"/>
                </a:solidFill>
              </a:rPr>
              <a:t>Section 2</a:t>
            </a:r>
          </a:p>
        </p:txBody>
      </p:sp>
    </p:spTree>
    <p:extLst>
      <p:ext uri="{BB962C8B-B14F-4D97-AF65-F5344CB8AC3E}">
        <p14:creationId xmlns:p14="http://schemas.microsoft.com/office/powerpoint/2010/main" val="1417977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7" name="Text 2"/>
          <p:cNvSpPr/>
          <p:nvPr/>
        </p:nvSpPr>
        <p:spPr>
          <a:xfrm>
            <a:off x="475257" y="5735209"/>
            <a:ext cx="11241486" cy="1184672"/>
          </a:xfrm>
          <a:prstGeom prst="rect">
            <a:avLst/>
          </a:prstGeom>
          <a:noFill/>
          <a:ln/>
        </p:spPr>
        <p:txBody>
          <a:bodyPr wrap="square" rtlCol="0" anchor="t"/>
          <a:lstStyle/>
          <a:p>
            <a:pPr>
              <a:lnSpc>
                <a:spcPts val="2332"/>
              </a:lnSpc>
            </a:pPr>
            <a:r>
              <a:rPr lang="en-US" dirty="0">
                <a:solidFill>
                  <a:srgbClr val="272525"/>
                </a:solidFill>
                <a:ea typeface="Eudoxus Sans" pitchFamily="34" charset="-122"/>
                <a:cs typeface="Eudoxus Sans" pitchFamily="34" charset="-120"/>
              </a:rPr>
              <a:t>Welcome to the presentation on building a regression model to predict house prices in Washington state. Join me as we explore the business problem, analyze the data, build and evaluate various models, and provide actionable insights.</a:t>
            </a:r>
            <a:endParaRPr lang="en-US" dirty="0"/>
          </a:p>
        </p:txBody>
      </p:sp>
      <p:sp>
        <p:nvSpPr>
          <p:cNvPr id="10" name="Text 4"/>
          <p:cNvSpPr/>
          <p:nvPr/>
        </p:nvSpPr>
        <p:spPr>
          <a:xfrm>
            <a:off x="10820756" y="6327545"/>
            <a:ext cx="1174750" cy="324048"/>
          </a:xfrm>
          <a:prstGeom prst="rect">
            <a:avLst/>
          </a:prstGeom>
          <a:noFill/>
          <a:ln/>
        </p:spPr>
        <p:txBody>
          <a:bodyPr wrap="none" rtlCol="0" anchor="t"/>
          <a:lstStyle/>
          <a:p>
            <a:pPr>
              <a:lnSpc>
                <a:spcPts val="2552"/>
              </a:lnSpc>
            </a:pPr>
            <a:r>
              <a:rPr lang="en-US" sz="1822" b="1" dirty="0">
                <a:solidFill>
                  <a:srgbClr val="272525"/>
                </a:solidFill>
                <a:latin typeface="Eudoxus Sans" pitchFamily="34" charset="0"/>
                <a:ea typeface="Eudoxus Sans" pitchFamily="34" charset="-122"/>
                <a:cs typeface="Eudoxus Sans" pitchFamily="34" charset="-120"/>
              </a:rPr>
              <a:t>by Divya B</a:t>
            </a:r>
            <a:endParaRPr lang="en-US" sz="1822" dirty="0"/>
          </a:p>
        </p:txBody>
      </p:sp>
      <p:pic>
        <p:nvPicPr>
          <p:cNvPr id="5" name="Picture 4">
            <a:extLst>
              <a:ext uri="{FF2B5EF4-FFF2-40B4-BE49-F238E27FC236}">
                <a16:creationId xmlns:a16="http://schemas.microsoft.com/office/drawing/2014/main" id="{C428188E-11D7-00CD-315F-F403B82D3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72689"/>
            <a:ext cx="12191999" cy="6320177"/>
          </a:xfrm>
          <a:prstGeom prst="rect">
            <a:avLst/>
          </a:prstGeom>
        </p:spPr>
      </p:pic>
      <p:sp>
        <p:nvSpPr>
          <p:cNvPr id="9" name="Text 1"/>
          <p:cNvSpPr/>
          <p:nvPr/>
        </p:nvSpPr>
        <p:spPr>
          <a:xfrm>
            <a:off x="880241" y="4375736"/>
            <a:ext cx="11916458" cy="1184672"/>
          </a:xfrm>
          <a:prstGeom prst="rect">
            <a:avLst/>
          </a:prstGeom>
          <a:noFill/>
          <a:ln/>
        </p:spPr>
        <p:txBody>
          <a:bodyPr wrap="square" rtlCol="0" anchor="t"/>
          <a:lstStyle/>
          <a:p>
            <a:pPr>
              <a:lnSpc>
                <a:spcPts val="5467"/>
              </a:lnSpc>
            </a:pPr>
            <a:r>
              <a:rPr lang="en-US" sz="4374" b="1" dirty="0">
                <a:solidFill>
                  <a:srgbClr val="000000"/>
                </a:solidFill>
                <a:latin typeface="p22-mackinac-pro" pitchFamily="34" charset="0"/>
                <a:ea typeface="p22-mackinac-pro" pitchFamily="34" charset="-122"/>
                <a:cs typeface="p22-mackinac-pro" pitchFamily="34" charset="-120"/>
              </a:rPr>
              <a:t>                     House Price Prediction</a:t>
            </a:r>
            <a:endParaRPr lang="en-US" sz="4374"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ircle: Hollow 7">
            <a:extLst>
              <a:ext uri="{FF2B5EF4-FFF2-40B4-BE49-F238E27FC236}">
                <a16:creationId xmlns:a16="http://schemas.microsoft.com/office/drawing/2014/main" id="{F5BA0B1A-1B01-5A86-D4B0-BDCB6074E69B}"/>
              </a:ext>
            </a:extLst>
          </p:cNvPr>
          <p:cNvSpPr/>
          <p:nvPr/>
        </p:nvSpPr>
        <p:spPr>
          <a:xfrm>
            <a:off x="68826" y="1472381"/>
            <a:ext cx="2074606" cy="1956619"/>
          </a:xfrm>
          <a:prstGeom prst="donut">
            <a:avLst>
              <a:gd name="adj" fmla="val 172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Rectangle 8">
            <a:extLst>
              <a:ext uri="{FF2B5EF4-FFF2-40B4-BE49-F238E27FC236}">
                <a16:creationId xmlns:a16="http://schemas.microsoft.com/office/drawing/2014/main" id="{4464D4CD-DE54-9F99-F82C-ADF46808F207}"/>
              </a:ext>
            </a:extLst>
          </p:cNvPr>
          <p:cNvSpPr/>
          <p:nvPr/>
        </p:nvSpPr>
        <p:spPr>
          <a:xfrm>
            <a:off x="1332270" y="2086896"/>
            <a:ext cx="1622323" cy="7275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953B0F1B-C6DD-B546-3A31-72DB7ED65E8F}"/>
              </a:ext>
            </a:extLst>
          </p:cNvPr>
          <p:cNvSpPr/>
          <p:nvPr/>
        </p:nvSpPr>
        <p:spPr>
          <a:xfrm flipV="1">
            <a:off x="2040178" y="2760404"/>
            <a:ext cx="393289" cy="983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Circle: Hollow 22">
            <a:extLst>
              <a:ext uri="{FF2B5EF4-FFF2-40B4-BE49-F238E27FC236}">
                <a16:creationId xmlns:a16="http://schemas.microsoft.com/office/drawing/2014/main" id="{0A244C74-B15E-0C0A-4B61-18C929D60302}"/>
              </a:ext>
            </a:extLst>
          </p:cNvPr>
          <p:cNvSpPr/>
          <p:nvPr/>
        </p:nvSpPr>
        <p:spPr>
          <a:xfrm>
            <a:off x="2556384" y="1472381"/>
            <a:ext cx="2074606" cy="1956619"/>
          </a:xfrm>
          <a:prstGeom prst="donut">
            <a:avLst>
              <a:gd name="adj" fmla="val 1722"/>
            </a:avLst>
          </a:prstGeom>
          <a:solidFill>
            <a:srgbClr val="33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4" name="Rectangle 23">
            <a:extLst>
              <a:ext uri="{FF2B5EF4-FFF2-40B4-BE49-F238E27FC236}">
                <a16:creationId xmlns:a16="http://schemas.microsoft.com/office/drawing/2014/main" id="{7E45E13D-9D2E-0D73-2B09-FCB03614F9B8}"/>
              </a:ext>
            </a:extLst>
          </p:cNvPr>
          <p:cNvSpPr/>
          <p:nvPr/>
        </p:nvSpPr>
        <p:spPr>
          <a:xfrm>
            <a:off x="3819828" y="2086896"/>
            <a:ext cx="1622323" cy="7275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0EE20893-ED53-7FFD-5E38-3B2BD3030AE8}"/>
              </a:ext>
            </a:extLst>
          </p:cNvPr>
          <p:cNvSpPr/>
          <p:nvPr/>
        </p:nvSpPr>
        <p:spPr>
          <a:xfrm flipV="1">
            <a:off x="4532666" y="2765323"/>
            <a:ext cx="393289" cy="98319"/>
          </a:xfrm>
          <a:prstGeom prst="rightArrow">
            <a:avLst/>
          </a:prstGeom>
          <a:solidFill>
            <a:srgbClr val="33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Circle: Hollow 25">
            <a:extLst>
              <a:ext uri="{FF2B5EF4-FFF2-40B4-BE49-F238E27FC236}">
                <a16:creationId xmlns:a16="http://schemas.microsoft.com/office/drawing/2014/main" id="{CA6F8307-AECA-B5C3-C3DF-FA9A37AA7321}"/>
              </a:ext>
            </a:extLst>
          </p:cNvPr>
          <p:cNvSpPr/>
          <p:nvPr/>
        </p:nvSpPr>
        <p:spPr>
          <a:xfrm>
            <a:off x="5043942" y="1472381"/>
            <a:ext cx="2074606" cy="1956619"/>
          </a:xfrm>
          <a:prstGeom prst="donut">
            <a:avLst>
              <a:gd name="adj" fmla="val 1722"/>
            </a:avLst>
          </a:prstGeom>
          <a:solidFill>
            <a:srgbClr val="3399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7" name="Rectangle 26">
            <a:extLst>
              <a:ext uri="{FF2B5EF4-FFF2-40B4-BE49-F238E27FC236}">
                <a16:creationId xmlns:a16="http://schemas.microsoft.com/office/drawing/2014/main" id="{2EDDFB13-45E1-B6DC-2AD9-0605D683BEA8}"/>
              </a:ext>
            </a:extLst>
          </p:cNvPr>
          <p:cNvSpPr/>
          <p:nvPr/>
        </p:nvSpPr>
        <p:spPr>
          <a:xfrm>
            <a:off x="6307386" y="2086896"/>
            <a:ext cx="1622323" cy="7275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36968ABC-F945-8076-02E3-72A8BB50CABD}"/>
              </a:ext>
            </a:extLst>
          </p:cNvPr>
          <p:cNvSpPr/>
          <p:nvPr/>
        </p:nvSpPr>
        <p:spPr>
          <a:xfrm flipV="1">
            <a:off x="7020224" y="2765323"/>
            <a:ext cx="393289" cy="98319"/>
          </a:xfrm>
          <a:prstGeom prst="rightArrow">
            <a:avLst/>
          </a:prstGeom>
          <a:solidFill>
            <a:srgbClr val="33996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Circle: Hollow 28">
            <a:extLst>
              <a:ext uri="{FF2B5EF4-FFF2-40B4-BE49-F238E27FC236}">
                <a16:creationId xmlns:a16="http://schemas.microsoft.com/office/drawing/2014/main" id="{4ABBC552-06C7-237E-F309-288806B4F7F7}"/>
              </a:ext>
            </a:extLst>
          </p:cNvPr>
          <p:cNvSpPr/>
          <p:nvPr/>
        </p:nvSpPr>
        <p:spPr>
          <a:xfrm>
            <a:off x="7433176" y="1452715"/>
            <a:ext cx="2074606" cy="1956619"/>
          </a:xfrm>
          <a:prstGeom prst="donut">
            <a:avLst>
              <a:gd name="adj" fmla="val 1722"/>
            </a:avLst>
          </a:prstGeom>
          <a:solidFill>
            <a:srgbClr val="CC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0" name="Rectangle 29">
            <a:extLst>
              <a:ext uri="{FF2B5EF4-FFF2-40B4-BE49-F238E27FC236}">
                <a16:creationId xmlns:a16="http://schemas.microsoft.com/office/drawing/2014/main" id="{E6FE50C2-269A-D157-5C11-C33DFADCCDAC}"/>
              </a:ext>
            </a:extLst>
          </p:cNvPr>
          <p:cNvSpPr/>
          <p:nvPr/>
        </p:nvSpPr>
        <p:spPr>
          <a:xfrm>
            <a:off x="8696620" y="2067230"/>
            <a:ext cx="1622323" cy="7275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B8D0FD97-7942-EDAE-474A-D42BB33611D8}"/>
              </a:ext>
            </a:extLst>
          </p:cNvPr>
          <p:cNvSpPr/>
          <p:nvPr/>
        </p:nvSpPr>
        <p:spPr>
          <a:xfrm flipV="1">
            <a:off x="9409458" y="2745657"/>
            <a:ext cx="393289" cy="98319"/>
          </a:xfrm>
          <a:prstGeom prst="rightArrow">
            <a:avLst/>
          </a:prstGeom>
          <a:solidFill>
            <a:srgbClr val="CC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Circle: Hollow 31">
            <a:extLst>
              <a:ext uri="{FF2B5EF4-FFF2-40B4-BE49-F238E27FC236}">
                <a16:creationId xmlns:a16="http://schemas.microsoft.com/office/drawing/2014/main" id="{4C039AAA-56A8-CC64-B1D5-3B9200B39517}"/>
              </a:ext>
            </a:extLst>
          </p:cNvPr>
          <p:cNvSpPr/>
          <p:nvPr/>
        </p:nvSpPr>
        <p:spPr>
          <a:xfrm>
            <a:off x="9905991" y="1452713"/>
            <a:ext cx="2074606" cy="1956619"/>
          </a:xfrm>
          <a:prstGeom prst="donut">
            <a:avLst>
              <a:gd name="adj" fmla="val 1722"/>
            </a:avLst>
          </a:prstGeom>
          <a:solidFill>
            <a:srgbClr val="D1CA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3" name="Rectangle 32">
            <a:extLst>
              <a:ext uri="{FF2B5EF4-FFF2-40B4-BE49-F238E27FC236}">
                <a16:creationId xmlns:a16="http://schemas.microsoft.com/office/drawing/2014/main" id="{62A218AE-D8AB-49B4-C45F-094905BB1EA5}"/>
              </a:ext>
            </a:extLst>
          </p:cNvPr>
          <p:cNvSpPr/>
          <p:nvPr/>
        </p:nvSpPr>
        <p:spPr>
          <a:xfrm>
            <a:off x="10638503" y="2197511"/>
            <a:ext cx="1622323" cy="7275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Arrow: Right 33">
            <a:extLst>
              <a:ext uri="{FF2B5EF4-FFF2-40B4-BE49-F238E27FC236}">
                <a16:creationId xmlns:a16="http://schemas.microsoft.com/office/drawing/2014/main" id="{DB11BB39-6ACC-600F-02AF-BA3F6E1F9716}"/>
              </a:ext>
            </a:extLst>
          </p:cNvPr>
          <p:cNvSpPr/>
          <p:nvPr/>
        </p:nvSpPr>
        <p:spPr>
          <a:xfrm flipV="1">
            <a:off x="11783952" y="2863642"/>
            <a:ext cx="393289" cy="98319"/>
          </a:xfrm>
          <a:prstGeom prst="rightArrow">
            <a:avLst/>
          </a:prstGeom>
          <a:solidFill>
            <a:srgbClr val="D1CA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83612852-E559-5DB7-0D59-ABECEBF53F74}"/>
              </a:ext>
            </a:extLst>
          </p:cNvPr>
          <p:cNvSpPr txBox="1"/>
          <p:nvPr/>
        </p:nvSpPr>
        <p:spPr>
          <a:xfrm>
            <a:off x="720213" y="795792"/>
            <a:ext cx="771831" cy="369332"/>
          </a:xfrm>
          <a:prstGeom prst="rect">
            <a:avLst/>
          </a:prstGeom>
          <a:noFill/>
        </p:spPr>
        <p:txBody>
          <a:bodyPr wrap="square" rtlCol="0">
            <a:spAutoFit/>
          </a:bodyPr>
          <a:lstStyle/>
          <a:p>
            <a:r>
              <a:rPr lang="en-IN" dirty="0"/>
              <a:t>STEP1</a:t>
            </a:r>
          </a:p>
        </p:txBody>
      </p:sp>
      <p:sp>
        <p:nvSpPr>
          <p:cNvPr id="38" name="TextBox 37">
            <a:extLst>
              <a:ext uri="{FF2B5EF4-FFF2-40B4-BE49-F238E27FC236}">
                <a16:creationId xmlns:a16="http://schemas.microsoft.com/office/drawing/2014/main" id="{DD3DF236-0297-5A94-272E-60992FE39090}"/>
              </a:ext>
            </a:extLst>
          </p:cNvPr>
          <p:cNvSpPr txBox="1"/>
          <p:nvPr/>
        </p:nvSpPr>
        <p:spPr>
          <a:xfrm>
            <a:off x="3207771" y="795792"/>
            <a:ext cx="771831" cy="369332"/>
          </a:xfrm>
          <a:prstGeom prst="rect">
            <a:avLst/>
          </a:prstGeom>
          <a:noFill/>
        </p:spPr>
        <p:txBody>
          <a:bodyPr wrap="square" rtlCol="0">
            <a:spAutoFit/>
          </a:bodyPr>
          <a:lstStyle/>
          <a:p>
            <a:r>
              <a:rPr lang="en-IN" dirty="0"/>
              <a:t>STEP2</a:t>
            </a:r>
          </a:p>
        </p:txBody>
      </p:sp>
      <p:sp>
        <p:nvSpPr>
          <p:cNvPr id="39" name="TextBox 38">
            <a:extLst>
              <a:ext uri="{FF2B5EF4-FFF2-40B4-BE49-F238E27FC236}">
                <a16:creationId xmlns:a16="http://schemas.microsoft.com/office/drawing/2014/main" id="{81A74B38-4C8D-18FE-E8B3-951DF1DE98B2}"/>
              </a:ext>
            </a:extLst>
          </p:cNvPr>
          <p:cNvSpPr txBox="1"/>
          <p:nvPr/>
        </p:nvSpPr>
        <p:spPr>
          <a:xfrm>
            <a:off x="5695329" y="795792"/>
            <a:ext cx="771831" cy="369332"/>
          </a:xfrm>
          <a:prstGeom prst="rect">
            <a:avLst/>
          </a:prstGeom>
          <a:noFill/>
        </p:spPr>
        <p:txBody>
          <a:bodyPr wrap="square" rtlCol="0">
            <a:spAutoFit/>
          </a:bodyPr>
          <a:lstStyle/>
          <a:p>
            <a:r>
              <a:rPr lang="en-IN" dirty="0"/>
              <a:t>STEP3</a:t>
            </a:r>
          </a:p>
        </p:txBody>
      </p:sp>
      <p:sp>
        <p:nvSpPr>
          <p:cNvPr id="40" name="TextBox 39">
            <a:extLst>
              <a:ext uri="{FF2B5EF4-FFF2-40B4-BE49-F238E27FC236}">
                <a16:creationId xmlns:a16="http://schemas.microsoft.com/office/drawing/2014/main" id="{0C24FE7A-1225-729A-2A57-3A940B4D5556}"/>
              </a:ext>
            </a:extLst>
          </p:cNvPr>
          <p:cNvSpPr txBox="1"/>
          <p:nvPr/>
        </p:nvSpPr>
        <p:spPr>
          <a:xfrm>
            <a:off x="8084563" y="824977"/>
            <a:ext cx="771831" cy="369332"/>
          </a:xfrm>
          <a:prstGeom prst="rect">
            <a:avLst/>
          </a:prstGeom>
          <a:noFill/>
        </p:spPr>
        <p:txBody>
          <a:bodyPr wrap="square" rtlCol="0">
            <a:spAutoFit/>
          </a:bodyPr>
          <a:lstStyle/>
          <a:p>
            <a:r>
              <a:rPr lang="en-IN" dirty="0"/>
              <a:t>STEP4</a:t>
            </a:r>
          </a:p>
        </p:txBody>
      </p:sp>
      <p:sp>
        <p:nvSpPr>
          <p:cNvPr id="41" name="TextBox 40">
            <a:extLst>
              <a:ext uri="{FF2B5EF4-FFF2-40B4-BE49-F238E27FC236}">
                <a16:creationId xmlns:a16="http://schemas.microsoft.com/office/drawing/2014/main" id="{C70E009F-D72B-4AB7-C00B-0764FD872E5B}"/>
              </a:ext>
            </a:extLst>
          </p:cNvPr>
          <p:cNvSpPr txBox="1"/>
          <p:nvPr/>
        </p:nvSpPr>
        <p:spPr>
          <a:xfrm>
            <a:off x="10557378" y="824977"/>
            <a:ext cx="771831" cy="369332"/>
          </a:xfrm>
          <a:prstGeom prst="rect">
            <a:avLst/>
          </a:prstGeom>
          <a:noFill/>
        </p:spPr>
        <p:txBody>
          <a:bodyPr wrap="square" rtlCol="0">
            <a:spAutoFit/>
          </a:bodyPr>
          <a:lstStyle/>
          <a:p>
            <a:r>
              <a:rPr lang="en-IN" dirty="0"/>
              <a:t>STEP5</a:t>
            </a:r>
          </a:p>
        </p:txBody>
      </p:sp>
      <p:sp>
        <p:nvSpPr>
          <p:cNvPr id="43" name="TextBox 42">
            <a:extLst>
              <a:ext uri="{FF2B5EF4-FFF2-40B4-BE49-F238E27FC236}">
                <a16:creationId xmlns:a16="http://schemas.microsoft.com/office/drawing/2014/main" id="{831C84B9-EAFC-C228-86DD-977EF880B6D7}"/>
              </a:ext>
            </a:extLst>
          </p:cNvPr>
          <p:cNvSpPr txBox="1"/>
          <p:nvPr/>
        </p:nvSpPr>
        <p:spPr>
          <a:xfrm>
            <a:off x="420313" y="3522406"/>
            <a:ext cx="1619865" cy="646331"/>
          </a:xfrm>
          <a:prstGeom prst="rect">
            <a:avLst/>
          </a:prstGeom>
          <a:solidFill>
            <a:schemeClr val="bg1"/>
          </a:solidFill>
        </p:spPr>
        <p:txBody>
          <a:bodyPr wrap="square" rtlCol="0">
            <a:spAutoFit/>
          </a:bodyPr>
          <a:lstStyle/>
          <a:p>
            <a:r>
              <a:rPr lang="en-IN" dirty="0"/>
              <a:t>Choose the Model</a:t>
            </a:r>
          </a:p>
        </p:txBody>
      </p:sp>
      <p:sp>
        <p:nvSpPr>
          <p:cNvPr id="44" name="TextBox 43">
            <a:extLst>
              <a:ext uri="{FF2B5EF4-FFF2-40B4-BE49-F238E27FC236}">
                <a16:creationId xmlns:a16="http://schemas.microsoft.com/office/drawing/2014/main" id="{0A92A5F6-CB54-5135-927C-05680DB00411}"/>
              </a:ext>
            </a:extLst>
          </p:cNvPr>
          <p:cNvSpPr txBox="1"/>
          <p:nvPr/>
        </p:nvSpPr>
        <p:spPr>
          <a:xfrm>
            <a:off x="2912801" y="3522405"/>
            <a:ext cx="1619865" cy="646331"/>
          </a:xfrm>
          <a:prstGeom prst="rect">
            <a:avLst/>
          </a:prstGeom>
          <a:noFill/>
        </p:spPr>
        <p:txBody>
          <a:bodyPr wrap="square" rtlCol="0">
            <a:spAutoFit/>
          </a:bodyPr>
          <a:lstStyle/>
          <a:p>
            <a:r>
              <a:rPr lang="en-IN" dirty="0"/>
              <a:t>Train  the Model</a:t>
            </a:r>
          </a:p>
        </p:txBody>
      </p:sp>
      <p:sp>
        <p:nvSpPr>
          <p:cNvPr id="45" name="TextBox 44">
            <a:extLst>
              <a:ext uri="{FF2B5EF4-FFF2-40B4-BE49-F238E27FC236}">
                <a16:creationId xmlns:a16="http://schemas.microsoft.com/office/drawing/2014/main" id="{644A039E-EF96-085C-50D2-CBED83DCB09A}"/>
              </a:ext>
            </a:extLst>
          </p:cNvPr>
          <p:cNvSpPr txBox="1"/>
          <p:nvPr/>
        </p:nvSpPr>
        <p:spPr>
          <a:xfrm>
            <a:off x="5405289" y="3522405"/>
            <a:ext cx="1619865" cy="646331"/>
          </a:xfrm>
          <a:prstGeom prst="rect">
            <a:avLst/>
          </a:prstGeom>
          <a:noFill/>
        </p:spPr>
        <p:txBody>
          <a:bodyPr wrap="square" rtlCol="0">
            <a:spAutoFit/>
          </a:bodyPr>
          <a:lstStyle/>
          <a:p>
            <a:r>
              <a:rPr lang="en-IN" dirty="0"/>
              <a:t>Make Predictions</a:t>
            </a:r>
          </a:p>
        </p:txBody>
      </p:sp>
      <p:sp>
        <p:nvSpPr>
          <p:cNvPr id="46" name="TextBox 45">
            <a:extLst>
              <a:ext uri="{FF2B5EF4-FFF2-40B4-BE49-F238E27FC236}">
                <a16:creationId xmlns:a16="http://schemas.microsoft.com/office/drawing/2014/main" id="{0776F6AE-7A2C-D835-5687-BFA455DFB978}"/>
              </a:ext>
            </a:extLst>
          </p:cNvPr>
          <p:cNvSpPr txBox="1"/>
          <p:nvPr/>
        </p:nvSpPr>
        <p:spPr>
          <a:xfrm>
            <a:off x="7886687" y="3522405"/>
            <a:ext cx="1619865" cy="646331"/>
          </a:xfrm>
          <a:prstGeom prst="rect">
            <a:avLst/>
          </a:prstGeom>
          <a:noFill/>
        </p:spPr>
        <p:txBody>
          <a:bodyPr wrap="square" rtlCol="0">
            <a:spAutoFit/>
          </a:bodyPr>
          <a:lstStyle/>
          <a:p>
            <a:r>
              <a:rPr lang="en-IN" dirty="0"/>
              <a:t>Evaluate the Model</a:t>
            </a:r>
          </a:p>
        </p:txBody>
      </p:sp>
      <p:sp>
        <p:nvSpPr>
          <p:cNvPr id="47" name="TextBox 46">
            <a:extLst>
              <a:ext uri="{FF2B5EF4-FFF2-40B4-BE49-F238E27FC236}">
                <a16:creationId xmlns:a16="http://schemas.microsoft.com/office/drawing/2014/main" id="{55E7162F-3552-F982-C245-B0CFF58EB264}"/>
              </a:ext>
            </a:extLst>
          </p:cNvPr>
          <p:cNvSpPr txBox="1"/>
          <p:nvPr/>
        </p:nvSpPr>
        <p:spPr>
          <a:xfrm>
            <a:off x="10318943" y="3466163"/>
            <a:ext cx="1939425" cy="646331"/>
          </a:xfrm>
          <a:prstGeom prst="rect">
            <a:avLst/>
          </a:prstGeom>
          <a:noFill/>
        </p:spPr>
        <p:txBody>
          <a:bodyPr wrap="square" rtlCol="0">
            <a:spAutoFit/>
          </a:bodyPr>
          <a:lstStyle/>
          <a:p>
            <a:r>
              <a:rPr lang="en-IN" dirty="0"/>
              <a:t>Hyper Parameter Tuning</a:t>
            </a:r>
          </a:p>
        </p:txBody>
      </p:sp>
      <p:pic>
        <p:nvPicPr>
          <p:cNvPr id="53" name="Picture 52">
            <a:extLst>
              <a:ext uri="{FF2B5EF4-FFF2-40B4-BE49-F238E27FC236}">
                <a16:creationId xmlns:a16="http://schemas.microsoft.com/office/drawing/2014/main" id="{BCA7E455-2577-4329-A5B7-B86A4696D8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001" y="2013147"/>
            <a:ext cx="963560" cy="963560"/>
          </a:xfrm>
          <a:prstGeom prst="rect">
            <a:avLst/>
          </a:prstGeom>
          <a:solidFill>
            <a:schemeClr val="tx1"/>
          </a:solidFill>
        </p:spPr>
      </p:pic>
      <p:pic>
        <p:nvPicPr>
          <p:cNvPr id="55" name="Picture 54">
            <a:extLst>
              <a:ext uri="{FF2B5EF4-FFF2-40B4-BE49-F238E27FC236}">
                <a16:creationId xmlns:a16="http://schemas.microsoft.com/office/drawing/2014/main" id="{F9BC35C0-2B4C-958B-4183-F83E977FA6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3185" y="2013147"/>
            <a:ext cx="762774" cy="762774"/>
          </a:xfrm>
          <a:prstGeom prst="rect">
            <a:avLst/>
          </a:prstGeom>
          <a:solidFill>
            <a:schemeClr val="tx1"/>
          </a:solidFill>
        </p:spPr>
      </p:pic>
      <p:pic>
        <p:nvPicPr>
          <p:cNvPr id="57" name="Picture 56">
            <a:extLst>
              <a:ext uri="{FF2B5EF4-FFF2-40B4-BE49-F238E27FC236}">
                <a16:creationId xmlns:a16="http://schemas.microsoft.com/office/drawing/2014/main" id="{DD7B397F-EBC7-F31E-BD3C-50940A879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3166" y="2007789"/>
            <a:ext cx="773490" cy="773490"/>
          </a:xfrm>
          <a:prstGeom prst="rect">
            <a:avLst/>
          </a:prstGeom>
          <a:solidFill>
            <a:schemeClr val="tx1"/>
          </a:solidFill>
        </p:spPr>
      </p:pic>
      <p:pic>
        <p:nvPicPr>
          <p:cNvPr id="59" name="Picture 58">
            <a:extLst>
              <a:ext uri="{FF2B5EF4-FFF2-40B4-BE49-F238E27FC236}">
                <a16:creationId xmlns:a16="http://schemas.microsoft.com/office/drawing/2014/main" id="{B29F8186-F1D1-8AF7-268B-C5FB5776DF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4337" y="2007789"/>
            <a:ext cx="727588" cy="727588"/>
          </a:xfrm>
          <a:prstGeom prst="rect">
            <a:avLst/>
          </a:prstGeom>
          <a:solidFill>
            <a:schemeClr val="tx1"/>
          </a:solidFill>
        </p:spPr>
      </p:pic>
      <p:pic>
        <p:nvPicPr>
          <p:cNvPr id="61" name="Picture 60">
            <a:extLst>
              <a:ext uri="{FF2B5EF4-FFF2-40B4-BE49-F238E27FC236}">
                <a16:creationId xmlns:a16="http://schemas.microsoft.com/office/drawing/2014/main" id="{4BD82863-1299-EB8A-E993-F0FE2E92ED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84414" y="2012786"/>
            <a:ext cx="717593" cy="717593"/>
          </a:xfrm>
          <a:prstGeom prst="rect">
            <a:avLst/>
          </a:prstGeom>
          <a:solidFill>
            <a:schemeClr val="tx1"/>
          </a:solidFill>
        </p:spPr>
      </p:pic>
      <p:sp>
        <p:nvSpPr>
          <p:cNvPr id="62" name="TextBox 61">
            <a:extLst>
              <a:ext uri="{FF2B5EF4-FFF2-40B4-BE49-F238E27FC236}">
                <a16:creationId xmlns:a16="http://schemas.microsoft.com/office/drawing/2014/main" id="{47390AB1-0B74-A75A-2EEC-21FED0D54824}"/>
              </a:ext>
            </a:extLst>
          </p:cNvPr>
          <p:cNvSpPr txBox="1"/>
          <p:nvPr/>
        </p:nvSpPr>
        <p:spPr>
          <a:xfrm>
            <a:off x="280204" y="4375355"/>
            <a:ext cx="1759974" cy="1631216"/>
          </a:xfrm>
          <a:prstGeom prst="rect">
            <a:avLst/>
          </a:prstGeom>
          <a:solidFill>
            <a:schemeClr val="bg1"/>
          </a:solidFill>
        </p:spPr>
        <p:txBody>
          <a:bodyPr wrap="square" rtlCol="0">
            <a:spAutoFit/>
          </a:bodyPr>
          <a:lstStyle/>
          <a:p>
            <a:pPr algn="ctr"/>
            <a:r>
              <a:rPr lang="en-IN" sz="1200" dirty="0">
                <a:solidFill>
                  <a:srgbClr val="0070C0"/>
                </a:solidFill>
              </a:rPr>
              <a:t>Choose from </a:t>
            </a:r>
          </a:p>
          <a:p>
            <a:pPr algn="ctr"/>
            <a:r>
              <a:rPr lang="en-IN" sz="1200" dirty="0">
                <a:solidFill>
                  <a:srgbClr val="0070C0"/>
                </a:solidFill>
              </a:rPr>
              <a:t>Linear Regression</a:t>
            </a:r>
          </a:p>
          <a:p>
            <a:pPr algn="ctr"/>
            <a:r>
              <a:rPr lang="en-IN" sz="1200" dirty="0">
                <a:solidFill>
                  <a:srgbClr val="0070C0"/>
                </a:solidFill>
              </a:rPr>
              <a:t>Ridge</a:t>
            </a:r>
          </a:p>
          <a:p>
            <a:pPr algn="ctr"/>
            <a:r>
              <a:rPr lang="en-IN" sz="1200" dirty="0">
                <a:solidFill>
                  <a:srgbClr val="0070C0"/>
                </a:solidFill>
              </a:rPr>
              <a:t>Lasso</a:t>
            </a:r>
          </a:p>
          <a:p>
            <a:pPr algn="ctr"/>
            <a:r>
              <a:rPr lang="en-IN" sz="1200" dirty="0">
                <a:solidFill>
                  <a:srgbClr val="0070C0"/>
                </a:solidFill>
              </a:rPr>
              <a:t>SVR </a:t>
            </a:r>
          </a:p>
          <a:p>
            <a:pPr algn="ctr"/>
            <a:r>
              <a:rPr lang="en-IN" sz="1200" dirty="0">
                <a:solidFill>
                  <a:srgbClr val="0070C0"/>
                </a:solidFill>
              </a:rPr>
              <a:t>KNN</a:t>
            </a:r>
          </a:p>
          <a:p>
            <a:pPr algn="ctr"/>
            <a:r>
              <a:rPr lang="en-IN" sz="1200" dirty="0">
                <a:solidFill>
                  <a:srgbClr val="0070C0"/>
                </a:solidFill>
              </a:rPr>
              <a:t>Decision Tree</a:t>
            </a:r>
          </a:p>
          <a:p>
            <a:pPr algn="ctr"/>
            <a:r>
              <a:rPr lang="en-IN" sz="1200" dirty="0">
                <a:solidFill>
                  <a:srgbClr val="0070C0"/>
                </a:solidFill>
              </a:rPr>
              <a:t>Ensemble Models</a:t>
            </a:r>
          </a:p>
        </p:txBody>
      </p:sp>
      <p:sp>
        <p:nvSpPr>
          <p:cNvPr id="63" name="TextBox 62">
            <a:extLst>
              <a:ext uri="{FF2B5EF4-FFF2-40B4-BE49-F238E27FC236}">
                <a16:creationId xmlns:a16="http://schemas.microsoft.com/office/drawing/2014/main" id="{D4BA0C82-9CCF-D751-841B-A075DC429BC2}"/>
              </a:ext>
            </a:extLst>
          </p:cNvPr>
          <p:cNvSpPr txBox="1"/>
          <p:nvPr/>
        </p:nvSpPr>
        <p:spPr>
          <a:xfrm>
            <a:off x="2713699" y="4375355"/>
            <a:ext cx="1759974" cy="1569660"/>
          </a:xfrm>
          <a:prstGeom prst="rect">
            <a:avLst/>
          </a:prstGeom>
          <a:solidFill>
            <a:schemeClr val="bg1"/>
          </a:solidFill>
        </p:spPr>
        <p:txBody>
          <a:bodyPr wrap="square" rtlCol="0">
            <a:spAutoFit/>
          </a:bodyPr>
          <a:lstStyle/>
          <a:p>
            <a:pPr algn="ctr"/>
            <a:r>
              <a:rPr lang="en-US" sz="1200" b="0" i="0" dirty="0">
                <a:solidFill>
                  <a:srgbClr val="33CCCC"/>
                </a:solidFill>
                <a:effectLst/>
                <a:latin typeface="Söhne"/>
              </a:rPr>
              <a:t>Fit the model to the training data. This involves providing the features  and the corresponding target labels to the model so it can learn the underlying patterns in the data.</a:t>
            </a:r>
            <a:endParaRPr lang="en-IN" sz="1200" dirty="0">
              <a:solidFill>
                <a:srgbClr val="33CCCC"/>
              </a:solidFill>
            </a:endParaRPr>
          </a:p>
        </p:txBody>
      </p:sp>
      <p:sp>
        <p:nvSpPr>
          <p:cNvPr id="64" name="TextBox 63">
            <a:extLst>
              <a:ext uri="{FF2B5EF4-FFF2-40B4-BE49-F238E27FC236}">
                <a16:creationId xmlns:a16="http://schemas.microsoft.com/office/drawing/2014/main" id="{C52B106D-F618-857F-53B9-7BFD32C2E918}"/>
              </a:ext>
            </a:extLst>
          </p:cNvPr>
          <p:cNvSpPr txBox="1"/>
          <p:nvPr/>
        </p:nvSpPr>
        <p:spPr>
          <a:xfrm>
            <a:off x="5358573" y="4375355"/>
            <a:ext cx="1661651" cy="1569660"/>
          </a:xfrm>
          <a:prstGeom prst="rect">
            <a:avLst/>
          </a:prstGeom>
          <a:solidFill>
            <a:schemeClr val="bg1"/>
          </a:solidFill>
        </p:spPr>
        <p:txBody>
          <a:bodyPr wrap="square" rtlCol="0">
            <a:spAutoFit/>
          </a:bodyPr>
          <a:lstStyle/>
          <a:p>
            <a:pPr algn="ctr"/>
            <a:r>
              <a:rPr lang="en-US" sz="1200" b="0" i="0" dirty="0">
                <a:solidFill>
                  <a:srgbClr val="339966"/>
                </a:solidFill>
                <a:effectLst/>
                <a:latin typeface="Söhne"/>
              </a:rPr>
              <a:t>Use the trained model to make predictions on the test set. Provide the test features to the model, and it will predict the corresponding target labels</a:t>
            </a:r>
            <a:endParaRPr lang="en-IN" sz="1200" dirty="0">
              <a:solidFill>
                <a:srgbClr val="339966"/>
              </a:solidFill>
            </a:endParaRPr>
          </a:p>
        </p:txBody>
      </p:sp>
      <p:sp>
        <p:nvSpPr>
          <p:cNvPr id="65" name="TextBox 64">
            <a:extLst>
              <a:ext uri="{FF2B5EF4-FFF2-40B4-BE49-F238E27FC236}">
                <a16:creationId xmlns:a16="http://schemas.microsoft.com/office/drawing/2014/main" id="{C0C2C2B9-0899-F205-5A41-F0D8DE21A3D8}"/>
              </a:ext>
            </a:extLst>
          </p:cNvPr>
          <p:cNvSpPr txBox="1"/>
          <p:nvPr/>
        </p:nvSpPr>
        <p:spPr>
          <a:xfrm>
            <a:off x="7767452" y="4406133"/>
            <a:ext cx="1710850" cy="1569660"/>
          </a:xfrm>
          <a:prstGeom prst="rect">
            <a:avLst/>
          </a:prstGeom>
          <a:solidFill>
            <a:schemeClr val="bg1"/>
          </a:solidFill>
        </p:spPr>
        <p:txBody>
          <a:bodyPr wrap="square" rtlCol="0">
            <a:spAutoFit/>
          </a:bodyPr>
          <a:lstStyle/>
          <a:p>
            <a:pPr algn="ctr"/>
            <a:r>
              <a:rPr lang="en-US" sz="1200" b="0" i="0" dirty="0">
                <a:solidFill>
                  <a:srgbClr val="CCFFCC"/>
                </a:solidFill>
                <a:effectLst/>
                <a:latin typeface="Söhne"/>
              </a:rPr>
              <a:t>Assess the performance of the  model by comparing its predictions to the actual target labels in the test set. Evaluate using  metrics  R squared ,MSE,MAPE</a:t>
            </a:r>
            <a:endParaRPr lang="en-IN" sz="1200" dirty="0">
              <a:solidFill>
                <a:srgbClr val="CCFFCC"/>
              </a:solidFill>
            </a:endParaRPr>
          </a:p>
        </p:txBody>
      </p:sp>
      <p:sp>
        <p:nvSpPr>
          <p:cNvPr id="66" name="TextBox 65">
            <a:extLst>
              <a:ext uri="{FF2B5EF4-FFF2-40B4-BE49-F238E27FC236}">
                <a16:creationId xmlns:a16="http://schemas.microsoft.com/office/drawing/2014/main" id="{F2F1C4BB-0B0B-6DAF-6739-3E75DEDD0DD4}"/>
              </a:ext>
            </a:extLst>
          </p:cNvPr>
          <p:cNvSpPr txBox="1"/>
          <p:nvPr/>
        </p:nvSpPr>
        <p:spPr>
          <a:xfrm>
            <a:off x="10439364" y="4278697"/>
            <a:ext cx="1344588" cy="1384995"/>
          </a:xfrm>
          <a:prstGeom prst="rect">
            <a:avLst/>
          </a:prstGeom>
          <a:solidFill>
            <a:schemeClr val="bg1"/>
          </a:solidFill>
        </p:spPr>
        <p:txBody>
          <a:bodyPr wrap="square" rtlCol="0">
            <a:spAutoFit/>
          </a:bodyPr>
          <a:lstStyle/>
          <a:p>
            <a:pPr algn="ctr"/>
            <a:r>
              <a:rPr lang="en-US" sz="1200" b="0" i="0" dirty="0">
                <a:solidFill>
                  <a:srgbClr val="D1CA37"/>
                </a:solidFill>
                <a:effectLst/>
              </a:rPr>
              <a:t>Tune Hyperparameters in RF, Boosting models  to optimize performance using grid search</a:t>
            </a:r>
            <a:endParaRPr lang="en-IN" sz="1200" dirty="0">
              <a:solidFill>
                <a:srgbClr val="D1CA37"/>
              </a:solidFill>
            </a:endParaRPr>
          </a:p>
        </p:txBody>
      </p:sp>
      <p:sp>
        <p:nvSpPr>
          <p:cNvPr id="67" name="object 65">
            <a:extLst>
              <a:ext uri="{FF2B5EF4-FFF2-40B4-BE49-F238E27FC236}">
                <a16:creationId xmlns:a16="http://schemas.microsoft.com/office/drawing/2014/main" id="{1899A37C-0C99-9718-950B-6811D9634EFA}"/>
              </a:ext>
            </a:extLst>
          </p:cNvPr>
          <p:cNvSpPr txBox="1">
            <a:spLocks/>
          </p:cNvSpPr>
          <p:nvPr/>
        </p:nvSpPr>
        <p:spPr>
          <a:xfrm>
            <a:off x="2352856" y="42292"/>
            <a:ext cx="7414110" cy="731994"/>
          </a:xfrm>
          <a:prstGeom prst="rect">
            <a:avLst/>
          </a:prstGeom>
        </p:spPr>
        <p:txBody>
          <a:bodyPr vert="horz" wrap="square" lIns="0" tIns="11531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02310">
              <a:lnSpc>
                <a:spcPct val="100000"/>
              </a:lnSpc>
              <a:spcBef>
                <a:spcPts val="95"/>
              </a:spcBef>
            </a:pPr>
            <a:r>
              <a:rPr lang="en-US" sz="4000" b="1" dirty="0"/>
              <a:t> Steps in model building</a:t>
            </a:r>
            <a:endParaRPr lang="en-US" sz="4000" b="1" dirty="0">
              <a:cs typeface="Arial"/>
            </a:endParaRPr>
          </a:p>
        </p:txBody>
      </p:sp>
    </p:spTree>
    <p:extLst>
      <p:ext uri="{BB962C8B-B14F-4D97-AF65-F5344CB8AC3E}">
        <p14:creationId xmlns:p14="http://schemas.microsoft.com/office/powerpoint/2010/main" val="609971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object 63"/>
          <p:cNvSpPr/>
          <p:nvPr/>
        </p:nvSpPr>
        <p:spPr>
          <a:xfrm>
            <a:off x="216410" y="1019895"/>
            <a:ext cx="10860203" cy="45719"/>
          </a:xfrm>
          <a:custGeom>
            <a:avLst/>
            <a:gdLst/>
            <a:ahLst/>
            <a:cxnLst/>
            <a:rect l="l" t="t" r="r" b="b"/>
            <a:pathLst>
              <a:path w="9888220">
                <a:moveTo>
                  <a:pt x="0" y="0"/>
                </a:moveTo>
                <a:lnTo>
                  <a:pt x="9887712" y="0"/>
                </a:lnTo>
              </a:path>
            </a:pathLst>
          </a:custGeom>
          <a:ln w="6350">
            <a:solidFill>
              <a:srgbClr val="D9D9D9"/>
            </a:solidFill>
          </a:ln>
        </p:spPr>
        <p:txBody>
          <a:bodyPr wrap="square" lIns="0" tIns="0" rIns="0" bIns="0" rtlCol="0"/>
          <a:lstStyle/>
          <a:p>
            <a:endParaRPr/>
          </a:p>
        </p:txBody>
      </p:sp>
      <p:sp>
        <p:nvSpPr>
          <p:cNvPr id="64" name="object 64"/>
          <p:cNvSpPr/>
          <p:nvPr/>
        </p:nvSpPr>
        <p:spPr>
          <a:xfrm>
            <a:off x="230401" y="1967685"/>
            <a:ext cx="10860203" cy="68220"/>
          </a:xfrm>
          <a:custGeom>
            <a:avLst/>
            <a:gdLst/>
            <a:ahLst/>
            <a:cxnLst/>
            <a:rect l="l" t="t" r="r" b="b"/>
            <a:pathLst>
              <a:path w="11318240">
                <a:moveTo>
                  <a:pt x="0" y="0"/>
                </a:moveTo>
                <a:lnTo>
                  <a:pt x="11318113" y="0"/>
                </a:lnTo>
              </a:path>
            </a:pathLst>
          </a:custGeom>
          <a:ln w="6350">
            <a:solidFill>
              <a:srgbClr val="BEBEBE"/>
            </a:solidFill>
          </a:ln>
        </p:spPr>
        <p:txBody>
          <a:bodyPr wrap="square" lIns="0" tIns="0" rIns="0" bIns="0" rtlCol="0"/>
          <a:lstStyle/>
          <a:p>
            <a:endParaRPr/>
          </a:p>
        </p:txBody>
      </p:sp>
      <p:sp>
        <p:nvSpPr>
          <p:cNvPr id="65" name="object 65"/>
          <p:cNvSpPr txBox="1">
            <a:spLocks noGrp="1"/>
          </p:cNvSpPr>
          <p:nvPr>
            <p:ph type="title"/>
          </p:nvPr>
        </p:nvSpPr>
        <p:spPr>
          <a:xfrm>
            <a:off x="2167553" y="157636"/>
            <a:ext cx="7414110" cy="731994"/>
          </a:xfrm>
          <a:prstGeom prst="rect">
            <a:avLst/>
          </a:prstGeom>
        </p:spPr>
        <p:txBody>
          <a:bodyPr vert="horz" wrap="square" lIns="0" tIns="115315" rIns="0" bIns="0" rtlCol="0">
            <a:spAutoFit/>
          </a:bodyPr>
          <a:lstStyle/>
          <a:p>
            <a:pPr marL="702310">
              <a:lnSpc>
                <a:spcPct val="100000"/>
              </a:lnSpc>
              <a:spcBef>
                <a:spcPts val="95"/>
              </a:spcBef>
            </a:pPr>
            <a:r>
              <a:rPr lang="en-IN" sz="4000" b="1" dirty="0"/>
              <a:t> Evaluation metrics of All models</a:t>
            </a:r>
            <a:endParaRPr sz="4000" b="1" dirty="0">
              <a:cs typeface="Arial"/>
            </a:endParaRPr>
          </a:p>
        </p:txBody>
      </p:sp>
      <p:sp>
        <p:nvSpPr>
          <p:cNvPr id="2" name="Rectangle: Diagonal Corners Rounded 1">
            <a:extLst>
              <a:ext uri="{FF2B5EF4-FFF2-40B4-BE49-F238E27FC236}">
                <a16:creationId xmlns:a16="http://schemas.microsoft.com/office/drawing/2014/main" id="{A2B6C2C4-B086-9447-A227-C9D75F74519D}"/>
              </a:ext>
            </a:extLst>
          </p:cNvPr>
          <p:cNvSpPr/>
          <p:nvPr/>
        </p:nvSpPr>
        <p:spPr>
          <a:xfrm>
            <a:off x="2083370" y="1705996"/>
            <a:ext cx="737419" cy="462115"/>
          </a:xfrm>
          <a:prstGeom prst="round2Diag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t>R-Squared</a:t>
            </a:r>
          </a:p>
        </p:txBody>
      </p:sp>
      <p:sp>
        <p:nvSpPr>
          <p:cNvPr id="13" name="Rectangle: Diagonal Corners Rounded 12">
            <a:extLst>
              <a:ext uri="{FF2B5EF4-FFF2-40B4-BE49-F238E27FC236}">
                <a16:creationId xmlns:a16="http://schemas.microsoft.com/office/drawing/2014/main" id="{8B20106F-4719-012A-73A0-E2F408B25A8F}"/>
              </a:ext>
            </a:extLst>
          </p:cNvPr>
          <p:cNvSpPr/>
          <p:nvPr/>
        </p:nvSpPr>
        <p:spPr>
          <a:xfrm>
            <a:off x="2965408" y="1705997"/>
            <a:ext cx="737419" cy="462115"/>
          </a:xfrm>
          <a:prstGeom prst="round2Diag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t>RMSE</a:t>
            </a:r>
          </a:p>
        </p:txBody>
      </p:sp>
      <p:sp>
        <p:nvSpPr>
          <p:cNvPr id="14" name="Rectangle: Diagonal Corners Rounded 13">
            <a:extLst>
              <a:ext uri="{FF2B5EF4-FFF2-40B4-BE49-F238E27FC236}">
                <a16:creationId xmlns:a16="http://schemas.microsoft.com/office/drawing/2014/main" id="{C383F4F0-0E29-47A6-BF35-8348FC13613C}"/>
              </a:ext>
            </a:extLst>
          </p:cNvPr>
          <p:cNvSpPr/>
          <p:nvPr/>
        </p:nvSpPr>
        <p:spPr>
          <a:xfrm>
            <a:off x="3847446" y="1705996"/>
            <a:ext cx="737419" cy="462115"/>
          </a:xfrm>
          <a:prstGeom prst="round2Diag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t>    MSE</a:t>
            </a:r>
            <a:r>
              <a:rPr lang="en-IN" dirty="0"/>
              <a:t>	</a:t>
            </a:r>
          </a:p>
        </p:txBody>
      </p:sp>
      <p:sp>
        <p:nvSpPr>
          <p:cNvPr id="15" name="Rectangle: Diagonal Corners Rounded 14">
            <a:extLst>
              <a:ext uri="{FF2B5EF4-FFF2-40B4-BE49-F238E27FC236}">
                <a16:creationId xmlns:a16="http://schemas.microsoft.com/office/drawing/2014/main" id="{A330EE08-CBF1-B4D8-CF4A-C7DF3F276418}"/>
              </a:ext>
            </a:extLst>
          </p:cNvPr>
          <p:cNvSpPr/>
          <p:nvPr/>
        </p:nvSpPr>
        <p:spPr>
          <a:xfrm>
            <a:off x="4746979" y="1694646"/>
            <a:ext cx="737419" cy="462115"/>
          </a:xfrm>
          <a:prstGeom prst="round2Diag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t>MAE</a:t>
            </a:r>
          </a:p>
        </p:txBody>
      </p:sp>
      <p:sp>
        <p:nvSpPr>
          <p:cNvPr id="16" name="Rectangle: Diagonal Corners Rounded 15">
            <a:extLst>
              <a:ext uri="{FF2B5EF4-FFF2-40B4-BE49-F238E27FC236}">
                <a16:creationId xmlns:a16="http://schemas.microsoft.com/office/drawing/2014/main" id="{E9F52994-E320-5260-D53C-CAA7DFA7AB9F}"/>
              </a:ext>
            </a:extLst>
          </p:cNvPr>
          <p:cNvSpPr/>
          <p:nvPr/>
        </p:nvSpPr>
        <p:spPr>
          <a:xfrm>
            <a:off x="5646512" y="1715186"/>
            <a:ext cx="737419" cy="462115"/>
          </a:xfrm>
          <a:prstGeom prst="round2Diag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t>MAPE</a:t>
            </a:r>
          </a:p>
        </p:txBody>
      </p:sp>
      <p:sp>
        <p:nvSpPr>
          <p:cNvPr id="17" name="Rectangle: Diagonal Corners Rounded 16">
            <a:extLst>
              <a:ext uri="{FF2B5EF4-FFF2-40B4-BE49-F238E27FC236}">
                <a16:creationId xmlns:a16="http://schemas.microsoft.com/office/drawing/2014/main" id="{F56A4C4A-F833-2D32-A4AC-214E22445E08}"/>
              </a:ext>
            </a:extLst>
          </p:cNvPr>
          <p:cNvSpPr/>
          <p:nvPr/>
        </p:nvSpPr>
        <p:spPr>
          <a:xfrm>
            <a:off x="6608550" y="1715801"/>
            <a:ext cx="737419" cy="462115"/>
          </a:xfrm>
          <a:prstGeom prst="round2DiagRect">
            <a:avLst/>
          </a:prstGeom>
          <a:solidFill>
            <a:schemeClr val="accent6">
              <a:lumMod val="5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dirty="0"/>
          </a:p>
          <a:p>
            <a:pPr algn="ctr"/>
            <a:r>
              <a:rPr lang="en-IN" sz="900" dirty="0"/>
              <a:t>R-Squared</a:t>
            </a:r>
          </a:p>
          <a:p>
            <a:pPr algn="ctr"/>
            <a:endParaRPr lang="en-IN" sz="900" dirty="0"/>
          </a:p>
        </p:txBody>
      </p:sp>
      <p:sp>
        <p:nvSpPr>
          <p:cNvPr id="18" name="Rectangle: Diagonal Corners Rounded 17">
            <a:extLst>
              <a:ext uri="{FF2B5EF4-FFF2-40B4-BE49-F238E27FC236}">
                <a16:creationId xmlns:a16="http://schemas.microsoft.com/office/drawing/2014/main" id="{F23EEE97-4CC3-C4B2-80AE-7AF83A5F1ED3}"/>
              </a:ext>
            </a:extLst>
          </p:cNvPr>
          <p:cNvSpPr/>
          <p:nvPr/>
        </p:nvSpPr>
        <p:spPr>
          <a:xfrm>
            <a:off x="7489321" y="1705996"/>
            <a:ext cx="737419" cy="462115"/>
          </a:xfrm>
          <a:prstGeom prst="round2DiagRect">
            <a:avLst/>
          </a:prstGeom>
          <a:solidFill>
            <a:schemeClr val="accent6">
              <a:lumMod val="5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t>RMSE</a:t>
            </a:r>
          </a:p>
        </p:txBody>
      </p:sp>
      <p:sp>
        <p:nvSpPr>
          <p:cNvPr id="19" name="Rectangle: Diagonal Corners Rounded 18">
            <a:extLst>
              <a:ext uri="{FF2B5EF4-FFF2-40B4-BE49-F238E27FC236}">
                <a16:creationId xmlns:a16="http://schemas.microsoft.com/office/drawing/2014/main" id="{579D7C2A-4D45-812D-FC82-E4AC70E5F615}"/>
              </a:ext>
            </a:extLst>
          </p:cNvPr>
          <p:cNvSpPr/>
          <p:nvPr/>
        </p:nvSpPr>
        <p:spPr>
          <a:xfrm>
            <a:off x="8416311" y="1706094"/>
            <a:ext cx="737419" cy="462115"/>
          </a:xfrm>
          <a:prstGeom prst="round2DiagRect">
            <a:avLst/>
          </a:prstGeom>
          <a:solidFill>
            <a:schemeClr val="accent6">
              <a:lumMod val="5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t>MSE</a:t>
            </a:r>
          </a:p>
        </p:txBody>
      </p:sp>
      <p:sp>
        <p:nvSpPr>
          <p:cNvPr id="20" name="Rectangle: Diagonal Corners Rounded 19">
            <a:extLst>
              <a:ext uri="{FF2B5EF4-FFF2-40B4-BE49-F238E27FC236}">
                <a16:creationId xmlns:a16="http://schemas.microsoft.com/office/drawing/2014/main" id="{F866B824-C33A-4F2A-330A-14292CB07AFC}"/>
              </a:ext>
            </a:extLst>
          </p:cNvPr>
          <p:cNvSpPr/>
          <p:nvPr/>
        </p:nvSpPr>
        <p:spPr>
          <a:xfrm>
            <a:off x="9389427" y="1729935"/>
            <a:ext cx="737419" cy="462115"/>
          </a:xfrm>
          <a:prstGeom prst="round2DiagRect">
            <a:avLst/>
          </a:prstGeom>
          <a:solidFill>
            <a:schemeClr val="accent6">
              <a:lumMod val="5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t>MAE</a:t>
            </a:r>
          </a:p>
        </p:txBody>
      </p:sp>
      <p:sp>
        <p:nvSpPr>
          <p:cNvPr id="21" name="Rectangle: Diagonal Corners Rounded 20">
            <a:extLst>
              <a:ext uri="{FF2B5EF4-FFF2-40B4-BE49-F238E27FC236}">
                <a16:creationId xmlns:a16="http://schemas.microsoft.com/office/drawing/2014/main" id="{5471EDCB-FCF2-9CBC-599B-B11E155BCC92}"/>
              </a:ext>
            </a:extLst>
          </p:cNvPr>
          <p:cNvSpPr/>
          <p:nvPr/>
        </p:nvSpPr>
        <p:spPr>
          <a:xfrm>
            <a:off x="10252056" y="1705996"/>
            <a:ext cx="737419" cy="462115"/>
          </a:xfrm>
          <a:prstGeom prst="round2DiagRect">
            <a:avLst/>
          </a:prstGeom>
          <a:solidFill>
            <a:schemeClr val="accent6">
              <a:lumMod val="5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t>MAPE</a:t>
            </a:r>
          </a:p>
        </p:txBody>
      </p:sp>
      <p:sp>
        <p:nvSpPr>
          <p:cNvPr id="23" name="Flowchart: Terminator 22">
            <a:extLst>
              <a:ext uri="{FF2B5EF4-FFF2-40B4-BE49-F238E27FC236}">
                <a16:creationId xmlns:a16="http://schemas.microsoft.com/office/drawing/2014/main" id="{AD00AC35-0F0B-AAEE-46F4-3610D58B8C59}"/>
              </a:ext>
            </a:extLst>
          </p:cNvPr>
          <p:cNvSpPr/>
          <p:nvPr/>
        </p:nvSpPr>
        <p:spPr>
          <a:xfrm>
            <a:off x="147484" y="1694646"/>
            <a:ext cx="1837179" cy="544842"/>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Model</a:t>
            </a:r>
          </a:p>
        </p:txBody>
      </p:sp>
      <p:graphicFrame>
        <p:nvGraphicFramePr>
          <p:cNvPr id="26" name="Table 25">
            <a:extLst>
              <a:ext uri="{FF2B5EF4-FFF2-40B4-BE49-F238E27FC236}">
                <a16:creationId xmlns:a16="http://schemas.microsoft.com/office/drawing/2014/main" id="{BF3B36B6-8298-C910-DD9B-F4F61E7D0B2D}"/>
              </a:ext>
            </a:extLst>
          </p:cNvPr>
          <p:cNvGraphicFramePr>
            <a:graphicFrameLocks noGrp="1"/>
          </p:cNvGraphicFramePr>
          <p:nvPr>
            <p:extLst>
              <p:ext uri="{D42A27DB-BD31-4B8C-83A1-F6EECF244321}">
                <p14:modId xmlns:p14="http://schemas.microsoft.com/office/powerpoint/2010/main" val="478028950"/>
              </p:ext>
            </p:extLst>
          </p:nvPr>
        </p:nvGraphicFramePr>
        <p:xfrm>
          <a:off x="2024270" y="2416415"/>
          <a:ext cx="8917639" cy="4169835"/>
        </p:xfrm>
        <a:graphic>
          <a:graphicData uri="http://schemas.openxmlformats.org/drawingml/2006/table">
            <a:tbl>
              <a:tblPr>
                <a:tableStyleId>{5C22544A-7EE6-4342-B048-85BDC9FD1C3A}</a:tableStyleId>
              </a:tblPr>
              <a:tblGrid>
                <a:gridCol w="958093">
                  <a:extLst>
                    <a:ext uri="{9D8B030D-6E8A-4147-A177-3AD203B41FA5}">
                      <a16:colId xmlns:a16="http://schemas.microsoft.com/office/drawing/2014/main" val="3251192264"/>
                    </a:ext>
                  </a:extLst>
                </a:gridCol>
                <a:gridCol w="884394">
                  <a:extLst>
                    <a:ext uri="{9D8B030D-6E8A-4147-A177-3AD203B41FA5}">
                      <a16:colId xmlns:a16="http://schemas.microsoft.com/office/drawing/2014/main" val="2316021620"/>
                    </a:ext>
                  </a:extLst>
                </a:gridCol>
                <a:gridCol w="884394">
                  <a:extLst>
                    <a:ext uri="{9D8B030D-6E8A-4147-A177-3AD203B41FA5}">
                      <a16:colId xmlns:a16="http://schemas.microsoft.com/office/drawing/2014/main" val="1164824733"/>
                    </a:ext>
                  </a:extLst>
                </a:gridCol>
                <a:gridCol w="884394">
                  <a:extLst>
                    <a:ext uri="{9D8B030D-6E8A-4147-A177-3AD203B41FA5}">
                      <a16:colId xmlns:a16="http://schemas.microsoft.com/office/drawing/2014/main" val="350954074"/>
                    </a:ext>
                  </a:extLst>
                </a:gridCol>
                <a:gridCol w="884394">
                  <a:extLst>
                    <a:ext uri="{9D8B030D-6E8A-4147-A177-3AD203B41FA5}">
                      <a16:colId xmlns:a16="http://schemas.microsoft.com/office/drawing/2014/main" val="3692539411"/>
                    </a:ext>
                  </a:extLst>
                </a:gridCol>
                <a:gridCol w="884394">
                  <a:extLst>
                    <a:ext uri="{9D8B030D-6E8A-4147-A177-3AD203B41FA5}">
                      <a16:colId xmlns:a16="http://schemas.microsoft.com/office/drawing/2014/main" val="1705129599"/>
                    </a:ext>
                  </a:extLst>
                </a:gridCol>
                <a:gridCol w="884394">
                  <a:extLst>
                    <a:ext uri="{9D8B030D-6E8A-4147-A177-3AD203B41FA5}">
                      <a16:colId xmlns:a16="http://schemas.microsoft.com/office/drawing/2014/main" val="3550649013"/>
                    </a:ext>
                  </a:extLst>
                </a:gridCol>
                <a:gridCol w="884394">
                  <a:extLst>
                    <a:ext uri="{9D8B030D-6E8A-4147-A177-3AD203B41FA5}">
                      <a16:colId xmlns:a16="http://schemas.microsoft.com/office/drawing/2014/main" val="1909484850"/>
                    </a:ext>
                  </a:extLst>
                </a:gridCol>
                <a:gridCol w="884394">
                  <a:extLst>
                    <a:ext uri="{9D8B030D-6E8A-4147-A177-3AD203B41FA5}">
                      <a16:colId xmlns:a16="http://schemas.microsoft.com/office/drawing/2014/main" val="2363963241"/>
                    </a:ext>
                  </a:extLst>
                </a:gridCol>
                <a:gridCol w="884394">
                  <a:extLst>
                    <a:ext uri="{9D8B030D-6E8A-4147-A177-3AD203B41FA5}">
                      <a16:colId xmlns:a16="http://schemas.microsoft.com/office/drawing/2014/main" val="2335864630"/>
                    </a:ext>
                  </a:extLst>
                </a:gridCol>
              </a:tblGrid>
              <a:tr h="277989">
                <a:tc>
                  <a:txBody>
                    <a:bodyPr/>
                    <a:lstStyle/>
                    <a:p>
                      <a:pPr algn="ctr" fontAlgn="t"/>
                      <a:r>
                        <a:rPr lang="en-IN" sz="1100" u="none" strike="noStrike" dirty="0">
                          <a:effectLst/>
                        </a:rPr>
                        <a:t>0.8753</a:t>
                      </a:r>
                      <a:endParaRPr lang="en-IN" sz="1100" b="0" i="0" u="none" strike="noStrike" dirty="0">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dirty="0">
                          <a:effectLst/>
                        </a:rPr>
                        <a:t>0.1866</a:t>
                      </a:r>
                      <a:endParaRPr lang="en-IN" sz="1100" b="0" i="0" u="none" strike="noStrike" dirty="0">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dirty="0">
                          <a:effectLst/>
                        </a:rPr>
                        <a:t>0.0348</a:t>
                      </a:r>
                      <a:endParaRPr lang="en-IN" sz="1100" b="0" i="0" u="none" strike="noStrike" dirty="0">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dirty="0">
                          <a:effectLst/>
                        </a:rPr>
                        <a:t>0.1378</a:t>
                      </a:r>
                      <a:endParaRPr lang="en-IN" sz="1100" b="0" i="0" u="none" strike="noStrike" dirty="0">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dirty="0">
                          <a:effectLst/>
                        </a:rPr>
                        <a:t>1.0586</a:t>
                      </a:r>
                      <a:endParaRPr lang="en-IN" sz="1100" b="0" i="0" u="none" strike="noStrike" dirty="0">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dirty="0">
                          <a:effectLst/>
                        </a:rPr>
                        <a:t>0.8812</a:t>
                      </a:r>
                      <a:endParaRPr lang="en-IN" sz="1100" b="0" i="0" u="none" strike="noStrike" dirty="0">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dirty="0">
                          <a:effectLst/>
                        </a:rPr>
                        <a:t>0.1813</a:t>
                      </a:r>
                      <a:endParaRPr lang="en-IN" sz="1100" b="0" i="0" u="none" strike="noStrike" dirty="0">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dirty="0">
                          <a:effectLst/>
                        </a:rPr>
                        <a:t>0.0329</a:t>
                      </a:r>
                      <a:endParaRPr lang="en-IN" sz="1100" b="0" i="0" u="none" strike="noStrike" dirty="0">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dirty="0">
                          <a:effectLst/>
                        </a:rPr>
                        <a:t>0.1339</a:t>
                      </a:r>
                      <a:endParaRPr lang="en-IN" sz="1100" b="0" i="0" u="none" strike="noStrike" dirty="0">
                        <a:solidFill>
                          <a:srgbClr val="000000"/>
                        </a:solidFill>
                        <a:effectLst/>
                        <a:latin typeface="Calibri" panose="020F0502020204030204" pitchFamily="34" charset="0"/>
                      </a:endParaRPr>
                    </a:p>
                  </a:txBody>
                  <a:tcPr marL="7620" marR="7620" marT="7620" marB="0"/>
                </a:tc>
                <a:tc>
                  <a:txBody>
                    <a:bodyPr/>
                    <a:lstStyle/>
                    <a:p>
                      <a:pPr algn="ctr" fontAlgn="t"/>
                      <a:r>
                        <a:rPr lang="en-IN" sz="1100" u="none" strike="noStrike" dirty="0">
                          <a:effectLst/>
                        </a:rPr>
                        <a:t>1.0284</a:t>
                      </a:r>
                      <a:endParaRPr lang="en-IN" sz="1100" b="0" i="0" u="none" strike="noStrike" dirty="0">
                        <a:solidFill>
                          <a:srgbClr val="000000"/>
                        </a:solidFill>
                        <a:effectLst/>
                        <a:latin typeface="Calibri" panose="020F0502020204030204" pitchFamily="34" charset="0"/>
                      </a:endParaRPr>
                    </a:p>
                  </a:txBody>
                  <a:tcPr marL="7620" marR="7620" marT="7620" marB="0"/>
                </a:tc>
                <a:extLst>
                  <a:ext uri="{0D108BD9-81ED-4DB2-BD59-A6C34878D82A}">
                    <a16:rowId xmlns:a16="http://schemas.microsoft.com/office/drawing/2014/main" val="3748947430"/>
                  </a:ext>
                </a:extLst>
              </a:tr>
              <a:tr h="277989">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0.8751</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0.1867</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0.0349</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0.1379</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1.0599</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0.8811</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0.1814</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0.0329</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0.1339</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1.0289</a:t>
                      </a:r>
                    </a:p>
                  </a:txBody>
                  <a:tcPr marL="7620" marR="7620" marT="7620" marB="0"/>
                </a:tc>
                <a:extLst>
                  <a:ext uri="{0D108BD9-81ED-4DB2-BD59-A6C34878D82A}">
                    <a16:rowId xmlns:a16="http://schemas.microsoft.com/office/drawing/2014/main" val="3051835011"/>
                  </a:ext>
                </a:extLst>
              </a:tr>
              <a:tr h="277989">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0.0000</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0.5283</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0.2791</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0.4146</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3.1719</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0.0000</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0.5260</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0.2767</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0.4135</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3.1628</a:t>
                      </a:r>
                    </a:p>
                  </a:txBody>
                  <a:tcPr marL="7620" marR="7620" marT="7620" marB="0"/>
                </a:tc>
                <a:extLst>
                  <a:ext uri="{0D108BD9-81ED-4DB2-BD59-A6C34878D82A}">
                    <a16:rowId xmlns:a16="http://schemas.microsoft.com/office/drawing/2014/main" val="4287728906"/>
                  </a:ext>
                </a:extLst>
              </a:tr>
              <a:tr h="277989">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0.8761</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0.1859</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0.0346</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0.1362</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1.0472</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0.9227</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0.1462</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0.0214</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0.1152</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0.8867</a:t>
                      </a:r>
                    </a:p>
                  </a:txBody>
                  <a:tcPr marL="7620" marR="7620" marT="7620" marB="0"/>
                </a:tc>
                <a:extLst>
                  <a:ext uri="{0D108BD9-81ED-4DB2-BD59-A6C34878D82A}">
                    <a16:rowId xmlns:a16="http://schemas.microsoft.com/office/drawing/2014/main" val="4276609133"/>
                  </a:ext>
                </a:extLst>
              </a:tr>
              <a:tr h="277989">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0.8438</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0.2088</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0.0436</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0.1495</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1.1475</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0.9996</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0.0102</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0.0001</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0.0004</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0.0034</a:t>
                      </a:r>
                    </a:p>
                  </a:txBody>
                  <a:tcPr marL="7620" marR="7620" marT="7620" marB="0"/>
                </a:tc>
                <a:extLst>
                  <a:ext uri="{0D108BD9-81ED-4DB2-BD59-A6C34878D82A}">
                    <a16:rowId xmlns:a16="http://schemas.microsoft.com/office/drawing/2014/main" val="3811070722"/>
                  </a:ext>
                </a:extLst>
              </a:tr>
              <a:tr h="277989">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0.8304</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0.2176</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0.0473</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0.1585</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1.2161</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0.8886</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0.1755</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0.0308</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0.1292</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0.9928</a:t>
                      </a:r>
                    </a:p>
                  </a:txBody>
                  <a:tcPr marL="7620" marR="7620" marT="7620" marB="0"/>
                </a:tc>
                <a:extLst>
                  <a:ext uri="{0D108BD9-81ED-4DB2-BD59-A6C34878D82A}">
                    <a16:rowId xmlns:a16="http://schemas.microsoft.com/office/drawing/2014/main" val="3924519037"/>
                  </a:ext>
                </a:extLst>
              </a:tr>
              <a:tr h="277989">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0.8707</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0.1900</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0.0361</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0.1366</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1.0487</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0.9110</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0.1569</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0.0246</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0.1136</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0.8726</a:t>
                      </a:r>
                    </a:p>
                  </a:txBody>
                  <a:tcPr marL="7620" marR="7620" marT="7620" marB="0"/>
                </a:tc>
                <a:extLst>
                  <a:ext uri="{0D108BD9-81ED-4DB2-BD59-A6C34878D82A}">
                    <a16:rowId xmlns:a16="http://schemas.microsoft.com/office/drawing/2014/main" val="4011286051"/>
                  </a:ext>
                </a:extLst>
              </a:tr>
              <a:tr h="277989">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0.8739</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0.1876</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0.0352</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0.1347</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1.0338</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0.9040</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0.1630</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0.0266</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0.1170</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0.8986</a:t>
                      </a:r>
                    </a:p>
                  </a:txBody>
                  <a:tcPr marL="7620" marR="7620" marT="7620" marB="0"/>
                </a:tc>
                <a:extLst>
                  <a:ext uri="{0D108BD9-81ED-4DB2-BD59-A6C34878D82A}">
                    <a16:rowId xmlns:a16="http://schemas.microsoft.com/office/drawing/2014/main" val="3711781899"/>
                  </a:ext>
                </a:extLst>
              </a:tr>
              <a:tr h="277989">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0.8740</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0.1876</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0.0352</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0.1377</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1.0580</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0.8885</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0.1756</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0.0308</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0.1298</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0.9974</a:t>
                      </a:r>
                    </a:p>
                  </a:txBody>
                  <a:tcPr marL="7620" marR="7620" marT="7620" marB="0"/>
                </a:tc>
                <a:extLst>
                  <a:ext uri="{0D108BD9-81ED-4DB2-BD59-A6C34878D82A}">
                    <a16:rowId xmlns:a16="http://schemas.microsoft.com/office/drawing/2014/main" val="825265605"/>
                  </a:ext>
                </a:extLst>
              </a:tr>
              <a:tr h="277989">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0.8792</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0.1836</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0.0337</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0.1362</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1.0467</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0.9341</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0.1350</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0.0182</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0.1116</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0.8568</a:t>
                      </a:r>
                    </a:p>
                  </a:txBody>
                  <a:tcPr marL="7620" marR="7620" marT="7620" marB="0"/>
                </a:tc>
                <a:extLst>
                  <a:ext uri="{0D108BD9-81ED-4DB2-BD59-A6C34878D82A}">
                    <a16:rowId xmlns:a16="http://schemas.microsoft.com/office/drawing/2014/main" val="1003435815"/>
                  </a:ext>
                </a:extLst>
              </a:tr>
              <a:tr h="277989">
                <a:tc>
                  <a:txBody>
                    <a:bodyPr/>
                    <a:lstStyle/>
                    <a:p>
                      <a:pPr marL="0" algn="ctr" defTabSz="914400" rtl="0" eaLnBrk="1" fontAlgn="t" latinLnBrk="0" hangingPunct="1"/>
                      <a:r>
                        <a:rPr lang="en-IN" sz="1100" u="none" strike="noStrike" kern="1200" dirty="0">
                          <a:solidFill>
                            <a:schemeClr val="dk1"/>
                          </a:solidFill>
                          <a:effectLst/>
                          <a:highlight>
                            <a:srgbClr val="D1CA37"/>
                          </a:highlight>
                          <a:latin typeface="+mn-lt"/>
                          <a:ea typeface="+mn-ea"/>
                          <a:cs typeface="+mn-cs"/>
                        </a:rPr>
                        <a:t>0.9014</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highlight>
                            <a:srgbClr val="D1CA37"/>
                          </a:highlight>
                          <a:latin typeface="+mn-lt"/>
                          <a:ea typeface="+mn-ea"/>
                          <a:cs typeface="+mn-cs"/>
                        </a:rPr>
                        <a:t>0.1659</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highlight>
                            <a:srgbClr val="D1CA37"/>
                          </a:highlight>
                          <a:latin typeface="+mn-lt"/>
                          <a:ea typeface="+mn-ea"/>
                          <a:cs typeface="+mn-cs"/>
                        </a:rPr>
                        <a:t>0.0275</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highlight>
                            <a:srgbClr val="D1CA37"/>
                          </a:highlight>
                          <a:latin typeface="+mn-lt"/>
                          <a:ea typeface="+mn-ea"/>
                          <a:cs typeface="+mn-cs"/>
                        </a:rPr>
                        <a:t>0.1181</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highlight>
                            <a:srgbClr val="D1CA37"/>
                          </a:highlight>
                          <a:latin typeface="+mn-lt"/>
                          <a:ea typeface="+mn-ea"/>
                          <a:cs typeface="+mn-cs"/>
                        </a:rPr>
                        <a:t>0.9091</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highlight>
                            <a:srgbClr val="D1CA37"/>
                          </a:highlight>
                          <a:latin typeface="+mn-lt"/>
                          <a:ea typeface="+mn-ea"/>
                          <a:cs typeface="+mn-cs"/>
                        </a:rPr>
                        <a:t>0.9441</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highlight>
                            <a:srgbClr val="D1CA37"/>
                          </a:highlight>
                          <a:latin typeface="+mn-lt"/>
                          <a:ea typeface="+mn-ea"/>
                          <a:cs typeface="+mn-cs"/>
                        </a:rPr>
                        <a:t>0.1244</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highlight>
                            <a:srgbClr val="D1CA37"/>
                          </a:highlight>
                          <a:latin typeface="+mn-lt"/>
                          <a:ea typeface="+mn-ea"/>
                          <a:cs typeface="+mn-cs"/>
                        </a:rPr>
                        <a:t>0.0155</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highlight>
                            <a:srgbClr val="D1CA37"/>
                          </a:highlight>
                          <a:latin typeface="+mn-lt"/>
                          <a:ea typeface="+mn-ea"/>
                          <a:cs typeface="+mn-cs"/>
                        </a:rPr>
                        <a:t>0.0915</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highlight>
                            <a:srgbClr val="D1CA37"/>
                          </a:highlight>
                          <a:latin typeface="+mn-lt"/>
                          <a:ea typeface="+mn-ea"/>
                          <a:cs typeface="+mn-cs"/>
                        </a:rPr>
                        <a:t>0.7057</a:t>
                      </a:r>
                    </a:p>
                  </a:txBody>
                  <a:tcPr marL="7620" marR="7620" marT="7620" marB="0"/>
                </a:tc>
                <a:extLst>
                  <a:ext uri="{0D108BD9-81ED-4DB2-BD59-A6C34878D82A}">
                    <a16:rowId xmlns:a16="http://schemas.microsoft.com/office/drawing/2014/main" val="1115391211"/>
                  </a:ext>
                </a:extLst>
              </a:tr>
              <a:tr h="277989">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0.8752</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0.1866</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0.0348</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0.1378</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1.0593</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0.8812</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0.1813</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0.0329</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0.1339</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1.0286</a:t>
                      </a:r>
                    </a:p>
                  </a:txBody>
                  <a:tcPr marL="7620" marR="7620" marT="7620" marB="0"/>
                </a:tc>
                <a:extLst>
                  <a:ext uri="{0D108BD9-81ED-4DB2-BD59-A6C34878D82A}">
                    <a16:rowId xmlns:a16="http://schemas.microsoft.com/office/drawing/2014/main" val="324144417"/>
                  </a:ext>
                </a:extLst>
              </a:tr>
              <a:tr h="277989">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0.8822</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0.1813</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0.0329</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0.1289</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0.9907</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0.9681</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0.0939</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0.0088</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0.0695</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0.5354</a:t>
                      </a:r>
                    </a:p>
                  </a:txBody>
                  <a:tcPr marL="7620" marR="7620" marT="7620" marB="0"/>
                </a:tc>
                <a:extLst>
                  <a:ext uri="{0D108BD9-81ED-4DB2-BD59-A6C34878D82A}">
                    <a16:rowId xmlns:a16="http://schemas.microsoft.com/office/drawing/2014/main" val="1027041651"/>
                  </a:ext>
                </a:extLst>
              </a:tr>
              <a:tr h="277989">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0.8957</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0.1706</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0.0291</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0.1227</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0.9436</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0.9301</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0.1390</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0.0193</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0.1021</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0.7865</a:t>
                      </a:r>
                    </a:p>
                  </a:txBody>
                  <a:tcPr marL="7620" marR="7620" marT="7620" marB="0"/>
                </a:tc>
                <a:extLst>
                  <a:ext uri="{0D108BD9-81ED-4DB2-BD59-A6C34878D82A}">
                    <a16:rowId xmlns:a16="http://schemas.microsoft.com/office/drawing/2014/main" val="3644138975"/>
                  </a:ext>
                </a:extLst>
              </a:tr>
              <a:tr h="277989">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0.8963</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0.1701</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0.0289</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0.1211</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0.9320</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0.9512</a:t>
                      </a:r>
                    </a:p>
                  </a:txBody>
                  <a:tcPr marL="7620" marR="7620" marT="7620" marB="0"/>
                </a:tc>
                <a:tc>
                  <a:txBody>
                    <a:bodyPr/>
                    <a:lstStyle/>
                    <a:p>
                      <a:pPr marL="0" algn="ctr" defTabSz="914400" rtl="0" eaLnBrk="1" fontAlgn="t" latinLnBrk="0" hangingPunct="1"/>
                      <a:r>
                        <a:rPr lang="en-IN" sz="1100" u="none" strike="noStrike" kern="1200">
                          <a:solidFill>
                            <a:schemeClr val="dk1"/>
                          </a:solidFill>
                          <a:effectLst/>
                          <a:latin typeface="+mn-lt"/>
                          <a:ea typeface="+mn-ea"/>
                          <a:cs typeface="+mn-cs"/>
                        </a:rPr>
                        <a:t>0.1162</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0.0135</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0.0847</a:t>
                      </a:r>
                    </a:p>
                  </a:txBody>
                  <a:tcPr marL="7620" marR="7620" marT="7620" marB="0"/>
                </a:tc>
                <a:tc>
                  <a:txBody>
                    <a:bodyPr/>
                    <a:lstStyle/>
                    <a:p>
                      <a:pPr marL="0" algn="ctr" defTabSz="914400" rtl="0" eaLnBrk="1" fontAlgn="t" latinLnBrk="0" hangingPunct="1"/>
                      <a:r>
                        <a:rPr lang="en-IN" sz="1100" u="none" strike="noStrike" kern="1200" dirty="0">
                          <a:solidFill>
                            <a:schemeClr val="dk1"/>
                          </a:solidFill>
                          <a:effectLst/>
                          <a:latin typeface="+mn-lt"/>
                          <a:ea typeface="+mn-ea"/>
                          <a:cs typeface="+mn-cs"/>
                        </a:rPr>
                        <a:t>0.6533</a:t>
                      </a:r>
                    </a:p>
                  </a:txBody>
                  <a:tcPr marL="7620" marR="7620" marT="7620" marB="0"/>
                </a:tc>
                <a:extLst>
                  <a:ext uri="{0D108BD9-81ED-4DB2-BD59-A6C34878D82A}">
                    <a16:rowId xmlns:a16="http://schemas.microsoft.com/office/drawing/2014/main" val="2332495345"/>
                  </a:ext>
                </a:extLst>
              </a:tr>
            </a:tbl>
          </a:graphicData>
        </a:graphic>
      </p:graphicFrame>
      <p:sp>
        <p:nvSpPr>
          <p:cNvPr id="28" name="Flowchart: Terminator 27">
            <a:extLst>
              <a:ext uri="{FF2B5EF4-FFF2-40B4-BE49-F238E27FC236}">
                <a16:creationId xmlns:a16="http://schemas.microsoft.com/office/drawing/2014/main" id="{871D63AC-300E-6022-43AA-D6D349C1C9DB}"/>
              </a:ext>
            </a:extLst>
          </p:cNvPr>
          <p:cNvSpPr/>
          <p:nvPr/>
        </p:nvSpPr>
        <p:spPr>
          <a:xfrm>
            <a:off x="157317" y="2359917"/>
            <a:ext cx="1837179" cy="273551"/>
          </a:xfrm>
          <a:prstGeom prst="flowChartTerminator">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Rounded Corners 30">
            <a:extLst>
              <a:ext uri="{FF2B5EF4-FFF2-40B4-BE49-F238E27FC236}">
                <a16:creationId xmlns:a16="http://schemas.microsoft.com/office/drawing/2014/main" id="{A02CC2A8-AAC4-0432-366F-0D02ED2491BC}"/>
              </a:ext>
            </a:extLst>
          </p:cNvPr>
          <p:cNvSpPr/>
          <p:nvPr/>
        </p:nvSpPr>
        <p:spPr>
          <a:xfrm>
            <a:off x="262650" y="2377043"/>
            <a:ext cx="1626512" cy="212246"/>
          </a:xfrm>
          <a:prstGeom prst="round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t>Linear    Regression</a:t>
            </a:r>
          </a:p>
        </p:txBody>
      </p:sp>
      <p:sp>
        <p:nvSpPr>
          <p:cNvPr id="33" name="Flowchart: Terminator 32">
            <a:extLst>
              <a:ext uri="{FF2B5EF4-FFF2-40B4-BE49-F238E27FC236}">
                <a16:creationId xmlns:a16="http://schemas.microsoft.com/office/drawing/2014/main" id="{6268DD26-E240-2E50-AB7F-FFAE9D2DC5A4}"/>
              </a:ext>
            </a:extLst>
          </p:cNvPr>
          <p:cNvSpPr/>
          <p:nvPr/>
        </p:nvSpPr>
        <p:spPr>
          <a:xfrm>
            <a:off x="191280" y="2639201"/>
            <a:ext cx="1837179" cy="273551"/>
          </a:xfrm>
          <a:prstGeom prst="flowChartTerminator">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t>Ridge</a:t>
            </a:r>
          </a:p>
        </p:txBody>
      </p:sp>
      <p:sp>
        <p:nvSpPr>
          <p:cNvPr id="35" name="Flowchart: Terminator 34">
            <a:extLst>
              <a:ext uri="{FF2B5EF4-FFF2-40B4-BE49-F238E27FC236}">
                <a16:creationId xmlns:a16="http://schemas.microsoft.com/office/drawing/2014/main" id="{191295EA-D07D-AFA8-330D-8E31918C658F}"/>
              </a:ext>
            </a:extLst>
          </p:cNvPr>
          <p:cNvSpPr/>
          <p:nvPr/>
        </p:nvSpPr>
        <p:spPr>
          <a:xfrm>
            <a:off x="187091" y="2900676"/>
            <a:ext cx="1837179" cy="273551"/>
          </a:xfrm>
          <a:prstGeom prst="flowChartTerminator">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t>Lasso</a:t>
            </a:r>
          </a:p>
        </p:txBody>
      </p:sp>
      <p:sp>
        <p:nvSpPr>
          <p:cNvPr id="37" name="Flowchart: Terminator 36">
            <a:extLst>
              <a:ext uri="{FF2B5EF4-FFF2-40B4-BE49-F238E27FC236}">
                <a16:creationId xmlns:a16="http://schemas.microsoft.com/office/drawing/2014/main" id="{1A1BE2D0-AB75-0B96-8D47-D547481B0BDE}"/>
              </a:ext>
            </a:extLst>
          </p:cNvPr>
          <p:cNvSpPr/>
          <p:nvPr/>
        </p:nvSpPr>
        <p:spPr>
          <a:xfrm>
            <a:off x="157318" y="3179484"/>
            <a:ext cx="1837179" cy="273551"/>
          </a:xfrm>
          <a:prstGeom prst="flowChartTerminator">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t>SVR</a:t>
            </a:r>
          </a:p>
        </p:txBody>
      </p:sp>
      <p:sp>
        <p:nvSpPr>
          <p:cNvPr id="39" name="Flowchart: Terminator 38">
            <a:extLst>
              <a:ext uri="{FF2B5EF4-FFF2-40B4-BE49-F238E27FC236}">
                <a16:creationId xmlns:a16="http://schemas.microsoft.com/office/drawing/2014/main" id="{DAAC2471-8036-BE5C-1EF4-0C05C94CD87B}"/>
              </a:ext>
            </a:extLst>
          </p:cNvPr>
          <p:cNvSpPr/>
          <p:nvPr/>
        </p:nvSpPr>
        <p:spPr>
          <a:xfrm>
            <a:off x="165877" y="3460996"/>
            <a:ext cx="1837179" cy="273551"/>
          </a:xfrm>
          <a:prstGeom prst="flowChartTerminator">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t>KNN</a:t>
            </a:r>
          </a:p>
        </p:txBody>
      </p:sp>
      <p:sp>
        <p:nvSpPr>
          <p:cNvPr id="41" name="Flowchart: Terminator 40">
            <a:extLst>
              <a:ext uri="{FF2B5EF4-FFF2-40B4-BE49-F238E27FC236}">
                <a16:creationId xmlns:a16="http://schemas.microsoft.com/office/drawing/2014/main" id="{ECF470A8-04FE-E75A-B873-295BE17A6BA6}"/>
              </a:ext>
            </a:extLst>
          </p:cNvPr>
          <p:cNvSpPr/>
          <p:nvPr/>
        </p:nvSpPr>
        <p:spPr>
          <a:xfrm>
            <a:off x="143294" y="3743642"/>
            <a:ext cx="1837179" cy="273551"/>
          </a:xfrm>
          <a:prstGeom prst="flowChartTerminator">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t>Decision Tree</a:t>
            </a:r>
          </a:p>
        </p:txBody>
      </p:sp>
      <p:sp>
        <p:nvSpPr>
          <p:cNvPr id="43" name="Flowchart: Terminator 42">
            <a:extLst>
              <a:ext uri="{FF2B5EF4-FFF2-40B4-BE49-F238E27FC236}">
                <a16:creationId xmlns:a16="http://schemas.microsoft.com/office/drawing/2014/main" id="{EB30A823-A1DC-37B7-51C7-0ECB0A7D333A}"/>
              </a:ext>
            </a:extLst>
          </p:cNvPr>
          <p:cNvSpPr/>
          <p:nvPr/>
        </p:nvSpPr>
        <p:spPr>
          <a:xfrm>
            <a:off x="147484" y="4012595"/>
            <a:ext cx="1837179" cy="273551"/>
          </a:xfrm>
          <a:prstGeom prst="flowChartTerminator">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t>Random Forest</a:t>
            </a:r>
          </a:p>
        </p:txBody>
      </p:sp>
      <p:sp>
        <p:nvSpPr>
          <p:cNvPr id="45" name="Flowchart: Terminator 44">
            <a:extLst>
              <a:ext uri="{FF2B5EF4-FFF2-40B4-BE49-F238E27FC236}">
                <a16:creationId xmlns:a16="http://schemas.microsoft.com/office/drawing/2014/main" id="{785A51AE-04B9-B0A5-6EFE-EE9FE418081A}"/>
              </a:ext>
            </a:extLst>
          </p:cNvPr>
          <p:cNvSpPr/>
          <p:nvPr/>
        </p:nvSpPr>
        <p:spPr>
          <a:xfrm>
            <a:off x="147484" y="4302680"/>
            <a:ext cx="1837179" cy="273551"/>
          </a:xfrm>
          <a:prstGeom prst="flowChartTerminator">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t>Bagging RF</a:t>
            </a:r>
          </a:p>
        </p:txBody>
      </p:sp>
      <p:sp>
        <p:nvSpPr>
          <p:cNvPr id="47" name="Flowchart: Terminator 46">
            <a:extLst>
              <a:ext uri="{FF2B5EF4-FFF2-40B4-BE49-F238E27FC236}">
                <a16:creationId xmlns:a16="http://schemas.microsoft.com/office/drawing/2014/main" id="{861D7E9E-85B6-E583-0FF7-609E4070E506}"/>
              </a:ext>
            </a:extLst>
          </p:cNvPr>
          <p:cNvSpPr/>
          <p:nvPr/>
        </p:nvSpPr>
        <p:spPr>
          <a:xfrm>
            <a:off x="147484" y="4572056"/>
            <a:ext cx="1837179" cy="273551"/>
          </a:xfrm>
          <a:prstGeom prst="flowChartTerminator">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t>Gradient Boosting</a:t>
            </a:r>
          </a:p>
        </p:txBody>
      </p:sp>
      <p:sp>
        <p:nvSpPr>
          <p:cNvPr id="49" name="Flowchart: Terminator 48">
            <a:extLst>
              <a:ext uri="{FF2B5EF4-FFF2-40B4-BE49-F238E27FC236}">
                <a16:creationId xmlns:a16="http://schemas.microsoft.com/office/drawing/2014/main" id="{C8FCED92-320B-334F-5D13-D825A9AD2E55}"/>
              </a:ext>
            </a:extLst>
          </p:cNvPr>
          <p:cNvSpPr/>
          <p:nvPr/>
        </p:nvSpPr>
        <p:spPr>
          <a:xfrm>
            <a:off x="129272" y="4871847"/>
            <a:ext cx="1837179" cy="273551"/>
          </a:xfrm>
          <a:prstGeom prst="flowChartTerminator">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t>ADA Boosting</a:t>
            </a:r>
          </a:p>
        </p:txBody>
      </p:sp>
      <p:sp>
        <p:nvSpPr>
          <p:cNvPr id="51" name="Flowchart: Terminator 50">
            <a:extLst>
              <a:ext uri="{FF2B5EF4-FFF2-40B4-BE49-F238E27FC236}">
                <a16:creationId xmlns:a16="http://schemas.microsoft.com/office/drawing/2014/main" id="{2B103C39-1F3A-236A-5DA4-F794BF397D29}"/>
              </a:ext>
            </a:extLst>
          </p:cNvPr>
          <p:cNvSpPr/>
          <p:nvPr/>
        </p:nvSpPr>
        <p:spPr>
          <a:xfrm>
            <a:off x="137652" y="5164773"/>
            <a:ext cx="1837179" cy="273551"/>
          </a:xfrm>
          <a:prstGeom prst="flowChartTerminator">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t>XG Boosting</a:t>
            </a:r>
          </a:p>
        </p:txBody>
      </p:sp>
      <p:sp>
        <p:nvSpPr>
          <p:cNvPr id="53" name="Flowchart: Terminator 52">
            <a:extLst>
              <a:ext uri="{FF2B5EF4-FFF2-40B4-BE49-F238E27FC236}">
                <a16:creationId xmlns:a16="http://schemas.microsoft.com/office/drawing/2014/main" id="{F541DEC8-8221-6F5F-C6B8-1AECD1CB30DC}"/>
              </a:ext>
            </a:extLst>
          </p:cNvPr>
          <p:cNvSpPr/>
          <p:nvPr/>
        </p:nvSpPr>
        <p:spPr>
          <a:xfrm>
            <a:off x="133462" y="5440692"/>
            <a:ext cx="1837179" cy="273551"/>
          </a:xfrm>
          <a:prstGeom prst="flowChartTerminator">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t>Ridge Tuning</a:t>
            </a:r>
          </a:p>
        </p:txBody>
      </p:sp>
      <p:sp>
        <p:nvSpPr>
          <p:cNvPr id="55" name="Flowchart: Terminator 54">
            <a:extLst>
              <a:ext uri="{FF2B5EF4-FFF2-40B4-BE49-F238E27FC236}">
                <a16:creationId xmlns:a16="http://schemas.microsoft.com/office/drawing/2014/main" id="{29E2BC44-7F1A-90A3-985E-E51C2761D8CB}"/>
              </a:ext>
            </a:extLst>
          </p:cNvPr>
          <p:cNvSpPr/>
          <p:nvPr/>
        </p:nvSpPr>
        <p:spPr>
          <a:xfrm>
            <a:off x="139104" y="5723022"/>
            <a:ext cx="1837179" cy="273551"/>
          </a:xfrm>
          <a:prstGeom prst="flowChartTerminator">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t>RF Tuning</a:t>
            </a:r>
          </a:p>
        </p:txBody>
      </p:sp>
      <p:sp>
        <p:nvSpPr>
          <p:cNvPr id="57" name="Flowchart: Terminator 56">
            <a:extLst>
              <a:ext uri="{FF2B5EF4-FFF2-40B4-BE49-F238E27FC236}">
                <a16:creationId xmlns:a16="http://schemas.microsoft.com/office/drawing/2014/main" id="{70FE1E3C-A224-F855-85FE-8DFD37B1560F}"/>
              </a:ext>
            </a:extLst>
          </p:cNvPr>
          <p:cNvSpPr/>
          <p:nvPr/>
        </p:nvSpPr>
        <p:spPr>
          <a:xfrm>
            <a:off x="170793" y="6017086"/>
            <a:ext cx="1837179" cy="273551"/>
          </a:xfrm>
          <a:prstGeom prst="flowChartTerminator">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t>XG Tuning</a:t>
            </a:r>
          </a:p>
        </p:txBody>
      </p:sp>
      <p:sp>
        <p:nvSpPr>
          <p:cNvPr id="59" name="Flowchart: Terminator 58">
            <a:extLst>
              <a:ext uri="{FF2B5EF4-FFF2-40B4-BE49-F238E27FC236}">
                <a16:creationId xmlns:a16="http://schemas.microsoft.com/office/drawing/2014/main" id="{59E2A36D-52A1-34D7-537D-E9C46462BF79}"/>
              </a:ext>
            </a:extLst>
          </p:cNvPr>
          <p:cNvSpPr/>
          <p:nvPr/>
        </p:nvSpPr>
        <p:spPr>
          <a:xfrm>
            <a:off x="165877" y="6312699"/>
            <a:ext cx="1837179" cy="273551"/>
          </a:xfrm>
          <a:prstGeom prst="flowChartTerminator">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t>GB Tuning</a:t>
            </a:r>
          </a:p>
        </p:txBody>
      </p:sp>
      <p:cxnSp>
        <p:nvCxnSpPr>
          <p:cNvPr id="89" name="Connector: Elbow 88">
            <a:extLst>
              <a:ext uri="{FF2B5EF4-FFF2-40B4-BE49-F238E27FC236}">
                <a16:creationId xmlns:a16="http://schemas.microsoft.com/office/drawing/2014/main" id="{2FE943E1-FB54-D893-FBFB-F55C7A2DB5A7}"/>
              </a:ext>
            </a:extLst>
          </p:cNvPr>
          <p:cNvCxnSpPr>
            <a:cxnSpLocks/>
            <a:stCxn id="2" idx="2"/>
            <a:endCxn id="13" idx="2"/>
          </p:cNvCxnSpPr>
          <p:nvPr/>
        </p:nvCxnSpPr>
        <p:spPr>
          <a:xfrm rot="10800000" flipH="1" flipV="1">
            <a:off x="2083370" y="1937053"/>
            <a:ext cx="882038" cy="1"/>
          </a:xfrm>
          <a:prstGeom prst="bentConnector5">
            <a:avLst>
              <a:gd name="adj1" fmla="val -11426"/>
              <a:gd name="adj2" fmla="val -45965800000"/>
              <a:gd name="adj3" fmla="val 91802"/>
            </a:avLst>
          </a:prstGeom>
          <a:ln>
            <a:tailEnd type="oval"/>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87B891E4-705E-037E-AAE6-3F0270A899D4}"/>
              </a:ext>
            </a:extLst>
          </p:cNvPr>
          <p:cNvCxnSpPr>
            <a:cxnSpLocks/>
          </p:cNvCxnSpPr>
          <p:nvPr/>
        </p:nvCxnSpPr>
        <p:spPr>
          <a:xfrm rot="10800000" flipH="1" flipV="1">
            <a:off x="3000643" y="1929302"/>
            <a:ext cx="882038" cy="1"/>
          </a:xfrm>
          <a:prstGeom prst="bentConnector5">
            <a:avLst>
              <a:gd name="adj1" fmla="val -11426"/>
              <a:gd name="adj2" fmla="val -45965800000"/>
              <a:gd name="adj3" fmla="val 91802"/>
            </a:avLst>
          </a:prstGeom>
          <a:ln>
            <a:tailEnd type="oval"/>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F79B78A7-7DC3-F989-82F7-E6882BC8ED0F}"/>
              </a:ext>
            </a:extLst>
          </p:cNvPr>
          <p:cNvCxnSpPr>
            <a:cxnSpLocks/>
          </p:cNvCxnSpPr>
          <p:nvPr/>
        </p:nvCxnSpPr>
        <p:spPr>
          <a:xfrm rot="10800000" flipH="1" flipV="1">
            <a:off x="3917915" y="1935521"/>
            <a:ext cx="882038" cy="1"/>
          </a:xfrm>
          <a:prstGeom prst="bentConnector5">
            <a:avLst>
              <a:gd name="adj1" fmla="val -11426"/>
              <a:gd name="adj2" fmla="val -45965800000"/>
              <a:gd name="adj3" fmla="val 91802"/>
            </a:avLst>
          </a:prstGeom>
          <a:ln>
            <a:tailEnd type="oval"/>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6197ED24-9A34-BCB1-538C-4C4440F9F7B6}"/>
              </a:ext>
            </a:extLst>
          </p:cNvPr>
          <p:cNvCxnSpPr>
            <a:cxnSpLocks/>
          </p:cNvCxnSpPr>
          <p:nvPr/>
        </p:nvCxnSpPr>
        <p:spPr>
          <a:xfrm rot="10800000" flipH="1" flipV="1">
            <a:off x="4825712" y="1946243"/>
            <a:ext cx="882038" cy="1"/>
          </a:xfrm>
          <a:prstGeom prst="bentConnector5">
            <a:avLst>
              <a:gd name="adj1" fmla="val -11426"/>
              <a:gd name="adj2" fmla="val -45965800000"/>
              <a:gd name="adj3" fmla="val 91802"/>
            </a:avLst>
          </a:prstGeom>
          <a:ln>
            <a:tailEnd type="oval"/>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6FE299C8-C33D-DA19-394D-4DB35E2275B6}"/>
              </a:ext>
            </a:extLst>
          </p:cNvPr>
          <p:cNvCxnSpPr>
            <a:cxnSpLocks/>
          </p:cNvCxnSpPr>
          <p:nvPr/>
        </p:nvCxnSpPr>
        <p:spPr>
          <a:xfrm rot="10800000" flipH="1" flipV="1">
            <a:off x="6600956" y="1951922"/>
            <a:ext cx="882038" cy="1"/>
          </a:xfrm>
          <a:prstGeom prst="bentConnector5">
            <a:avLst>
              <a:gd name="adj1" fmla="val -11426"/>
              <a:gd name="adj2" fmla="val -45965800000"/>
              <a:gd name="adj3" fmla="val 91802"/>
            </a:avLst>
          </a:prstGeom>
          <a:ln>
            <a:solidFill>
              <a:schemeClr val="accent6">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1C9DF1BF-88A1-DEDE-11FD-179DDC49B823}"/>
              </a:ext>
            </a:extLst>
          </p:cNvPr>
          <p:cNvCxnSpPr>
            <a:cxnSpLocks/>
          </p:cNvCxnSpPr>
          <p:nvPr/>
        </p:nvCxnSpPr>
        <p:spPr>
          <a:xfrm rot="10800000" flipH="1" flipV="1">
            <a:off x="8450092" y="1946240"/>
            <a:ext cx="882038" cy="1"/>
          </a:xfrm>
          <a:prstGeom prst="bentConnector5">
            <a:avLst>
              <a:gd name="adj1" fmla="val -11426"/>
              <a:gd name="adj2" fmla="val -45965800000"/>
              <a:gd name="adj3" fmla="val 91802"/>
            </a:avLst>
          </a:prstGeom>
          <a:ln>
            <a:solidFill>
              <a:schemeClr val="accent6">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01B97202-BC3E-AB22-B3E0-0AAC16A8480A}"/>
              </a:ext>
            </a:extLst>
          </p:cNvPr>
          <p:cNvCxnSpPr>
            <a:cxnSpLocks/>
          </p:cNvCxnSpPr>
          <p:nvPr/>
        </p:nvCxnSpPr>
        <p:spPr>
          <a:xfrm rot="10800000" flipH="1" flipV="1">
            <a:off x="7527946" y="1946241"/>
            <a:ext cx="882038" cy="1"/>
          </a:xfrm>
          <a:prstGeom prst="bentConnector5">
            <a:avLst>
              <a:gd name="adj1" fmla="val -11426"/>
              <a:gd name="adj2" fmla="val -45965800000"/>
              <a:gd name="adj3" fmla="val 91802"/>
            </a:avLst>
          </a:prstGeom>
          <a:ln>
            <a:solidFill>
              <a:schemeClr val="accent6">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B889D4A4-929D-F3C4-F329-B2043934C899}"/>
              </a:ext>
            </a:extLst>
          </p:cNvPr>
          <p:cNvCxnSpPr>
            <a:cxnSpLocks/>
          </p:cNvCxnSpPr>
          <p:nvPr/>
        </p:nvCxnSpPr>
        <p:spPr>
          <a:xfrm rot="10800000" flipH="1" flipV="1">
            <a:off x="9351074" y="1945537"/>
            <a:ext cx="882038" cy="1"/>
          </a:xfrm>
          <a:prstGeom prst="bentConnector5">
            <a:avLst>
              <a:gd name="adj1" fmla="val -11426"/>
              <a:gd name="adj2" fmla="val -45965800000"/>
              <a:gd name="adj3" fmla="val 91802"/>
            </a:avLst>
          </a:prstGeom>
          <a:ln>
            <a:solidFill>
              <a:schemeClr val="accent6">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07" name="Graphic 106" descr="Downward trend graph with solid fill">
            <a:extLst>
              <a:ext uri="{FF2B5EF4-FFF2-40B4-BE49-F238E27FC236}">
                <a16:creationId xmlns:a16="http://schemas.microsoft.com/office/drawing/2014/main" id="{69A6EED2-17C3-EB4C-E63C-ABDE299801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97516" y="1109875"/>
            <a:ext cx="605311" cy="605311"/>
          </a:xfrm>
          <a:prstGeom prst="rect">
            <a:avLst/>
          </a:prstGeom>
        </p:spPr>
      </p:pic>
      <p:pic>
        <p:nvPicPr>
          <p:cNvPr id="108" name="Graphic 107" descr="Downward trend graph with solid fill">
            <a:extLst>
              <a:ext uri="{FF2B5EF4-FFF2-40B4-BE49-F238E27FC236}">
                <a16:creationId xmlns:a16="http://schemas.microsoft.com/office/drawing/2014/main" id="{92C062FF-CB42-FCC0-EC93-3561B8E32E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20349" y="1089335"/>
            <a:ext cx="605311" cy="605311"/>
          </a:xfrm>
          <a:prstGeom prst="rect">
            <a:avLst/>
          </a:prstGeom>
        </p:spPr>
      </p:pic>
      <p:pic>
        <p:nvPicPr>
          <p:cNvPr id="110" name="Graphic 109" descr="Network with solid fill">
            <a:extLst>
              <a:ext uri="{FF2B5EF4-FFF2-40B4-BE49-F238E27FC236}">
                <a16:creationId xmlns:a16="http://schemas.microsoft.com/office/drawing/2014/main" id="{6C5A93AA-B218-3C55-6859-6EE8B17F46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46453" y="1137348"/>
            <a:ext cx="605311" cy="605311"/>
          </a:xfrm>
          <a:prstGeom prst="rect">
            <a:avLst/>
          </a:prstGeom>
        </p:spPr>
      </p:pic>
      <p:pic>
        <p:nvPicPr>
          <p:cNvPr id="111" name="Graphic 110" descr="Network with solid fill">
            <a:extLst>
              <a:ext uri="{FF2B5EF4-FFF2-40B4-BE49-F238E27FC236}">
                <a16:creationId xmlns:a16="http://schemas.microsoft.com/office/drawing/2014/main" id="{144A8106-C421-141E-FA86-A05515CB34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55480" y="1065104"/>
            <a:ext cx="605311" cy="605311"/>
          </a:xfrm>
          <a:prstGeom prst="rect">
            <a:avLst/>
          </a:prstGeom>
        </p:spPr>
      </p:pic>
      <p:pic>
        <p:nvPicPr>
          <p:cNvPr id="113" name="Graphic 112" descr="Presentation with bar chart with solid fill">
            <a:extLst>
              <a:ext uri="{FF2B5EF4-FFF2-40B4-BE49-F238E27FC236}">
                <a16:creationId xmlns:a16="http://schemas.microsoft.com/office/drawing/2014/main" id="{4CCCA17C-BF07-FF3D-6F94-54DF13353D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47290" y="1088714"/>
            <a:ext cx="689896" cy="689896"/>
          </a:xfrm>
          <a:prstGeom prst="rect">
            <a:avLst/>
          </a:prstGeom>
        </p:spPr>
      </p:pic>
      <p:pic>
        <p:nvPicPr>
          <p:cNvPr id="114" name="Graphic 113" descr="Presentation with bar chart with solid fill">
            <a:extLst>
              <a:ext uri="{FF2B5EF4-FFF2-40B4-BE49-F238E27FC236}">
                <a16:creationId xmlns:a16="http://schemas.microsoft.com/office/drawing/2014/main" id="{D6C6D7F7-D907-C1D3-7BBB-30C9411D80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44295" y="1107514"/>
            <a:ext cx="689896" cy="689896"/>
          </a:xfrm>
          <a:prstGeom prst="rect">
            <a:avLst/>
          </a:prstGeom>
        </p:spPr>
      </p:pic>
      <p:pic>
        <p:nvPicPr>
          <p:cNvPr id="116" name="Graphic 115" descr="Home with solid fill">
            <a:extLst>
              <a:ext uri="{FF2B5EF4-FFF2-40B4-BE49-F238E27FC236}">
                <a16:creationId xmlns:a16="http://schemas.microsoft.com/office/drawing/2014/main" id="{4438D444-D87D-FDCE-017A-EC3DB3787B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67553" y="1105496"/>
            <a:ext cx="569707" cy="569707"/>
          </a:xfrm>
          <a:prstGeom prst="rect">
            <a:avLst/>
          </a:prstGeom>
        </p:spPr>
      </p:pic>
      <p:pic>
        <p:nvPicPr>
          <p:cNvPr id="117" name="Graphic 116" descr="Home with solid fill">
            <a:extLst>
              <a:ext uri="{FF2B5EF4-FFF2-40B4-BE49-F238E27FC236}">
                <a16:creationId xmlns:a16="http://schemas.microsoft.com/office/drawing/2014/main" id="{6E436125-1306-BBB3-A347-91E4DA1043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06004" y="1110412"/>
            <a:ext cx="569707" cy="569707"/>
          </a:xfrm>
          <a:prstGeom prst="rect">
            <a:avLst/>
          </a:prstGeom>
        </p:spPr>
      </p:pic>
      <p:pic>
        <p:nvPicPr>
          <p:cNvPr id="124" name="Graphic 123" descr="Bar graph with downward trend with solid fill">
            <a:extLst>
              <a:ext uri="{FF2B5EF4-FFF2-40B4-BE49-F238E27FC236}">
                <a16:creationId xmlns:a16="http://schemas.microsoft.com/office/drawing/2014/main" id="{47C23A1B-EC9F-55A7-E770-4B9034D8EF6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23874" y="1103996"/>
            <a:ext cx="638913" cy="638913"/>
          </a:xfrm>
          <a:prstGeom prst="rect">
            <a:avLst/>
          </a:prstGeom>
        </p:spPr>
      </p:pic>
      <p:pic>
        <p:nvPicPr>
          <p:cNvPr id="126" name="Graphic 125" descr="Bar graph with downward trend with solid fill">
            <a:extLst>
              <a:ext uri="{FF2B5EF4-FFF2-40B4-BE49-F238E27FC236}">
                <a16:creationId xmlns:a16="http://schemas.microsoft.com/office/drawing/2014/main" id="{028C36E1-2387-7AB4-8FF3-48409A5E1DB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00639" y="1058168"/>
            <a:ext cx="638913" cy="638913"/>
          </a:xfrm>
          <a:prstGeom prst="rect">
            <a:avLst/>
          </a:prstGeom>
        </p:spPr>
      </p:pic>
      <p:sp>
        <p:nvSpPr>
          <p:cNvPr id="127" name="Star: 10 Points 126">
            <a:extLst>
              <a:ext uri="{FF2B5EF4-FFF2-40B4-BE49-F238E27FC236}">
                <a16:creationId xmlns:a16="http://schemas.microsoft.com/office/drawing/2014/main" id="{48353CD1-D354-DEB0-279C-F12C69CEAFB6}"/>
              </a:ext>
            </a:extLst>
          </p:cNvPr>
          <p:cNvSpPr/>
          <p:nvPr/>
        </p:nvSpPr>
        <p:spPr>
          <a:xfrm>
            <a:off x="88213" y="5117331"/>
            <a:ext cx="403306" cy="368433"/>
          </a:xfrm>
          <a:prstGeom prst="star10">
            <a:avLst/>
          </a:prstGeom>
          <a:solidFill>
            <a:srgbClr val="FFFF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76693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98808"/>
            <a:ext cx="12192000" cy="6858000"/>
          </a:xfrm>
          <a:prstGeom prst="rect">
            <a:avLst/>
          </a:prstGeom>
          <a:ln/>
        </p:spPr>
        <p:style>
          <a:lnRef idx="1">
            <a:schemeClr val="dk1"/>
          </a:lnRef>
          <a:fillRef idx="0">
            <a:schemeClr val="dk1"/>
          </a:fillRef>
          <a:effectRef idx="0">
            <a:schemeClr val="dk1"/>
          </a:effectRef>
          <a:fontRef idx="minor">
            <a:schemeClr val="tx1"/>
          </a:fontRef>
        </p:style>
        <p:txBody>
          <a:bodyPr/>
          <a:lstStyle/>
          <a:p>
            <a:endParaRPr lang="en-IN" dirty="0"/>
          </a:p>
        </p:txBody>
      </p:sp>
      <p:sp>
        <p:nvSpPr>
          <p:cNvPr id="5" name="Text 1"/>
          <p:cNvSpPr/>
          <p:nvPr/>
        </p:nvSpPr>
        <p:spPr>
          <a:xfrm>
            <a:off x="6159229" y="1239064"/>
            <a:ext cx="4707334" cy="592336"/>
          </a:xfrm>
          <a:prstGeom prst="rect">
            <a:avLst/>
          </a:prstGeom>
          <a:noFill/>
          <a:ln/>
        </p:spPr>
        <p:txBody>
          <a:bodyPr wrap="square" rtlCol="0" anchor="t"/>
          <a:lstStyle/>
          <a:p>
            <a:pPr>
              <a:lnSpc>
                <a:spcPts val="2332"/>
              </a:lnSpc>
            </a:pPr>
            <a:endParaRPr lang="en-US" sz="1458" dirty="0"/>
          </a:p>
        </p:txBody>
      </p:sp>
      <p:graphicFrame>
        <p:nvGraphicFramePr>
          <p:cNvPr id="10" name="Diagram 9">
            <a:extLst>
              <a:ext uri="{FF2B5EF4-FFF2-40B4-BE49-F238E27FC236}">
                <a16:creationId xmlns:a16="http://schemas.microsoft.com/office/drawing/2014/main" id="{CDBBB016-3990-32D9-6203-3AA9089AD84D}"/>
              </a:ext>
            </a:extLst>
          </p:cNvPr>
          <p:cNvGraphicFramePr/>
          <p:nvPr>
            <p:extLst>
              <p:ext uri="{D42A27DB-BD31-4B8C-83A1-F6EECF244321}">
                <p14:modId xmlns:p14="http://schemas.microsoft.com/office/powerpoint/2010/main" val="1866860937"/>
              </p:ext>
            </p:extLst>
          </p:nvPr>
        </p:nvGraphicFramePr>
        <p:xfrm>
          <a:off x="7003705" y="1389536"/>
          <a:ext cx="5036409" cy="18739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Rectangle 20">
            <a:extLst>
              <a:ext uri="{FF2B5EF4-FFF2-40B4-BE49-F238E27FC236}">
                <a16:creationId xmlns:a16="http://schemas.microsoft.com/office/drawing/2014/main" id="{7D397883-D011-7321-D782-46AD7501888A}"/>
              </a:ext>
            </a:extLst>
          </p:cNvPr>
          <p:cNvSpPr/>
          <p:nvPr/>
        </p:nvSpPr>
        <p:spPr>
          <a:xfrm>
            <a:off x="2755554" y="2302214"/>
            <a:ext cx="1589615" cy="332443"/>
          </a:xfrm>
          <a:prstGeom prst="rect">
            <a:avLst/>
          </a:prstGeom>
          <a:gradFill>
            <a:gsLst>
              <a:gs pos="69000">
                <a:srgbClr val="33CCCC"/>
              </a:gs>
              <a:gs pos="92000">
                <a:srgbClr val="0070C0"/>
              </a:gs>
              <a:gs pos="100000">
                <a:schemeClr val="accent3">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3BF565FD-4923-CE3E-D637-0CE122DE615B}"/>
              </a:ext>
            </a:extLst>
          </p:cNvPr>
          <p:cNvSpPr/>
          <p:nvPr/>
        </p:nvSpPr>
        <p:spPr>
          <a:xfrm>
            <a:off x="108155" y="1966857"/>
            <a:ext cx="2603670" cy="942893"/>
          </a:xfrm>
          <a:prstGeom prst="roundRect">
            <a:avLst/>
          </a:prstGeom>
          <a:solidFill>
            <a:srgbClr val="009999"/>
          </a:solidFill>
          <a:effectLst>
            <a:outerShdw blurRad="50800" dist="50800" dir="5400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i="0" dirty="0"/>
              <a:t>Validation Score:</a:t>
            </a:r>
            <a:r>
              <a:rPr lang="en-US" sz="900" b="0" i="0" dirty="0"/>
              <a:t> 0.90 Indicates the accuracy or goodness of fit of the model on the validation dataset</a:t>
            </a:r>
            <a:endParaRPr lang="en-IN" sz="900" dirty="0"/>
          </a:p>
          <a:p>
            <a:pPr algn="ctr"/>
            <a:endParaRPr lang="en-IN" sz="900" dirty="0"/>
          </a:p>
        </p:txBody>
      </p:sp>
      <p:sp>
        <p:nvSpPr>
          <p:cNvPr id="25" name="Isosceles Triangle 24">
            <a:extLst>
              <a:ext uri="{FF2B5EF4-FFF2-40B4-BE49-F238E27FC236}">
                <a16:creationId xmlns:a16="http://schemas.microsoft.com/office/drawing/2014/main" id="{2DA81384-7F80-16B9-7A09-C2A10FD35327}"/>
              </a:ext>
            </a:extLst>
          </p:cNvPr>
          <p:cNvSpPr/>
          <p:nvPr/>
        </p:nvSpPr>
        <p:spPr>
          <a:xfrm>
            <a:off x="2071380" y="2027123"/>
            <a:ext cx="1094423" cy="882627"/>
          </a:xfrm>
          <a:prstGeom prst="triangle">
            <a:avLst>
              <a:gd name="adj" fmla="val 54908"/>
            </a:avLst>
          </a:prstGeom>
          <a:solidFill>
            <a:srgbClr val="009999"/>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D9B94B4A-174F-6C55-5C83-B077108DBB2E}"/>
              </a:ext>
            </a:extLst>
          </p:cNvPr>
          <p:cNvSpPr/>
          <p:nvPr/>
        </p:nvSpPr>
        <p:spPr>
          <a:xfrm>
            <a:off x="4060362" y="1952173"/>
            <a:ext cx="2603670" cy="942893"/>
          </a:xfrm>
          <a:prstGeom prst="roundRect">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i="0" dirty="0"/>
              <a:t>Train Score:</a:t>
            </a:r>
            <a:r>
              <a:rPr lang="en-US" sz="900" b="0" i="0" dirty="0"/>
              <a:t> 0.94 Indicates the accuracy or goodness of fit of the model on the training dataset.</a:t>
            </a:r>
            <a:endParaRPr lang="en-IN" sz="900" dirty="0"/>
          </a:p>
          <a:p>
            <a:pPr algn="ctr"/>
            <a:endParaRPr lang="en-IN" sz="900" dirty="0"/>
          </a:p>
        </p:txBody>
      </p:sp>
      <p:sp>
        <p:nvSpPr>
          <p:cNvPr id="27" name="Isosceles Triangle 26">
            <a:extLst>
              <a:ext uri="{FF2B5EF4-FFF2-40B4-BE49-F238E27FC236}">
                <a16:creationId xmlns:a16="http://schemas.microsoft.com/office/drawing/2014/main" id="{C62DF3EA-C1D8-48A8-1AA9-EB07C7F121C7}"/>
              </a:ext>
            </a:extLst>
          </p:cNvPr>
          <p:cNvSpPr/>
          <p:nvPr/>
        </p:nvSpPr>
        <p:spPr>
          <a:xfrm>
            <a:off x="3513150" y="1996989"/>
            <a:ext cx="1094423" cy="882627"/>
          </a:xfrm>
          <a:prstGeom prst="triangle">
            <a:avLst>
              <a:gd name="adj" fmla="val 54908"/>
            </a:avLst>
          </a:prstGeom>
          <a:solidFill>
            <a:srgbClr val="00999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7" name="Rectangle 136">
            <a:extLst>
              <a:ext uri="{FF2B5EF4-FFF2-40B4-BE49-F238E27FC236}">
                <a16:creationId xmlns:a16="http://schemas.microsoft.com/office/drawing/2014/main" id="{7DB0175A-945A-555A-DEED-35FF2CB0584F}"/>
              </a:ext>
            </a:extLst>
          </p:cNvPr>
          <p:cNvSpPr/>
          <p:nvPr/>
        </p:nvSpPr>
        <p:spPr>
          <a:xfrm>
            <a:off x="2755554" y="3263525"/>
            <a:ext cx="1589615" cy="332443"/>
          </a:xfrm>
          <a:prstGeom prst="rect">
            <a:avLst/>
          </a:prstGeom>
          <a:gradFill>
            <a:gsLst>
              <a:gs pos="69000">
                <a:srgbClr val="33CCCC"/>
              </a:gs>
              <a:gs pos="34000">
                <a:srgbClr val="0070C0"/>
              </a:gs>
              <a:gs pos="100000">
                <a:schemeClr val="accent3">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Rectangle: Rounded Corners 137">
            <a:extLst>
              <a:ext uri="{FF2B5EF4-FFF2-40B4-BE49-F238E27FC236}">
                <a16:creationId xmlns:a16="http://schemas.microsoft.com/office/drawing/2014/main" id="{8DE27A0D-6C8A-B018-CFB4-F5718D1661E1}"/>
              </a:ext>
            </a:extLst>
          </p:cNvPr>
          <p:cNvSpPr/>
          <p:nvPr/>
        </p:nvSpPr>
        <p:spPr>
          <a:xfrm>
            <a:off x="108155" y="2928168"/>
            <a:ext cx="2603670" cy="942893"/>
          </a:xfrm>
          <a:prstGeom prst="roundRect">
            <a:avLst/>
          </a:prstGeom>
          <a:solidFill>
            <a:srgbClr val="00B0F0"/>
          </a:solidFill>
          <a:effectLst>
            <a:outerShdw blurRad="50800" dist="50800" dir="5400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b="1" i="0" dirty="0"/>
          </a:p>
          <a:p>
            <a:r>
              <a:rPr lang="en-US" sz="900" b="1" i="0" dirty="0"/>
              <a:t>RMSE(Root Mean Squared Error):</a:t>
            </a:r>
            <a:r>
              <a:rPr lang="en-US" sz="900" b="0" i="0" dirty="0"/>
              <a:t> </a:t>
            </a:r>
            <a:r>
              <a:rPr lang="en-IN" sz="900" b="1" i="0" u="none" strike="noStrike" dirty="0">
                <a:solidFill>
                  <a:schemeClr val="tx1"/>
                </a:solidFill>
                <a:effectLst/>
                <a:latin typeface="Calibri" panose="020F0502020204030204" pitchFamily="34" charset="0"/>
              </a:rPr>
              <a:t>0.166</a:t>
            </a:r>
            <a:r>
              <a:rPr lang="en-US" sz="900" b="0" i="0" dirty="0">
                <a:solidFill>
                  <a:schemeClr val="tx1"/>
                </a:solidFill>
              </a:rPr>
              <a:t>  that measures the average deviation of predicted values from actual value f</a:t>
            </a:r>
            <a:r>
              <a:rPr lang="en-US" sz="900" dirty="0">
                <a:solidFill>
                  <a:schemeClr val="tx1"/>
                </a:solidFill>
              </a:rPr>
              <a:t>or testing dataset </a:t>
            </a:r>
            <a:r>
              <a:rPr lang="en-US" sz="900" b="0" i="0" dirty="0">
                <a:solidFill>
                  <a:schemeClr val="tx1"/>
                </a:solidFill>
              </a:rPr>
              <a:t>.</a:t>
            </a:r>
            <a:endParaRPr lang="en-IN" sz="900" dirty="0">
              <a:solidFill>
                <a:schemeClr val="tx1"/>
              </a:solidFill>
            </a:endParaRPr>
          </a:p>
          <a:p>
            <a:pPr algn="ctr"/>
            <a:endParaRPr lang="en-IN" sz="900" dirty="0"/>
          </a:p>
        </p:txBody>
      </p:sp>
      <p:sp>
        <p:nvSpPr>
          <p:cNvPr id="139" name="Isosceles Triangle 138">
            <a:extLst>
              <a:ext uri="{FF2B5EF4-FFF2-40B4-BE49-F238E27FC236}">
                <a16:creationId xmlns:a16="http://schemas.microsoft.com/office/drawing/2014/main" id="{B30BBA77-6EAE-A050-9EDB-8BF7796F3F07}"/>
              </a:ext>
            </a:extLst>
          </p:cNvPr>
          <p:cNvSpPr/>
          <p:nvPr/>
        </p:nvSpPr>
        <p:spPr>
          <a:xfrm>
            <a:off x="2071380" y="2988434"/>
            <a:ext cx="1094423" cy="882627"/>
          </a:xfrm>
          <a:prstGeom prst="triangle">
            <a:avLst>
              <a:gd name="adj" fmla="val 54908"/>
            </a:avLst>
          </a:prstGeom>
          <a:solidFill>
            <a:srgbClr val="00B0F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Rectangle: Rounded Corners 139">
            <a:extLst>
              <a:ext uri="{FF2B5EF4-FFF2-40B4-BE49-F238E27FC236}">
                <a16:creationId xmlns:a16="http://schemas.microsoft.com/office/drawing/2014/main" id="{96809E04-1341-471A-736A-D70824579BD0}"/>
              </a:ext>
            </a:extLst>
          </p:cNvPr>
          <p:cNvSpPr/>
          <p:nvPr/>
        </p:nvSpPr>
        <p:spPr>
          <a:xfrm>
            <a:off x="4060362" y="2913484"/>
            <a:ext cx="2603670" cy="942893"/>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141" name="Isosceles Triangle 140">
            <a:extLst>
              <a:ext uri="{FF2B5EF4-FFF2-40B4-BE49-F238E27FC236}">
                <a16:creationId xmlns:a16="http://schemas.microsoft.com/office/drawing/2014/main" id="{19DCE3D3-EBBC-ADDD-C1C3-278E76D8354A}"/>
              </a:ext>
            </a:extLst>
          </p:cNvPr>
          <p:cNvSpPr/>
          <p:nvPr/>
        </p:nvSpPr>
        <p:spPr>
          <a:xfrm>
            <a:off x="3513150" y="2958300"/>
            <a:ext cx="1094423" cy="882627"/>
          </a:xfrm>
          <a:prstGeom prst="triangle">
            <a:avLst>
              <a:gd name="adj" fmla="val 54908"/>
            </a:avLst>
          </a:prstGeom>
          <a:solidFill>
            <a:srgbClr val="00B0F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Rectangle 141">
            <a:extLst>
              <a:ext uri="{FF2B5EF4-FFF2-40B4-BE49-F238E27FC236}">
                <a16:creationId xmlns:a16="http://schemas.microsoft.com/office/drawing/2014/main" id="{C4950023-B491-3332-C79D-878B49873904}"/>
              </a:ext>
            </a:extLst>
          </p:cNvPr>
          <p:cNvSpPr/>
          <p:nvPr/>
        </p:nvSpPr>
        <p:spPr>
          <a:xfrm>
            <a:off x="2755554" y="4221100"/>
            <a:ext cx="1589615" cy="332443"/>
          </a:xfrm>
          <a:prstGeom prst="rect">
            <a:avLst/>
          </a:prstGeom>
          <a:gradFill>
            <a:gsLst>
              <a:gs pos="69000">
                <a:srgbClr val="33CCCC"/>
              </a:gs>
              <a:gs pos="49000">
                <a:srgbClr val="0070C0"/>
              </a:gs>
              <a:gs pos="100000">
                <a:schemeClr val="accent3">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Rectangle: Rounded Corners 142">
            <a:extLst>
              <a:ext uri="{FF2B5EF4-FFF2-40B4-BE49-F238E27FC236}">
                <a16:creationId xmlns:a16="http://schemas.microsoft.com/office/drawing/2014/main" id="{6146A050-ED69-04D9-A530-CBF4C6A1856D}"/>
              </a:ext>
            </a:extLst>
          </p:cNvPr>
          <p:cNvSpPr/>
          <p:nvPr/>
        </p:nvSpPr>
        <p:spPr>
          <a:xfrm>
            <a:off x="108155" y="3885743"/>
            <a:ext cx="2603670" cy="942893"/>
          </a:xfrm>
          <a:prstGeom prst="roundRect">
            <a:avLst/>
          </a:prstGeom>
          <a:solidFill>
            <a:srgbClr val="0070C0"/>
          </a:solidFill>
          <a:effectLst>
            <a:outerShdw blurRad="50800" dist="50800" dir="5400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144" name="Isosceles Triangle 143">
            <a:extLst>
              <a:ext uri="{FF2B5EF4-FFF2-40B4-BE49-F238E27FC236}">
                <a16:creationId xmlns:a16="http://schemas.microsoft.com/office/drawing/2014/main" id="{F2920F02-E69F-4EF6-A87D-BB49F06B1A43}"/>
              </a:ext>
            </a:extLst>
          </p:cNvPr>
          <p:cNvSpPr/>
          <p:nvPr/>
        </p:nvSpPr>
        <p:spPr>
          <a:xfrm>
            <a:off x="2071380" y="3946009"/>
            <a:ext cx="1094423" cy="882627"/>
          </a:xfrm>
          <a:prstGeom prst="triangle">
            <a:avLst>
              <a:gd name="adj" fmla="val 54908"/>
            </a:avLst>
          </a:prstGeom>
          <a:solidFill>
            <a:srgbClr val="0070C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Rectangle: Rounded Corners 144">
            <a:extLst>
              <a:ext uri="{FF2B5EF4-FFF2-40B4-BE49-F238E27FC236}">
                <a16:creationId xmlns:a16="http://schemas.microsoft.com/office/drawing/2014/main" id="{3DA76274-9023-002E-0629-F28B026AA590}"/>
              </a:ext>
            </a:extLst>
          </p:cNvPr>
          <p:cNvSpPr/>
          <p:nvPr/>
        </p:nvSpPr>
        <p:spPr>
          <a:xfrm>
            <a:off x="4060362" y="3871059"/>
            <a:ext cx="2603670" cy="942893"/>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146" name="Isosceles Triangle 145">
            <a:extLst>
              <a:ext uri="{FF2B5EF4-FFF2-40B4-BE49-F238E27FC236}">
                <a16:creationId xmlns:a16="http://schemas.microsoft.com/office/drawing/2014/main" id="{D5BCB4E7-DECE-65CE-4F5E-91D028E5F165}"/>
              </a:ext>
            </a:extLst>
          </p:cNvPr>
          <p:cNvSpPr/>
          <p:nvPr/>
        </p:nvSpPr>
        <p:spPr>
          <a:xfrm>
            <a:off x="3513150" y="3915875"/>
            <a:ext cx="1094423" cy="882627"/>
          </a:xfrm>
          <a:prstGeom prst="triangle">
            <a:avLst>
              <a:gd name="adj" fmla="val 54908"/>
            </a:avLst>
          </a:prstGeom>
          <a:solidFill>
            <a:srgbClr val="0070C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Rectangle 146">
            <a:extLst>
              <a:ext uri="{FF2B5EF4-FFF2-40B4-BE49-F238E27FC236}">
                <a16:creationId xmlns:a16="http://schemas.microsoft.com/office/drawing/2014/main" id="{F288928A-CF0A-4549-789A-EAB64D23AD04}"/>
              </a:ext>
            </a:extLst>
          </p:cNvPr>
          <p:cNvSpPr/>
          <p:nvPr/>
        </p:nvSpPr>
        <p:spPr>
          <a:xfrm>
            <a:off x="2799283" y="5187376"/>
            <a:ext cx="1589615" cy="332443"/>
          </a:xfrm>
          <a:prstGeom prst="rect">
            <a:avLst/>
          </a:prstGeom>
          <a:gradFill>
            <a:gsLst>
              <a:gs pos="69000">
                <a:srgbClr val="33CCCC"/>
              </a:gs>
              <a:gs pos="31000">
                <a:srgbClr val="0070C0"/>
              </a:gs>
              <a:gs pos="54000">
                <a:srgbClr val="002060"/>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Rectangle: Rounded Corners 147">
            <a:extLst>
              <a:ext uri="{FF2B5EF4-FFF2-40B4-BE49-F238E27FC236}">
                <a16:creationId xmlns:a16="http://schemas.microsoft.com/office/drawing/2014/main" id="{1AB2892D-4700-4E1C-DF44-F8726E3D9675}"/>
              </a:ext>
            </a:extLst>
          </p:cNvPr>
          <p:cNvSpPr/>
          <p:nvPr/>
        </p:nvSpPr>
        <p:spPr>
          <a:xfrm>
            <a:off x="151884" y="4852019"/>
            <a:ext cx="2603670" cy="942893"/>
          </a:xfrm>
          <a:prstGeom prst="roundRect">
            <a:avLst/>
          </a:prstGeom>
          <a:solidFill>
            <a:srgbClr val="002060"/>
          </a:solidFill>
          <a:effectLst>
            <a:outerShdw blurRad="50800" dist="50800" dir="5400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149" name="Isosceles Triangle 148">
            <a:extLst>
              <a:ext uri="{FF2B5EF4-FFF2-40B4-BE49-F238E27FC236}">
                <a16:creationId xmlns:a16="http://schemas.microsoft.com/office/drawing/2014/main" id="{46268A7F-D84D-401D-9545-AF327B6C9693}"/>
              </a:ext>
            </a:extLst>
          </p:cNvPr>
          <p:cNvSpPr/>
          <p:nvPr/>
        </p:nvSpPr>
        <p:spPr>
          <a:xfrm>
            <a:off x="2115109" y="4912285"/>
            <a:ext cx="1094423" cy="882627"/>
          </a:xfrm>
          <a:prstGeom prst="triangle">
            <a:avLst>
              <a:gd name="adj" fmla="val 54908"/>
            </a:avLst>
          </a:prstGeom>
          <a:solidFill>
            <a:srgbClr val="00206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Rectangle: Rounded Corners 149">
            <a:extLst>
              <a:ext uri="{FF2B5EF4-FFF2-40B4-BE49-F238E27FC236}">
                <a16:creationId xmlns:a16="http://schemas.microsoft.com/office/drawing/2014/main" id="{5D5BDAF0-8525-9F39-16F3-4BDF86E8E15D}"/>
              </a:ext>
            </a:extLst>
          </p:cNvPr>
          <p:cNvSpPr/>
          <p:nvPr/>
        </p:nvSpPr>
        <p:spPr>
          <a:xfrm>
            <a:off x="4104091" y="4837335"/>
            <a:ext cx="2603670" cy="942893"/>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151" name="Isosceles Triangle 150">
            <a:extLst>
              <a:ext uri="{FF2B5EF4-FFF2-40B4-BE49-F238E27FC236}">
                <a16:creationId xmlns:a16="http://schemas.microsoft.com/office/drawing/2014/main" id="{69429C94-9E61-B3F4-E1D5-759692E1DE95}"/>
              </a:ext>
            </a:extLst>
          </p:cNvPr>
          <p:cNvSpPr/>
          <p:nvPr/>
        </p:nvSpPr>
        <p:spPr>
          <a:xfrm>
            <a:off x="3556879" y="4882151"/>
            <a:ext cx="1094423" cy="882627"/>
          </a:xfrm>
          <a:prstGeom prst="triangle">
            <a:avLst>
              <a:gd name="adj" fmla="val 54908"/>
            </a:avLst>
          </a:prstGeom>
          <a:solidFill>
            <a:srgbClr val="00206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Rectangle 151">
            <a:extLst>
              <a:ext uri="{FF2B5EF4-FFF2-40B4-BE49-F238E27FC236}">
                <a16:creationId xmlns:a16="http://schemas.microsoft.com/office/drawing/2014/main" id="{53A18ADC-E834-AEF6-687C-8F829EE6B354}"/>
              </a:ext>
            </a:extLst>
          </p:cNvPr>
          <p:cNvSpPr/>
          <p:nvPr/>
        </p:nvSpPr>
        <p:spPr>
          <a:xfrm>
            <a:off x="2799283" y="6142565"/>
            <a:ext cx="1589615" cy="332443"/>
          </a:xfrm>
          <a:prstGeom prst="rect">
            <a:avLst/>
          </a:prstGeom>
          <a:gradFill>
            <a:gsLst>
              <a:gs pos="69000">
                <a:srgbClr val="33CCCC"/>
              </a:gs>
              <a:gs pos="21000">
                <a:srgbClr val="7030A0"/>
              </a:gs>
              <a:gs pos="100000">
                <a:srgbClr val="002060"/>
              </a:gs>
            </a:gsLst>
            <a:lin ang="5400000" scaled="1"/>
          </a:gra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Rectangle: Rounded Corners 152">
            <a:extLst>
              <a:ext uri="{FF2B5EF4-FFF2-40B4-BE49-F238E27FC236}">
                <a16:creationId xmlns:a16="http://schemas.microsoft.com/office/drawing/2014/main" id="{ABA4FAE5-32A1-5F36-1A37-EFF44F72054B}"/>
              </a:ext>
            </a:extLst>
          </p:cNvPr>
          <p:cNvSpPr/>
          <p:nvPr/>
        </p:nvSpPr>
        <p:spPr>
          <a:xfrm>
            <a:off x="151884" y="5807208"/>
            <a:ext cx="2603670" cy="942893"/>
          </a:xfrm>
          <a:prstGeom prst="roundRect">
            <a:avLst/>
          </a:prstGeom>
          <a:solidFill>
            <a:srgbClr val="7030A0"/>
          </a:solidFill>
          <a:effectLst>
            <a:outerShdw blurRad="50800" dist="50800" dir="5400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154" name="Isosceles Triangle 153">
            <a:extLst>
              <a:ext uri="{FF2B5EF4-FFF2-40B4-BE49-F238E27FC236}">
                <a16:creationId xmlns:a16="http://schemas.microsoft.com/office/drawing/2014/main" id="{971B631E-236A-EA5D-B8E9-AA9C5F3AE997}"/>
              </a:ext>
            </a:extLst>
          </p:cNvPr>
          <p:cNvSpPr/>
          <p:nvPr/>
        </p:nvSpPr>
        <p:spPr>
          <a:xfrm>
            <a:off x="2115109" y="5867474"/>
            <a:ext cx="1094423" cy="882627"/>
          </a:xfrm>
          <a:prstGeom prst="triangle">
            <a:avLst>
              <a:gd name="adj" fmla="val 54908"/>
            </a:avLst>
          </a:prstGeom>
          <a:solidFill>
            <a:srgbClr val="7030A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 name="Rectangle: Rounded Corners 154">
            <a:extLst>
              <a:ext uri="{FF2B5EF4-FFF2-40B4-BE49-F238E27FC236}">
                <a16:creationId xmlns:a16="http://schemas.microsoft.com/office/drawing/2014/main" id="{7FD50A6E-6AB1-6233-CEAB-1B5BDB31FEAB}"/>
              </a:ext>
            </a:extLst>
          </p:cNvPr>
          <p:cNvSpPr/>
          <p:nvPr/>
        </p:nvSpPr>
        <p:spPr>
          <a:xfrm>
            <a:off x="4104091" y="5792524"/>
            <a:ext cx="2603670" cy="94289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900" dirty="0"/>
          </a:p>
        </p:txBody>
      </p:sp>
      <p:sp>
        <p:nvSpPr>
          <p:cNvPr id="156" name="Isosceles Triangle 155">
            <a:extLst>
              <a:ext uri="{FF2B5EF4-FFF2-40B4-BE49-F238E27FC236}">
                <a16:creationId xmlns:a16="http://schemas.microsoft.com/office/drawing/2014/main" id="{99AD8715-EFE5-7D24-227C-999D9B3DA82C}"/>
              </a:ext>
            </a:extLst>
          </p:cNvPr>
          <p:cNvSpPr/>
          <p:nvPr/>
        </p:nvSpPr>
        <p:spPr>
          <a:xfrm>
            <a:off x="3556879" y="5837340"/>
            <a:ext cx="1094423" cy="882627"/>
          </a:xfrm>
          <a:prstGeom prst="triangle">
            <a:avLst>
              <a:gd name="adj" fmla="val 54908"/>
            </a:avLst>
          </a:prstGeom>
          <a:solidFill>
            <a:srgbClr val="7030A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Rectangle 156">
            <a:extLst>
              <a:ext uri="{FF2B5EF4-FFF2-40B4-BE49-F238E27FC236}">
                <a16:creationId xmlns:a16="http://schemas.microsoft.com/office/drawing/2014/main" id="{E2B100A5-DC63-8253-6A52-56229C7FE17E}"/>
              </a:ext>
            </a:extLst>
          </p:cNvPr>
          <p:cNvSpPr/>
          <p:nvPr/>
        </p:nvSpPr>
        <p:spPr>
          <a:xfrm>
            <a:off x="2582097" y="1622182"/>
            <a:ext cx="1589615" cy="160156"/>
          </a:xfrm>
          <a:prstGeom prst="rect">
            <a:avLst/>
          </a:prstGeom>
          <a:gradFill>
            <a:gsLst>
              <a:gs pos="69000">
                <a:srgbClr val="0066FF"/>
              </a:gs>
              <a:gs pos="8000">
                <a:srgbClr val="7030A0"/>
              </a:gs>
              <a:gs pos="100000">
                <a:srgbClr val="002060"/>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 name="Rectangle: Rounded Corners 157">
            <a:extLst>
              <a:ext uri="{FF2B5EF4-FFF2-40B4-BE49-F238E27FC236}">
                <a16:creationId xmlns:a16="http://schemas.microsoft.com/office/drawing/2014/main" id="{6DFCF91D-FF0E-2DF5-5403-3C65E0991005}"/>
              </a:ext>
            </a:extLst>
          </p:cNvPr>
          <p:cNvSpPr/>
          <p:nvPr/>
        </p:nvSpPr>
        <p:spPr>
          <a:xfrm>
            <a:off x="98966" y="1475139"/>
            <a:ext cx="2603670" cy="454243"/>
          </a:xfrm>
          <a:prstGeom prst="roundRect">
            <a:avLst/>
          </a:prstGeom>
          <a:gradFill>
            <a:gsLst>
              <a:gs pos="69000">
                <a:srgbClr val="0066FF"/>
              </a:gs>
              <a:gs pos="8000">
                <a:srgbClr val="7030A0"/>
              </a:gs>
              <a:gs pos="100000">
                <a:srgbClr val="002060"/>
              </a:gs>
            </a:gsLst>
            <a:lin ang="5400000" scaled="1"/>
          </a:gradFill>
          <a:effectLst>
            <a:outerShdw blurRad="50800" dist="50800" dir="5400000" algn="ctr" rotWithShape="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t>Testing  Metrics </a:t>
            </a:r>
          </a:p>
        </p:txBody>
      </p:sp>
      <p:sp>
        <p:nvSpPr>
          <p:cNvPr id="159" name="Isosceles Triangle 158">
            <a:extLst>
              <a:ext uri="{FF2B5EF4-FFF2-40B4-BE49-F238E27FC236}">
                <a16:creationId xmlns:a16="http://schemas.microsoft.com/office/drawing/2014/main" id="{2FE7F0CF-50D8-8CE1-C411-894F0A29C07B}"/>
              </a:ext>
            </a:extLst>
          </p:cNvPr>
          <p:cNvSpPr/>
          <p:nvPr/>
        </p:nvSpPr>
        <p:spPr>
          <a:xfrm>
            <a:off x="2062191" y="1504172"/>
            <a:ext cx="1094423" cy="425210"/>
          </a:xfrm>
          <a:prstGeom prst="triangle">
            <a:avLst>
              <a:gd name="adj" fmla="val 54908"/>
            </a:avLst>
          </a:prstGeom>
          <a:gradFill>
            <a:gsLst>
              <a:gs pos="69000">
                <a:srgbClr val="0066FF"/>
              </a:gs>
              <a:gs pos="8000">
                <a:srgbClr val="7030A0"/>
              </a:gs>
              <a:gs pos="100000">
                <a:srgbClr val="002060"/>
              </a:gs>
            </a:gsLst>
            <a:lin ang="5400000" scaled="1"/>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Rectangle: Rounded Corners 159">
            <a:extLst>
              <a:ext uri="{FF2B5EF4-FFF2-40B4-BE49-F238E27FC236}">
                <a16:creationId xmlns:a16="http://schemas.microsoft.com/office/drawing/2014/main" id="{C5A599A7-E763-00C2-848A-10B7F73D5F21}"/>
              </a:ext>
            </a:extLst>
          </p:cNvPr>
          <p:cNvSpPr/>
          <p:nvPr/>
        </p:nvSpPr>
        <p:spPr>
          <a:xfrm>
            <a:off x="4051173" y="1460455"/>
            <a:ext cx="2603670" cy="454243"/>
          </a:xfrm>
          <a:prstGeom prst="roundRect">
            <a:avLst/>
          </a:prstGeom>
          <a:gradFill>
            <a:gsLst>
              <a:gs pos="69000">
                <a:srgbClr val="0066FF"/>
              </a:gs>
              <a:gs pos="8000">
                <a:srgbClr val="7030A0"/>
              </a:gs>
              <a:gs pos="100000">
                <a:srgbClr val="002060"/>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i="0" dirty="0"/>
              <a:t>Training  Metrics</a:t>
            </a:r>
            <a:r>
              <a:rPr lang="en-US" sz="900" b="0" i="0" dirty="0"/>
              <a:t>.</a:t>
            </a:r>
            <a:endParaRPr lang="en-IN" sz="900" dirty="0"/>
          </a:p>
          <a:p>
            <a:pPr algn="ctr"/>
            <a:endParaRPr lang="en-IN" sz="900" dirty="0"/>
          </a:p>
        </p:txBody>
      </p:sp>
      <p:sp>
        <p:nvSpPr>
          <p:cNvPr id="161" name="Isosceles Triangle 160">
            <a:extLst>
              <a:ext uri="{FF2B5EF4-FFF2-40B4-BE49-F238E27FC236}">
                <a16:creationId xmlns:a16="http://schemas.microsoft.com/office/drawing/2014/main" id="{E187877F-83FE-07B3-8A46-4C09F2C8B7FB}"/>
              </a:ext>
            </a:extLst>
          </p:cNvPr>
          <p:cNvSpPr/>
          <p:nvPr/>
        </p:nvSpPr>
        <p:spPr>
          <a:xfrm>
            <a:off x="3503961" y="1474038"/>
            <a:ext cx="1094423" cy="425210"/>
          </a:xfrm>
          <a:prstGeom prst="triangle">
            <a:avLst>
              <a:gd name="adj" fmla="val 54908"/>
            </a:avLst>
          </a:prstGeom>
          <a:gradFill>
            <a:gsLst>
              <a:gs pos="69000">
                <a:srgbClr val="0066FF"/>
              </a:gs>
              <a:gs pos="8000">
                <a:srgbClr val="7030A0"/>
              </a:gs>
              <a:gs pos="100000">
                <a:srgbClr val="002060"/>
              </a:gs>
            </a:gsLst>
            <a:lin ang="5400000" scaled="1"/>
          </a:gra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3" name="TextBox 162">
            <a:extLst>
              <a:ext uri="{FF2B5EF4-FFF2-40B4-BE49-F238E27FC236}">
                <a16:creationId xmlns:a16="http://schemas.microsoft.com/office/drawing/2014/main" id="{069849A2-A389-5EC6-D9D3-45B471EEF643}"/>
              </a:ext>
            </a:extLst>
          </p:cNvPr>
          <p:cNvSpPr txBox="1"/>
          <p:nvPr/>
        </p:nvSpPr>
        <p:spPr>
          <a:xfrm>
            <a:off x="7018838" y="3384930"/>
            <a:ext cx="5021277" cy="3391671"/>
          </a:xfrm>
          <a:prstGeom prst="rect">
            <a:avLst/>
          </a:prstGeom>
          <a:gradFill>
            <a:gsLst>
              <a:gs pos="39000">
                <a:srgbClr val="002060"/>
              </a:gs>
              <a:gs pos="100000">
                <a:schemeClr val="accent5">
                  <a:lumMod val="60000"/>
                  <a:lumOff val="40000"/>
                </a:schemeClr>
              </a:gs>
              <a:gs pos="100000">
                <a:srgbClr val="002060"/>
              </a:gs>
            </a:gsLst>
            <a:lin ang="5400000" scaled="1"/>
          </a:gradFill>
        </p:spPr>
        <p:txBody>
          <a:bodyPr wrap="square" rtlCol="0">
            <a:spAutoFit/>
          </a:bodyPr>
          <a:lstStyle/>
          <a:p>
            <a:endParaRPr lang="en-IN" dirty="0"/>
          </a:p>
        </p:txBody>
      </p:sp>
      <p:pic>
        <p:nvPicPr>
          <p:cNvPr id="164" name="Picture 163">
            <a:extLst>
              <a:ext uri="{FF2B5EF4-FFF2-40B4-BE49-F238E27FC236}">
                <a16:creationId xmlns:a16="http://schemas.microsoft.com/office/drawing/2014/main" id="{B79E86B9-B6F6-06C9-DE76-37AB97367A90}"/>
              </a:ext>
            </a:extLst>
          </p:cNvPr>
          <p:cNvPicPr>
            <a:picLocks noChangeAspect="1"/>
          </p:cNvPicPr>
          <p:nvPr/>
        </p:nvPicPr>
        <p:blipFill>
          <a:blip r:embed="rId8"/>
          <a:stretch>
            <a:fillRect/>
          </a:stretch>
        </p:blipFill>
        <p:spPr>
          <a:xfrm>
            <a:off x="7226165" y="3504299"/>
            <a:ext cx="4720029" cy="3151056"/>
          </a:xfrm>
          <a:prstGeom prst="rect">
            <a:avLst/>
          </a:prstGeom>
        </p:spPr>
      </p:pic>
      <p:sp>
        <p:nvSpPr>
          <p:cNvPr id="165" name="TextBox 164">
            <a:extLst>
              <a:ext uri="{FF2B5EF4-FFF2-40B4-BE49-F238E27FC236}">
                <a16:creationId xmlns:a16="http://schemas.microsoft.com/office/drawing/2014/main" id="{4BB8A960-14A3-3B44-6607-8A64C5C09054}"/>
              </a:ext>
            </a:extLst>
          </p:cNvPr>
          <p:cNvSpPr txBox="1"/>
          <p:nvPr/>
        </p:nvSpPr>
        <p:spPr>
          <a:xfrm>
            <a:off x="1767990" y="265228"/>
            <a:ext cx="7275871" cy="707886"/>
          </a:xfrm>
          <a:prstGeom prst="rect">
            <a:avLst/>
          </a:prstGeom>
          <a:noFill/>
        </p:spPr>
        <p:txBody>
          <a:bodyPr wrap="square" rtlCol="0">
            <a:spAutoFit/>
          </a:bodyPr>
          <a:lstStyle/>
          <a:p>
            <a:r>
              <a:rPr lang="en-IN" sz="4000" dirty="0"/>
              <a:t>              </a:t>
            </a:r>
            <a:r>
              <a:rPr lang="en-IN" sz="4000" b="1" dirty="0">
                <a:latin typeface="+mj-lt"/>
              </a:rPr>
              <a:t>Best Optimum Model</a:t>
            </a:r>
          </a:p>
        </p:txBody>
      </p:sp>
      <p:sp>
        <p:nvSpPr>
          <p:cNvPr id="170" name="TextBox 169">
            <a:extLst>
              <a:ext uri="{FF2B5EF4-FFF2-40B4-BE49-F238E27FC236}">
                <a16:creationId xmlns:a16="http://schemas.microsoft.com/office/drawing/2014/main" id="{8518B740-EFE9-D214-029D-460F05F01997}"/>
              </a:ext>
            </a:extLst>
          </p:cNvPr>
          <p:cNvSpPr txBox="1"/>
          <p:nvPr/>
        </p:nvSpPr>
        <p:spPr>
          <a:xfrm>
            <a:off x="4699975" y="3026637"/>
            <a:ext cx="1892366" cy="907941"/>
          </a:xfrm>
          <a:prstGeom prst="rect">
            <a:avLst/>
          </a:prstGeom>
          <a:noFill/>
        </p:spPr>
        <p:txBody>
          <a:bodyPr wrap="square" rtlCol="0">
            <a:spAutoFit/>
          </a:bodyPr>
          <a:lstStyle/>
          <a:p>
            <a:pPr algn="r"/>
            <a:r>
              <a:rPr lang="en-US" sz="900" b="1" i="0" dirty="0"/>
              <a:t>RMSE (Root Mean Squared Error):</a:t>
            </a:r>
            <a:r>
              <a:rPr lang="en-US" sz="900" b="0" i="0" dirty="0"/>
              <a:t> </a:t>
            </a:r>
            <a:r>
              <a:rPr lang="en-IN" sz="900" b="1" i="0" u="none" strike="noStrike" dirty="0">
                <a:solidFill>
                  <a:schemeClr val="tx1"/>
                </a:solidFill>
                <a:effectLst/>
                <a:latin typeface="Calibri" panose="020F0502020204030204" pitchFamily="34" charset="0"/>
              </a:rPr>
              <a:t>0.124</a:t>
            </a:r>
            <a:r>
              <a:rPr lang="en-US" sz="900" b="0" i="0" dirty="0">
                <a:solidFill>
                  <a:schemeClr val="tx1"/>
                </a:solidFill>
              </a:rPr>
              <a:t> Measures the average deviation of predicted values from actual values for the training dataset</a:t>
            </a:r>
            <a:r>
              <a:rPr lang="en-US" sz="900" b="0" i="0" dirty="0"/>
              <a:t>.</a:t>
            </a:r>
            <a:endParaRPr lang="en-IN" sz="900" dirty="0"/>
          </a:p>
          <a:p>
            <a:endParaRPr lang="en-IN" sz="800" dirty="0"/>
          </a:p>
        </p:txBody>
      </p:sp>
      <p:sp>
        <p:nvSpPr>
          <p:cNvPr id="171" name="TextBox 170">
            <a:extLst>
              <a:ext uri="{FF2B5EF4-FFF2-40B4-BE49-F238E27FC236}">
                <a16:creationId xmlns:a16="http://schemas.microsoft.com/office/drawing/2014/main" id="{648046EC-A8FE-505E-054F-FA49EAE84678}"/>
              </a:ext>
            </a:extLst>
          </p:cNvPr>
          <p:cNvSpPr txBox="1"/>
          <p:nvPr/>
        </p:nvSpPr>
        <p:spPr>
          <a:xfrm>
            <a:off x="245806" y="3981430"/>
            <a:ext cx="1801988" cy="923330"/>
          </a:xfrm>
          <a:prstGeom prst="rect">
            <a:avLst/>
          </a:prstGeom>
          <a:noFill/>
        </p:spPr>
        <p:txBody>
          <a:bodyPr wrap="square" rtlCol="0">
            <a:spAutoFit/>
          </a:bodyPr>
          <a:lstStyle/>
          <a:p>
            <a:r>
              <a:rPr lang="en-US" sz="900" b="1" i="0" dirty="0"/>
              <a:t>MSE(Mean Squared Error):</a:t>
            </a:r>
            <a:r>
              <a:rPr lang="en-US" sz="900" b="0" i="0" dirty="0"/>
              <a:t> </a:t>
            </a:r>
            <a:r>
              <a:rPr lang="en-IN" sz="900" b="1" i="0" u="none" strike="noStrike" dirty="0">
                <a:solidFill>
                  <a:schemeClr val="tx1"/>
                </a:solidFill>
                <a:effectLst/>
                <a:latin typeface="Calibri" panose="020F0502020204030204" pitchFamily="34" charset="0"/>
              </a:rPr>
              <a:t>0.028 </a:t>
            </a:r>
            <a:r>
              <a:rPr lang="en-US" sz="900" b="0" i="0" dirty="0">
                <a:solidFill>
                  <a:schemeClr val="tx1"/>
                </a:solidFill>
              </a:rPr>
              <a:t> that measures the average squared difference between predicted and actual values for testing dataset.</a:t>
            </a:r>
            <a:endParaRPr lang="en-IN" sz="900" dirty="0">
              <a:solidFill>
                <a:schemeClr val="tx1"/>
              </a:solidFill>
            </a:endParaRPr>
          </a:p>
          <a:p>
            <a:endParaRPr lang="en-IN" sz="900" dirty="0"/>
          </a:p>
        </p:txBody>
      </p:sp>
      <p:sp>
        <p:nvSpPr>
          <p:cNvPr id="172" name="TextBox 171">
            <a:extLst>
              <a:ext uri="{FF2B5EF4-FFF2-40B4-BE49-F238E27FC236}">
                <a16:creationId xmlns:a16="http://schemas.microsoft.com/office/drawing/2014/main" id="{D3A3F03E-8F2C-8501-6A6D-CD8D7C7E44E6}"/>
              </a:ext>
            </a:extLst>
          </p:cNvPr>
          <p:cNvSpPr txBox="1"/>
          <p:nvPr/>
        </p:nvSpPr>
        <p:spPr>
          <a:xfrm>
            <a:off x="4771666" y="3972900"/>
            <a:ext cx="1703505" cy="784830"/>
          </a:xfrm>
          <a:prstGeom prst="rect">
            <a:avLst/>
          </a:prstGeom>
          <a:noFill/>
        </p:spPr>
        <p:txBody>
          <a:bodyPr wrap="square" rtlCol="0">
            <a:spAutoFit/>
          </a:bodyPr>
          <a:lstStyle/>
          <a:p>
            <a:pPr algn="r"/>
            <a:r>
              <a:rPr lang="en-US" sz="900" b="1" i="0" dirty="0"/>
              <a:t>MSE (Mean Squared Error):</a:t>
            </a:r>
            <a:r>
              <a:rPr lang="en-US" sz="900" b="0" i="0" dirty="0"/>
              <a:t> </a:t>
            </a:r>
            <a:r>
              <a:rPr lang="en-IN" sz="900" b="1" i="0" u="none" strike="noStrike" dirty="0">
                <a:solidFill>
                  <a:schemeClr val="tx1"/>
                </a:solidFill>
                <a:effectLst/>
                <a:latin typeface="Calibri" panose="020F0502020204030204" pitchFamily="34" charset="0"/>
              </a:rPr>
              <a:t>0.015</a:t>
            </a:r>
            <a:r>
              <a:rPr lang="en-US" sz="900" b="0" i="0" dirty="0">
                <a:solidFill>
                  <a:schemeClr val="tx1"/>
                </a:solidFill>
              </a:rPr>
              <a:t> Measures the average squared difference between predicted and actual values for the training dataset.</a:t>
            </a:r>
            <a:endParaRPr lang="en-IN" sz="900" dirty="0">
              <a:solidFill>
                <a:schemeClr val="tx1"/>
              </a:solidFill>
            </a:endParaRPr>
          </a:p>
        </p:txBody>
      </p:sp>
      <p:sp>
        <p:nvSpPr>
          <p:cNvPr id="173" name="TextBox 172">
            <a:extLst>
              <a:ext uri="{FF2B5EF4-FFF2-40B4-BE49-F238E27FC236}">
                <a16:creationId xmlns:a16="http://schemas.microsoft.com/office/drawing/2014/main" id="{27552B43-5BC1-34C2-ED05-F82DF33D9A59}"/>
              </a:ext>
            </a:extLst>
          </p:cNvPr>
          <p:cNvSpPr txBox="1"/>
          <p:nvPr/>
        </p:nvSpPr>
        <p:spPr>
          <a:xfrm>
            <a:off x="285166" y="4903664"/>
            <a:ext cx="1864563" cy="923330"/>
          </a:xfrm>
          <a:prstGeom prst="rect">
            <a:avLst/>
          </a:prstGeom>
          <a:noFill/>
        </p:spPr>
        <p:txBody>
          <a:bodyPr wrap="square" rtlCol="0">
            <a:spAutoFit/>
          </a:bodyPr>
          <a:lstStyle/>
          <a:p>
            <a:r>
              <a:rPr lang="en-US" sz="900" b="1" i="0" dirty="0"/>
              <a:t>MAE(Mean Absolute Error):</a:t>
            </a:r>
            <a:r>
              <a:rPr lang="en-US" sz="900" b="0" i="0" dirty="0"/>
              <a:t> </a:t>
            </a:r>
            <a:r>
              <a:rPr lang="en-IN" sz="900" b="1" i="0" u="none" strike="noStrike" dirty="0">
                <a:solidFill>
                  <a:schemeClr val="tx1"/>
                </a:solidFill>
                <a:effectLst/>
                <a:latin typeface="Calibri" panose="020F0502020204030204" pitchFamily="34" charset="0"/>
              </a:rPr>
              <a:t>0.118 </a:t>
            </a:r>
            <a:r>
              <a:rPr lang="en-US" sz="900" b="0" i="0" dirty="0">
                <a:solidFill>
                  <a:schemeClr val="tx1"/>
                </a:solidFill>
              </a:rPr>
              <a:t> that measures the average absolute difference between predicted and actual values </a:t>
            </a:r>
          </a:p>
          <a:p>
            <a:pPr algn="ctr"/>
            <a:r>
              <a:rPr lang="en-US" sz="900" dirty="0">
                <a:solidFill>
                  <a:schemeClr val="tx1"/>
                </a:solidFill>
              </a:rPr>
              <a:t>For testing dataset</a:t>
            </a:r>
            <a:endParaRPr lang="en-IN" sz="900" dirty="0"/>
          </a:p>
          <a:p>
            <a:endParaRPr lang="en-IN" sz="900" dirty="0"/>
          </a:p>
        </p:txBody>
      </p:sp>
      <p:sp>
        <p:nvSpPr>
          <p:cNvPr id="174" name="TextBox 173">
            <a:extLst>
              <a:ext uri="{FF2B5EF4-FFF2-40B4-BE49-F238E27FC236}">
                <a16:creationId xmlns:a16="http://schemas.microsoft.com/office/drawing/2014/main" id="{2B24B88C-D779-A21B-0ED8-01AC9E3C4829}"/>
              </a:ext>
            </a:extLst>
          </p:cNvPr>
          <p:cNvSpPr txBox="1"/>
          <p:nvPr/>
        </p:nvSpPr>
        <p:spPr>
          <a:xfrm>
            <a:off x="4596225" y="4975319"/>
            <a:ext cx="1941301" cy="923330"/>
          </a:xfrm>
          <a:prstGeom prst="rect">
            <a:avLst/>
          </a:prstGeom>
          <a:noFill/>
        </p:spPr>
        <p:txBody>
          <a:bodyPr wrap="square" rtlCol="0">
            <a:spAutoFit/>
          </a:bodyPr>
          <a:lstStyle/>
          <a:p>
            <a:pPr algn="r"/>
            <a:r>
              <a:rPr lang="en-US" sz="900" b="1" i="0" dirty="0"/>
              <a:t>MAE</a:t>
            </a:r>
            <a:r>
              <a:rPr lang="en-US" sz="900" b="1" dirty="0"/>
              <a:t> (</a:t>
            </a:r>
            <a:r>
              <a:rPr lang="en-US" sz="900" b="1" i="0" dirty="0"/>
              <a:t>Mean Absolute Error):</a:t>
            </a:r>
            <a:r>
              <a:rPr lang="en-US" sz="900" b="0" i="0" dirty="0"/>
              <a:t> </a:t>
            </a:r>
            <a:r>
              <a:rPr lang="en-IN" sz="900" b="1" i="0" u="none" strike="noStrike" dirty="0">
                <a:solidFill>
                  <a:schemeClr val="tx1"/>
                </a:solidFill>
                <a:effectLst/>
                <a:latin typeface="Calibri" panose="020F0502020204030204" pitchFamily="34" charset="0"/>
              </a:rPr>
              <a:t>0.091 </a:t>
            </a:r>
            <a:r>
              <a:rPr lang="en-US" sz="900" b="0" i="0" dirty="0">
                <a:solidFill>
                  <a:schemeClr val="tx1"/>
                </a:solidFill>
              </a:rPr>
              <a:t> Measures the average absolute difference between predicted and actual values for the training dataset.</a:t>
            </a:r>
            <a:endParaRPr lang="en-IN" sz="900" dirty="0">
              <a:solidFill>
                <a:schemeClr val="tx1"/>
              </a:solidFill>
            </a:endParaRPr>
          </a:p>
          <a:p>
            <a:pPr algn="ctr"/>
            <a:endParaRPr lang="en-IN" sz="900" dirty="0"/>
          </a:p>
          <a:p>
            <a:endParaRPr lang="en-IN" sz="900" dirty="0"/>
          </a:p>
        </p:txBody>
      </p:sp>
      <p:sp>
        <p:nvSpPr>
          <p:cNvPr id="175" name="TextBox 174">
            <a:extLst>
              <a:ext uri="{FF2B5EF4-FFF2-40B4-BE49-F238E27FC236}">
                <a16:creationId xmlns:a16="http://schemas.microsoft.com/office/drawing/2014/main" id="{EA49C969-ADF5-C672-8286-1A44AFC965B1}"/>
              </a:ext>
            </a:extLst>
          </p:cNvPr>
          <p:cNvSpPr txBox="1"/>
          <p:nvPr/>
        </p:nvSpPr>
        <p:spPr>
          <a:xfrm>
            <a:off x="279525" y="5930125"/>
            <a:ext cx="1899295" cy="923330"/>
          </a:xfrm>
          <a:prstGeom prst="rect">
            <a:avLst/>
          </a:prstGeom>
          <a:noFill/>
        </p:spPr>
        <p:txBody>
          <a:bodyPr wrap="square" rtlCol="0">
            <a:spAutoFit/>
          </a:bodyPr>
          <a:lstStyle/>
          <a:p>
            <a:r>
              <a:rPr lang="en-US" sz="900" b="1" i="0" dirty="0"/>
              <a:t>MAPE (Mean Absolute Percentage Error):</a:t>
            </a:r>
            <a:r>
              <a:rPr lang="en-US" sz="900" b="0" i="0" dirty="0"/>
              <a:t> 0.91% measures the average percentage difference between predicted and actua</a:t>
            </a:r>
            <a:r>
              <a:rPr lang="en-US" sz="900" dirty="0"/>
              <a:t>l values for testing dataset</a:t>
            </a:r>
            <a:r>
              <a:rPr lang="en-US" sz="900" b="0" i="0" dirty="0"/>
              <a:t>.</a:t>
            </a:r>
            <a:endParaRPr lang="en-IN" sz="900" dirty="0"/>
          </a:p>
          <a:p>
            <a:endParaRPr lang="en-IN" sz="900" dirty="0"/>
          </a:p>
        </p:txBody>
      </p:sp>
      <p:sp>
        <p:nvSpPr>
          <p:cNvPr id="176" name="TextBox 175">
            <a:extLst>
              <a:ext uri="{FF2B5EF4-FFF2-40B4-BE49-F238E27FC236}">
                <a16:creationId xmlns:a16="http://schemas.microsoft.com/office/drawing/2014/main" id="{3BE2A129-6FE0-B812-F089-C259125DD6A4}"/>
              </a:ext>
            </a:extLst>
          </p:cNvPr>
          <p:cNvSpPr txBox="1"/>
          <p:nvPr/>
        </p:nvSpPr>
        <p:spPr>
          <a:xfrm>
            <a:off x="4608068" y="5896347"/>
            <a:ext cx="2099693" cy="923330"/>
          </a:xfrm>
          <a:prstGeom prst="rect">
            <a:avLst/>
          </a:prstGeom>
          <a:noFill/>
        </p:spPr>
        <p:txBody>
          <a:bodyPr wrap="square" rtlCol="0">
            <a:spAutoFit/>
          </a:bodyPr>
          <a:lstStyle/>
          <a:p>
            <a:pPr algn="r"/>
            <a:r>
              <a:rPr lang="en-US" sz="900" b="1" i="0" dirty="0"/>
              <a:t>MAPE (Mean Absolute Percentage Error):</a:t>
            </a:r>
            <a:r>
              <a:rPr lang="en-US" sz="900" b="0" i="0" dirty="0"/>
              <a:t> </a:t>
            </a:r>
            <a:r>
              <a:rPr lang="en-IN" sz="900" b="1" i="0" u="none" strike="noStrike" dirty="0">
                <a:solidFill>
                  <a:schemeClr val="tx1"/>
                </a:solidFill>
                <a:effectLst/>
                <a:latin typeface="Calibri" panose="020F0502020204030204" pitchFamily="34" charset="0"/>
              </a:rPr>
              <a:t>0.705%. </a:t>
            </a:r>
            <a:r>
              <a:rPr lang="en-US" sz="900" b="0" i="0" dirty="0">
                <a:solidFill>
                  <a:schemeClr val="tx1"/>
                </a:solidFill>
              </a:rPr>
              <a:t>Measures the average percentage difference between predicted and actual values for the training dataset</a:t>
            </a:r>
            <a:endParaRPr lang="en-IN" sz="900" dirty="0"/>
          </a:p>
          <a:p>
            <a:endParaRPr lang="en-IN" sz="900" dirty="0"/>
          </a:p>
        </p:txBody>
      </p:sp>
    </p:spTree>
    <p:extLst>
      <p:ext uri="{BB962C8B-B14F-4D97-AF65-F5344CB8AC3E}">
        <p14:creationId xmlns:p14="http://schemas.microsoft.com/office/powerpoint/2010/main" val="1291818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F82453-ACEC-5610-F19A-49B7717E79D8}"/>
              </a:ext>
            </a:extLst>
          </p:cNvPr>
          <p:cNvSpPr>
            <a:spLocks noGrp="1"/>
          </p:cNvSpPr>
          <p:nvPr>
            <p:ph type="body" idx="1"/>
          </p:nvPr>
        </p:nvSpPr>
        <p:spPr>
          <a:xfrm>
            <a:off x="41786" y="16474"/>
            <a:ext cx="12150212" cy="671784"/>
          </a:xfrm>
        </p:spPr>
        <p:txBody>
          <a:bodyPr>
            <a:normAutofit/>
          </a:bodyPr>
          <a:lstStyle/>
          <a:p>
            <a:pPr marL="0" indent="0">
              <a:buNone/>
            </a:pPr>
            <a:r>
              <a:rPr lang="en-US" b="1" dirty="0">
                <a:solidFill>
                  <a:srgbClr val="00B0F0"/>
                </a:solidFill>
                <a:effectLst/>
              </a:rPr>
              <a:t>                                                                 </a:t>
            </a:r>
          </a:p>
        </p:txBody>
      </p:sp>
      <p:sp>
        <p:nvSpPr>
          <p:cNvPr id="6" name="Rectangle 2">
            <a:extLst>
              <a:ext uri="{FF2B5EF4-FFF2-40B4-BE49-F238E27FC236}">
                <a16:creationId xmlns:a16="http://schemas.microsoft.com/office/drawing/2014/main" id="{97326000-1395-6417-18BD-39E8872F1AD5}"/>
              </a:ext>
            </a:extLst>
          </p:cNvPr>
          <p:cNvSpPr>
            <a:spLocks noChangeArrowheads="1"/>
          </p:cNvSpPr>
          <p:nvPr/>
        </p:nvSpPr>
        <p:spPr bwMode="auto">
          <a:xfrm>
            <a:off x="0" y="0"/>
            <a:ext cx="615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Chart 3">
            <a:extLst>
              <a:ext uri="{FF2B5EF4-FFF2-40B4-BE49-F238E27FC236}">
                <a16:creationId xmlns:a16="http://schemas.microsoft.com/office/drawing/2014/main" id="{49EE7E93-0FE3-89AE-EB0B-BE8145ADE41A}"/>
              </a:ext>
            </a:extLst>
          </p:cNvPr>
          <p:cNvGraphicFramePr>
            <a:graphicFrameLocks/>
          </p:cNvGraphicFramePr>
          <p:nvPr>
            <p:extLst>
              <p:ext uri="{D42A27DB-BD31-4B8C-83A1-F6EECF244321}">
                <p14:modId xmlns:p14="http://schemas.microsoft.com/office/powerpoint/2010/main" val="213934488"/>
              </p:ext>
            </p:extLst>
          </p:nvPr>
        </p:nvGraphicFramePr>
        <p:xfrm>
          <a:off x="337480" y="1043625"/>
          <a:ext cx="11517039" cy="3786070"/>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37B9B098-A0FE-DDA9-7434-7F160C9ED643}"/>
              </a:ext>
            </a:extLst>
          </p:cNvPr>
          <p:cNvSpPr txBox="1"/>
          <p:nvPr/>
        </p:nvSpPr>
        <p:spPr>
          <a:xfrm>
            <a:off x="448887" y="615650"/>
            <a:ext cx="8454044" cy="707886"/>
          </a:xfrm>
          <a:prstGeom prst="rect">
            <a:avLst/>
          </a:prstGeom>
          <a:noFill/>
        </p:spPr>
        <p:txBody>
          <a:bodyPr wrap="square" rtlCol="0">
            <a:spAutoFit/>
          </a:bodyPr>
          <a:lstStyle/>
          <a:p>
            <a:r>
              <a:rPr lang="en-US" sz="4000" b="1" dirty="0">
                <a:latin typeface="+mj-lt"/>
              </a:rPr>
              <a:t>                             Feature Importance </a:t>
            </a:r>
            <a:endParaRPr lang="en-IN" sz="4000" b="1" dirty="0">
              <a:latin typeface="+mj-lt"/>
            </a:endParaRPr>
          </a:p>
        </p:txBody>
      </p:sp>
    </p:spTree>
    <p:extLst>
      <p:ext uri="{BB962C8B-B14F-4D97-AF65-F5344CB8AC3E}">
        <p14:creationId xmlns:p14="http://schemas.microsoft.com/office/powerpoint/2010/main" val="3544432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B653A3A-855C-BF6E-0FC2-29398B9B219B}"/>
              </a:ext>
            </a:extLst>
          </p:cNvPr>
          <p:cNvSpPr>
            <a:spLocks noGrp="1"/>
          </p:cNvSpPr>
          <p:nvPr>
            <p:ph type="body" idx="1"/>
          </p:nvPr>
        </p:nvSpPr>
        <p:spPr>
          <a:xfrm>
            <a:off x="3972506" y="2230704"/>
            <a:ext cx="3487902" cy="1707535"/>
          </a:xfrm>
        </p:spPr>
        <p:txBody>
          <a:bodyPr>
            <a:normAutofit/>
          </a:bodyPr>
          <a:lstStyle/>
          <a:p>
            <a:r>
              <a:rPr lang="en-IN" b="1" i="0" dirty="0">
                <a:effectLst/>
                <a:latin typeface="Söhne"/>
              </a:rPr>
              <a:t>Insights</a:t>
            </a:r>
          </a:p>
          <a:p>
            <a:r>
              <a:rPr lang="en-IN" b="1" dirty="0">
                <a:latin typeface="Söhne"/>
              </a:rPr>
              <a:t>Recommendations</a:t>
            </a:r>
          </a:p>
          <a:p>
            <a:r>
              <a:rPr lang="en-IN" b="1" i="0" dirty="0">
                <a:effectLst/>
                <a:latin typeface="Söhne"/>
              </a:rPr>
              <a:t>Q &amp; A</a:t>
            </a:r>
          </a:p>
          <a:p>
            <a:pPr algn="l"/>
            <a:endParaRPr lang="en-IN" b="1" i="0" dirty="0">
              <a:effectLst/>
              <a:latin typeface="Söhne"/>
            </a:endParaRPr>
          </a:p>
          <a:p>
            <a:pPr marL="0" indent="0">
              <a:lnSpc>
                <a:spcPct val="100000"/>
              </a:lnSpc>
              <a:spcBef>
                <a:spcPts val="100"/>
              </a:spcBef>
              <a:buNone/>
            </a:pPr>
            <a:endParaRPr lang="en-IN" dirty="0"/>
          </a:p>
        </p:txBody>
      </p:sp>
      <p:sp>
        <p:nvSpPr>
          <p:cNvPr id="4" name="Title 1">
            <a:extLst>
              <a:ext uri="{FF2B5EF4-FFF2-40B4-BE49-F238E27FC236}">
                <a16:creationId xmlns:a16="http://schemas.microsoft.com/office/drawing/2014/main" id="{291C71F4-42E6-8777-64D7-C07E6F3D061B}"/>
              </a:ext>
            </a:extLst>
          </p:cNvPr>
          <p:cNvSpPr txBox="1">
            <a:spLocks/>
          </p:cNvSpPr>
          <p:nvPr/>
        </p:nvSpPr>
        <p:spPr>
          <a:xfrm>
            <a:off x="3972506" y="1208310"/>
            <a:ext cx="3575756" cy="7976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dirty="0">
                <a:solidFill>
                  <a:srgbClr val="00B0F0"/>
                </a:solidFill>
              </a:rPr>
              <a:t>Section 3</a:t>
            </a:r>
          </a:p>
        </p:txBody>
      </p:sp>
    </p:spTree>
    <p:extLst>
      <p:ext uri="{BB962C8B-B14F-4D97-AF65-F5344CB8AC3E}">
        <p14:creationId xmlns:p14="http://schemas.microsoft.com/office/powerpoint/2010/main" val="2380520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98808"/>
            <a:ext cx="12192000" cy="6858000"/>
          </a:xfrm>
          <a:prstGeom prst="rect">
            <a:avLst/>
          </a:prstGeom>
          <a:ln/>
        </p:spPr>
        <p:style>
          <a:lnRef idx="1">
            <a:schemeClr val="dk1"/>
          </a:lnRef>
          <a:fillRef idx="0">
            <a:schemeClr val="dk1"/>
          </a:fillRef>
          <a:effectRef idx="0">
            <a:schemeClr val="dk1"/>
          </a:effectRef>
          <a:fontRef idx="minor">
            <a:schemeClr val="tx1"/>
          </a:fontRef>
        </p:style>
        <p:txBody>
          <a:bodyPr/>
          <a:lstStyle/>
          <a:p>
            <a:endParaRPr lang="en-IN" dirty="0"/>
          </a:p>
        </p:txBody>
      </p:sp>
      <p:sp>
        <p:nvSpPr>
          <p:cNvPr id="13" name="TextBox 12">
            <a:extLst>
              <a:ext uri="{FF2B5EF4-FFF2-40B4-BE49-F238E27FC236}">
                <a16:creationId xmlns:a16="http://schemas.microsoft.com/office/drawing/2014/main" id="{6301E974-753A-31FE-CF23-F698E0F82C65}"/>
              </a:ext>
            </a:extLst>
          </p:cNvPr>
          <p:cNvSpPr txBox="1"/>
          <p:nvPr/>
        </p:nvSpPr>
        <p:spPr>
          <a:xfrm>
            <a:off x="371747" y="5649624"/>
            <a:ext cx="11448505" cy="646331"/>
          </a:xfrm>
          <a:prstGeom prst="rect">
            <a:avLst/>
          </a:prstGeom>
          <a:noFill/>
        </p:spPr>
        <p:txBody>
          <a:bodyPr wrap="square">
            <a:spAutoFit/>
          </a:bodyPr>
          <a:lstStyle/>
          <a:p>
            <a:br>
              <a:rPr lang="en-US" sz="1800" dirty="0"/>
            </a:br>
            <a:endParaRPr lang="en-IN" sz="1800" dirty="0"/>
          </a:p>
        </p:txBody>
      </p:sp>
      <p:sp>
        <p:nvSpPr>
          <p:cNvPr id="2" name="TextBox 1">
            <a:extLst>
              <a:ext uri="{FF2B5EF4-FFF2-40B4-BE49-F238E27FC236}">
                <a16:creationId xmlns:a16="http://schemas.microsoft.com/office/drawing/2014/main" id="{D15D0CFB-B387-C904-F2E2-D3B7F64DAFF9}"/>
              </a:ext>
            </a:extLst>
          </p:cNvPr>
          <p:cNvSpPr txBox="1"/>
          <p:nvPr/>
        </p:nvSpPr>
        <p:spPr>
          <a:xfrm>
            <a:off x="1703463" y="279591"/>
            <a:ext cx="8231204" cy="307777"/>
          </a:xfrm>
          <a:prstGeom prst="rect">
            <a:avLst/>
          </a:prstGeom>
          <a:noFill/>
        </p:spPr>
        <p:txBody>
          <a:bodyPr wrap="square">
            <a:spAutoFit/>
          </a:bodyPr>
          <a:lstStyle/>
          <a:p>
            <a:pPr algn="l"/>
            <a:r>
              <a:rPr lang="en-US" sz="1400" dirty="0"/>
              <a:t>                                                                                </a:t>
            </a:r>
            <a:endParaRPr lang="en-US" sz="2400" dirty="0"/>
          </a:p>
        </p:txBody>
      </p:sp>
      <p:pic>
        <p:nvPicPr>
          <p:cNvPr id="11" name="Picture 10">
            <a:extLst>
              <a:ext uri="{FF2B5EF4-FFF2-40B4-BE49-F238E27FC236}">
                <a16:creationId xmlns:a16="http://schemas.microsoft.com/office/drawing/2014/main" id="{D079875B-E209-BBF0-9351-0E07695FF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8416" y="2239883"/>
            <a:ext cx="634921" cy="634921"/>
          </a:xfrm>
          <a:prstGeom prst="rect">
            <a:avLst/>
          </a:prstGeom>
        </p:spPr>
      </p:pic>
      <p:pic>
        <p:nvPicPr>
          <p:cNvPr id="14" name="Picture 13">
            <a:extLst>
              <a:ext uri="{FF2B5EF4-FFF2-40B4-BE49-F238E27FC236}">
                <a16:creationId xmlns:a16="http://schemas.microsoft.com/office/drawing/2014/main" id="{0F091693-A83E-1017-B6D4-DC682EAC1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6973" y="2281503"/>
            <a:ext cx="634921" cy="634921"/>
          </a:xfrm>
          <a:prstGeom prst="rect">
            <a:avLst/>
          </a:prstGeom>
        </p:spPr>
      </p:pic>
      <p:sp>
        <p:nvSpPr>
          <p:cNvPr id="16" name="object 65">
            <a:extLst>
              <a:ext uri="{FF2B5EF4-FFF2-40B4-BE49-F238E27FC236}">
                <a16:creationId xmlns:a16="http://schemas.microsoft.com/office/drawing/2014/main" id="{B789B9D2-8D62-ABD1-123E-D2694298406C}"/>
              </a:ext>
            </a:extLst>
          </p:cNvPr>
          <p:cNvSpPr txBox="1">
            <a:spLocks/>
          </p:cNvSpPr>
          <p:nvPr/>
        </p:nvSpPr>
        <p:spPr>
          <a:xfrm>
            <a:off x="4037917" y="279591"/>
            <a:ext cx="3033336" cy="731994"/>
          </a:xfrm>
          <a:prstGeom prst="rect">
            <a:avLst/>
          </a:prstGeom>
        </p:spPr>
        <p:txBody>
          <a:bodyPr vert="horz" wrap="square" lIns="0" tIns="11531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02310">
              <a:lnSpc>
                <a:spcPct val="100000"/>
              </a:lnSpc>
              <a:spcBef>
                <a:spcPts val="95"/>
              </a:spcBef>
            </a:pPr>
            <a:r>
              <a:rPr lang="en-US" sz="4000" b="1" dirty="0"/>
              <a:t>Insights</a:t>
            </a:r>
            <a:endParaRPr lang="en-US" sz="4000" b="1" dirty="0">
              <a:cs typeface="Arial"/>
            </a:endParaRPr>
          </a:p>
        </p:txBody>
      </p:sp>
      <p:grpSp>
        <p:nvGrpSpPr>
          <p:cNvPr id="12" name="Group 11">
            <a:extLst>
              <a:ext uri="{FF2B5EF4-FFF2-40B4-BE49-F238E27FC236}">
                <a16:creationId xmlns:a16="http://schemas.microsoft.com/office/drawing/2014/main" id="{091C4BDD-E6ED-B08E-6DDB-BE3940C8CAEA}"/>
              </a:ext>
            </a:extLst>
          </p:cNvPr>
          <p:cNvGrpSpPr/>
          <p:nvPr/>
        </p:nvGrpSpPr>
        <p:grpSpPr>
          <a:xfrm>
            <a:off x="603239" y="2042398"/>
            <a:ext cx="1100224" cy="3607226"/>
            <a:chOff x="3388406" y="0"/>
            <a:chExt cx="1100224" cy="3607226"/>
          </a:xfrm>
        </p:grpSpPr>
        <p:sp>
          <p:nvSpPr>
            <p:cNvPr id="21" name="Rectangle: Rounded Corners 20">
              <a:extLst>
                <a:ext uri="{FF2B5EF4-FFF2-40B4-BE49-F238E27FC236}">
                  <a16:creationId xmlns:a16="http://schemas.microsoft.com/office/drawing/2014/main" id="{DD820990-476E-CAAD-375A-33D76E3C6961}"/>
                </a:ext>
              </a:extLst>
            </p:cNvPr>
            <p:cNvSpPr/>
            <p:nvPr/>
          </p:nvSpPr>
          <p:spPr>
            <a:xfrm>
              <a:off x="3388406" y="0"/>
              <a:ext cx="1100224" cy="3607226"/>
            </a:xfrm>
            <a:prstGeom prst="roundRect">
              <a:avLst>
                <a:gd name="adj" fmla="val 10000"/>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5" name="Rectangle: Rounded Corners 4">
              <a:extLst>
                <a:ext uri="{FF2B5EF4-FFF2-40B4-BE49-F238E27FC236}">
                  <a16:creationId xmlns:a16="http://schemas.microsoft.com/office/drawing/2014/main" id="{5FEBED5D-35D7-2128-55C7-ADD1D9C569CD}"/>
                </a:ext>
              </a:extLst>
            </p:cNvPr>
            <p:cNvSpPr txBox="1"/>
            <p:nvPr/>
          </p:nvSpPr>
          <p:spPr>
            <a:xfrm>
              <a:off x="3388406" y="1442890"/>
              <a:ext cx="1100224" cy="14428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2712" tIns="362712" rIns="362712" bIns="362712" numCol="1" spcCol="1270" anchor="ctr" anchorCtr="0">
              <a:noAutofit/>
            </a:bodyPr>
            <a:lstStyle/>
            <a:p>
              <a:pPr marL="0" lvl="0" indent="0" algn="ctr" defTabSz="2266950">
                <a:lnSpc>
                  <a:spcPct val="90000"/>
                </a:lnSpc>
                <a:spcBef>
                  <a:spcPct val="0"/>
                </a:spcBef>
                <a:spcAft>
                  <a:spcPct val="35000"/>
                </a:spcAft>
                <a:buNone/>
              </a:pPr>
              <a:endParaRPr lang="en-IN" sz="5100" kern="1200" dirty="0"/>
            </a:p>
          </p:txBody>
        </p:sp>
      </p:grpSp>
      <p:sp>
        <p:nvSpPr>
          <p:cNvPr id="15" name="Oval 14">
            <a:extLst>
              <a:ext uri="{FF2B5EF4-FFF2-40B4-BE49-F238E27FC236}">
                <a16:creationId xmlns:a16="http://schemas.microsoft.com/office/drawing/2014/main" id="{CAB4C985-4604-739A-162A-E8305076AA31}"/>
              </a:ext>
            </a:extLst>
          </p:cNvPr>
          <p:cNvSpPr/>
          <p:nvPr/>
        </p:nvSpPr>
        <p:spPr>
          <a:xfrm>
            <a:off x="652232" y="2258831"/>
            <a:ext cx="1034210" cy="1201206"/>
          </a:xfrm>
          <a:prstGeom prst="ellipse">
            <a:avLst/>
          </a:prstGeom>
          <a:blipFill>
            <a:blip r:embed="rId5">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5">
              <a:tint val="50000"/>
              <a:hueOff val="0"/>
              <a:satOff val="0"/>
              <a:lumOff val="0"/>
              <a:alphaOff val="0"/>
            </a:schemeClr>
          </a:effectRef>
          <a:fontRef idx="minor">
            <a:schemeClr val="lt1">
              <a:hueOff val="0"/>
              <a:satOff val="0"/>
              <a:lumOff val="0"/>
              <a:alphaOff val="0"/>
            </a:schemeClr>
          </a:fontRef>
        </p:style>
      </p:sp>
      <p:grpSp>
        <p:nvGrpSpPr>
          <p:cNvPr id="26" name="Group 25">
            <a:extLst>
              <a:ext uri="{FF2B5EF4-FFF2-40B4-BE49-F238E27FC236}">
                <a16:creationId xmlns:a16="http://schemas.microsoft.com/office/drawing/2014/main" id="{E16D9765-EB81-7A98-0C85-64A8404C5489}"/>
              </a:ext>
            </a:extLst>
          </p:cNvPr>
          <p:cNvGrpSpPr/>
          <p:nvPr/>
        </p:nvGrpSpPr>
        <p:grpSpPr>
          <a:xfrm>
            <a:off x="1735435" y="2042398"/>
            <a:ext cx="1100224" cy="3607226"/>
            <a:chOff x="5670744" y="0"/>
            <a:chExt cx="1100224" cy="3607226"/>
          </a:xfrm>
        </p:grpSpPr>
        <p:sp>
          <p:nvSpPr>
            <p:cNvPr id="28" name="Rectangle: Rounded Corners 27">
              <a:extLst>
                <a:ext uri="{FF2B5EF4-FFF2-40B4-BE49-F238E27FC236}">
                  <a16:creationId xmlns:a16="http://schemas.microsoft.com/office/drawing/2014/main" id="{DFA0735A-EE59-4BEE-FAC2-1F282325420D}"/>
                </a:ext>
              </a:extLst>
            </p:cNvPr>
            <p:cNvSpPr/>
            <p:nvPr/>
          </p:nvSpPr>
          <p:spPr>
            <a:xfrm>
              <a:off x="5670744" y="0"/>
              <a:ext cx="1100224" cy="3607226"/>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9" name="Rectangle: Rounded Corners 4">
              <a:extLst>
                <a:ext uri="{FF2B5EF4-FFF2-40B4-BE49-F238E27FC236}">
                  <a16:creationId xmlns:a16="http://schemas.microsoft.com/office/drawing/2014/main" id="{39620134-00A7-1560-CD6F-C6D641AB17F6}"/>
                </a:ext>
              </a:extLst>
            </p:cNvPr>
            <p:cNvSpPr txBox="1"/>
            <p:nvPr/>
          </p:nvSpPr>
          <p:spPr>
            <a:xfrm>
              <a:off x="5670744" y="1442890"/>
              <a:ext cx="1100224" cy="14428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2712" tIns="362712" rIns="362712" bIns="362712" numCol="1" spcCol="1270" anchor="ctr" anchorCtr="0">
              <a:noAutofit/>
            </a:bodyPr>
            <a:lstStyle/>
            <a:p>
              <a:pPr marL="0" lvl="0" indent="0" algn="ctr" defTabSz="2266950">
                <a:lnSpc>
                  <a:spcPct val="90000"/>
                </a:lnSpc>
                <a:spcBef>
                  <a:spcPct val="0"/>
                </a:spcBef>
                <a:spcAft>
                  <a:spcPct val="35000"/>
                </a:spcAft>
                <a:buNone/>
              </a:pPr>
              <a:endParaRPr lang="en-IN" sz="5100" kern="1200" dirty="0"/>
            </a:p>
          </p:txBody>
        </p:sp>
      </p:grpSp>
      <p:sp>
        <p:nvSpPr>
          <p:cNvPr id="27" name="Oval 26">
            <a:extLst>
              <a:ext uri="{FF2B5EF4-FFF2-40B4-BE49-F238E27FC236}">
                <a16:creationId xmlns:a16="http://schemas.microsoft.com/office/drawing/2014/main" id="{D18CB2B5-0A58-D015-6C8B-6BF195A50144}"/>
              </a:ext>
            </a:extLst>
          </p:cNvPr>
          <p:cNvSpPr/>
          <p:nvPr/>
        </p:nvSpPr>
        <p:spPr>
          <a:xfrm>
            <a:off x="1768552" y="2258831"/>
            <a:ext cx="1034210" cy="1201206"/>
          </a:xfrm>
          <a:prstGeom prst="ellipse">
            <a:avLst/>
          </a:prstGeom>
          <a:blipFill>
            <a:blip r:embed="rId6">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grpSp>
        <p:nvGrpSpPr>
          <p:cNvPr id="30" name="Group 29">
            <a:extLst>
              <a:ext uri="{FF2B5EF4-FFF2-40B4-BE49-F238E27FC236}">
                <a16:creationId xmlns:a16="http://schemas.microsoft.com/office/drawing/2014/main" id="{70E83878-8B01-42D8-B3AD-09C8C7D4AF0D}"/>
              </a:ext>
            </a:extLst>
          </p:cNvPr>
          <p:cNvGrpSpPr/>
          <p:nvPr/>
        </p:nvGrpSpPr>
        <p:grpSpPr>
          <a:xfrm>
            <a:off x="2867631" y="2042398"/>
            <a:ext cx="1100224" cy="3607226"/>
            <a:chOff x="7937315" y="0"/>
            <a:chExt cx="1100224" cy="3607226"/>
          </a:xfrm>
        </p:grpSpPr>
        <p:sp>
          <p:nvSpPr>
            <p:cNvPr id="32" name="Rectangle: Rounded Corners 31">
              <a:extLst>
                <a:ext uri="{FF2B5EF4-FFF2-40B4-BE49-F238E27FC236}">
                  <a16:creationId xmlns:a16="http://schemas.microsoft.com/office/drawing/2014/main" id="{CCAA1688-4C4E-B85E-AB37-1C2FF98D655A}"/>
                </a:ext>
              </a:extLst>
            </p:cNvPr>
            <p:cNvSpPr/>
            <p:nvPr/>
          </p:nvSpPr>
          <p:spPr>
            <a:xfrm>
              <a:off x="7937315" y="0"/>
              <a:ext cx="1100224" cy="3607226"/>
            </a:xfrm>
            <a:prstGeom prst="roundRect">
              <a:avLst>
                <a:gd name="adj" fmla="val 10000"/>
              </a:avLst>
            </a:prstGeom>
            <a:solidFill>
              <a:srgbClr val="009999"/>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sp>
        <p:sp>
          <p:nvSpPr>
            <p:cNvPr id="33" name="Rectangle: Rounded Corners 4">
              <a:extLst>
                <a:ext uri="{FF2B5EF4-FFF2-40B4-BE49-F238E27FC236}">
                  <a16:creationId xmlns:a16="http://schemas.microsoft.com/office/drawing/2014/main" id="{7E352A8E-0BE1-F0B3-900F-8004294DEA61}"/>
                </a:ext>
              </a:extLst>
            </p:cNvPr>
            <p:cNvSpPr txBox="1"/>
            <p:nvPr/>
          </p:nvSpPr>
          <p:spPr>
            <a:xfrm>
              <a:off x="7937315" y="1442890"/>
              <a:ext cx="1100224" cy="14428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2712" tIns="362712" rIns="362712" bIns="362712" numCol="1" spcCol="1270" anchor="ctr" anchorCtr="0">
              <a:noAutofit/>
            </a:bodyPr>
            <a:lstStyle/>
            <a:p>
              <a:pPr marL="0" lvl="0" indent="0" algn="ctr" defTabSz="2266950">
                <a:lnSpc>
                  <a:spcPct val="90000"/>
                </a:lnSpc>
                <a:spcBef>
                  <a:spcPct val="0"/>
                </a:spcBef>
                <a:spcAft>
                  <a:spcPct val="35000"/>
                </a:spcAft>
                <a:buNone/>
              </a:pPr>
              <a:endParaRPr lang="en-IN" sz="5100" kern="1200" dirty="0"/>
            </a:p>
          </p:txBody>
        </p:sp>
      </p:grpSp>
      <p:sp>
        <p:nvSpPr>
          <p:cNvPr id="31" name="Oval 30" descr="Urban skyline in with distant view of empire state building">
            <a:extLst>
              <a:ext uri="{FF2B5EF4-FFF2-40B4-BE49-F238E27FC236}">
                <a16:creationId xmlns:a16="http://schemas.microsoft.com/office/drawing/2014/main" id="{27AEA45F-3641-97FD-A740-0292C8A7A542}"/>
              </a:ext>
            </a:extLst>
          </p:cNvPr>
          <p:cNvSpPr/>
          <p:nvPr/>
        </p:nvSpPr>
        <p:spPr>
          <a:xfrm>
            <a:off x="2900638" y="2258831"/>
            <a:ext cx="1034210" cy="1201206"/>
          </a:xfrm>
          <a:prstGeom prst="ellipse">
            <a:avLst/>
          </a:prstGeom>
          <a:blipFill>
            <a:blip r:embed="rId7">
              <a:extLst>
                <a:ext uri="{28A0092B-C50C-407E-A947-70E740481C1C}">
                  <a14:useLocalDpi xmlns:a14="http://schemas.microsoft.com/office/drawing/2010/main" val="0"/>
                </a:ext>
              </a:extLst>
            </a:blip>
            <a:srcRect/>
            <a:stretch>
              <a:fillRect l="-25000" r="-25000"/>
            </a:stretch>
          </a:blipFill>
        </p:spPr>
        <p:style>
          <a:lnRef idx="2">
            <a:schemeClr val="lt1">
              <a:hueOff val="0"/>
              <a:satOff val="0"/>
              <a:lumOff val="0"/>
              <a:alphaOff val="0"/>
            </a:schemeClr>
          </a:lnRef>
          <a:fillRef idx="1">
            <a:scrgbClr r="0" g="0" b="0"/>
          </a:fillRef>
          <a:effectRef idx="0">
            <a:schemeClr val="accent4">
              <a:tint val="50000"/>
              <a:hueOff val="0"/>
              <a:satOff val="0"/>
              <a:lumOff val="0"/>
              <a:alphaOff val="0"/>
            </a:schemeClr>
          </a:effectRef>
          <a:fontRef idx="minor">
            <a:schemeClr val="lt1">
              <a:hueOff val="0"/>
              <a:satOff val="0"/>
              <a:lumOff val="0"/>
              <a:alphaOff val="0"/>
            </a:schemeClr>
          </a:fontRef>
        </p:style>
      </p:sp>
      <p:grpSp>
        <p:nvGrpSpPr>
          <p:cNvPr id="34" name="Group 33">
            <a:extLst>
              <a:ext uri="{FF2B5EF4-FFF2-40B4-BE49-F238E27FC236}">
                <a16:creationId xmlns:a16="http://schemas.microsoft.com/office/drawing/2014/main" id="{F7DD71DA-F78B-8081-E60F-78655937AD7A}"/>
              </a:ext>
            </a:extLst>
          </p:cNvPr>
          <p:cNvGrpSpPr/>
          <p:nvPr/>
        </p:nvGrpSpPr>
        <p:grpSpPr>
          <a:xfrm>
            <a:off x="3999827" y="2042398"/>
            <a:ext cx="1100224" cy="3607226"/>
            <a:chOff x="4521637" y="0"/>
            <a:chExt cx="1100224" cy="3607226"/>
          </a:xfrm>
        </p:grpSpPr>
        <p:sp>
          <p:nvSpPr>
            <p:cNvPr id="36" name="Rectangle: Rounded Corners 35">
              <a:extLst>
                <a:ext uri="{FF2B5EF4-FFF2-40B4-BE49-F238E27FC236}">
                  <a16:creationId xmlns:a16="http://schemas.microsoft.com/office/drawing/2014/main" id="{ED026ACB-013D-A1A9-5C13-D369BB802607}"/>
                </a:ext>
              </a:extLst>
            </p:cNvPr>
            <p:cNvSpPr/>
            <p:nvPr/>
          </p:nvSpPr>
          <p:spPr>
            <a:xfrm>
              <a:off x="4521637" y="0"/>
              <a:ext cx="1100224" cy="3607226"/>
            </a:xfrm>
            <a:prstGeom prst="roundRect">
              <a:avLst>
                <a:gd name="adj" fmla="val 10000"/>
              </a:avLst>
            </a:pr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37" name="Rectangle: Rounded Corners 4">
              <a:extLst>
                <a:ext uri="{FF2B5EF4-FFF2-40B4-BE49-F238E27FC236}">
                  <a16:creationId xmlns:a16="http://schemas.microsoft.com/office/drawing/2014/main" id="{F40004EE-3FAA-15DC-D304-D5F56BC9F820}"/>
                </a:ext>
              </a:extLst>
            </p:cNvPr>
            <p:cNvSpPr txBox="1"/>
            <p:nvPr/>
          </p:nvSpPr>
          <p:spPr>
            <a:xfrm>
              <a:off x="4521637" y="1442890"/>
              <a:ext cx="1100224" cy="14428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2712" tIns="362712" rIns="362712" bIns="362712" numCol="1" spcCol="1270" anchor="ctr" anchorCtr="0">
              <a:noAutofit/>
            </a:bodyPr>
            <a:lstStyle/>
            <a:p>
              <a:pPr marL="0" lvl="0" indent="0" algn="ctr" defTabSz="2266950">
                <a:lnSpc>
                  <a:spcPct val="90000"/>
                </a:lnSpc>
                <a:spcBef>
                  <a:spcPct val="0"/>
                </a:spcBef>
                <a:spcAft>
                  <a:spcPct val="35000"/>
                </a:spcAft>
                <a:buNone/>
              </a:pPr>
              <a:endParaRPr lang="en-IN" sz="5100" kern="1200" dirty="0"/>
            </a:p>
          </p:txBody>
        </p:sp>
      </p:grpSp>
      <p:sp>
        <p:nvSpPr>
          <p:cNvPr id="35" name="Oval 34">
            <a:extLst>
              <a:ext uri="{FF2B5EF4-FFF2-40B4-BE49-F238E27FC236}">
                <a16:creationId xmlns:a16="http://schemas.microsoft.com/office/drawing/2014/main" id="{F4604EA2-FD54-AC2D-E748-50E8F150CF22}"/>
              </a:ext>
            </a:extLst>
          </p:cNvPr>
          <p:cNvSpPr/>
          <p:nvPr/>
        </p:nvSpPr>
        <p:spPr>
          <a:xfrm>
            <a:off x="4048820" y="2258831"/>
            <a:ext cx="1034210" cy="1201206"/>
          </a:xfrm>
          <a:prstGeom prst="ellipse">
            <a:avLst/>
          </a:prstGeom>
          <a:blipFill>
            <a:blip r:embed="rId8">
              <a:extLst>
                <a:ext uri="{28A0092B-C50C-407E-A947-70E740481C1C}">
                  <a14:useLocalDpi xmlns:a14="http://schemas.microsoft.com/office/drawing/2010/main" val="0"/>
                </a:ext>
              </a:extLst>
            </a:blip>
            <a:srcRect/>
            <a:stretch>
              <a:fillRect l="-8000" r="-8000"/>
            </a:stretch>
          </a:blipFill>
        </p:spPr>
        <p:style>
          <a:lnRef idx="2">
            <a:schemeClr val="lt1">
              <a:hueOff val="0"/>
              <a:satOff val="0"/>
              <a:lumOff val="0"/>
              <a:alphaOff val="0"/>
            </a:schemeClr>
          </a:lnRef>
          <a:fillRef idx="1">
            <a:scrgbClr r="0" g="0" b="0"/>
          </a:fillRef>
          <a:effectRef idx="0">
            <a:schemeClr val="accent6">
              <a:tint val="50000"/>
              <a:hueOff val="0"/>
              <a:satOff val="0"/>
              <a:lumOff val="0"/>
              <a:alphaOff val="0"/>
            </a:schemeClr>
          </a:effectRef>
          <a:fontRef idx="minor">
            <a:schemeClr val="lt1">
              <a:hueOff val="0"/>
              <a:satOff val="0"/>
              <a:lumOff val="0"/>
              <a:alphaOff val="0"/>
            </a:schemeClr>
          </a:fontRef>
        </p:style>
      </p:sp>
      <p:grpSp>
        <p:nvGrpSpPr>
          <p:cNvPr id="38" name="Group 37">
            <a:extLst>
              <a:ext uri="{FF2B5EF4-FFF2-40B4-BE49-F238E27FC236}">
                <a16:creationId xmlns:a16="http://schemas.microsoft.com/office/drawing/2014/main" id="{B46F7580-971F-2F2C-82B8-D0C9FE60445C}"/>
              </a:ext>
            </a:extLst>
          </p:cNvPr>
          <p:cNvGrpSpPr/>
          <p:nvPr/>
        </p:nvGrpSpPr>
        <p:grpSpPr>
          <a:xfrm>
            <a:off x="5093964" y="2042398"/>
            <a:ext cx="1100224" cy="3607226"/>
            <a:chOff x="6804085" y="0"/>
            <a:chExt cx="1100224" cy="3607226"/>
          </a:xfrm>
        </p:grpSpPr>
        <p:sp>
          <p:nvSpPr>
            <p:cNvPr id="40" name="Rectangle: Rounded Corners 39">
              <a:extLst>
                <a:ext uri="{FF2B5EF4-FFF2-40B4-BE49-F238E27FC236}">
                  <a16:creationId xmlns:a16="http://schemas.microsoft.com/office/drawing/2014/main" id="{F7798F85-BB1F-23FB-D728-35E3C7D52B50}"/>
                </a:ext>
              </a:extLst>
            </p:cNvPr>
            <p:cNvSpPr/>
            <p:nvPr/>
          </p:nvSpPr>
          <p:spPr>
            <a:xfrm>
              <a:off x="6804085" y="0"/>
              <a:ext cx="1100224" cy="3607226"/>
            </a:xfrm>
            <a:prstGeom prst="roundRect">
              <a:avLst>
                <a:gd name="adj" fmla="val 10000"/>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41" name="Rectangle: Rounded Corners 4">
              <a:extLst>
                <a:ext uri="{FF2B5EF4-FFF2-40B4-BE49-F238E27FC236}">
                  <a16:creationId xmlns:a16="http://schemas.microsoft.com/office/drawing/2014/main" id="{6B082924-D24F-91C1-81AB-9C5D90FE4827}"/>
                </a:ext>
              </a:extLst>
            </p:cNvPr>
            <p:cNvSpPr txBox="1"/>
            <p:nvPr/>
          </p:nvSpPr>
          <p:spPr>
            <a:xfrm>
              <a:off x="6804085" y="1442890"/>
              <a:ext cx="1100224" cy="14428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2712" tIns="362712" rIns="362712" bIns="362712" numCol="1" spcCol="1270" anchor="ctr" anchorCtr="0">
              <a:noAutofit/>
            </a:bodyPr>
            <a:lstStyle/>
            <a:p>
              <a:pPr marL="0" lvl="0" indent="0" algn="ctr" defTabSz="2266950">
                <a:lnSpc>
                  <a:spcPct val="90000"/>
                </a:lnSpc>
                <a:spcBef>
                  <a:spcPct val="0"/>
                </a:spcBef>
                <a:spcAft>
                  <a:spcPct val="35000"/>
                </a:spcAft>
                <a:buNone/>
              </a:pPr>
              <a:endParaRPr lang="en-IN" sz="5100" kern="1200" dirty="0"/>
            </a:p>
          </p:txBody>
        </p:sp>
      </p:grpSp>
      <p:sp>
        <p:nvSpPr>
          <p:cNvPr id="39" name="Oval 38" descr="Two chairs on a pristine beach">
            <a:extLst>
              <a:ext uri="{FF2B5EF4-FFF2-40B4-BE49-F238E27FC236}">
                <a16:creationId xmlns:a16="http://schemas.microsoft.com/office/drawing/2014/main" id="{0429D267-DC49-60C2-5557-85CC4EA6D1A8}"/>
              </a:ext>
            </a:extLst>
          </p:cNvPr>
          <p:cNvSpPr/>
          <p:nvPr/>
        </p:nvSpPr>
        <p:spPr>
          <a:xfrm>
            <a:off x="5126970" y="2258831"/>
            <a:ext cx="1034210" cy="1201206"/>
          </a:xfrm>
          <a:prstGeom prst="ellipse">
            <a:avLst/>
          </a:prstGeom>
          <a:blipFill>
            <a:blip r:embed="rId9">
              <a:extLst>
                <a:ext uri="{28A0092B-C50C-407E-A947-70E740481C1C}">
                  <a14:useLocalDpi xmlns:a14="http://schemas.microsoft.com/office/drawing/2010/main" val="0"/>
                </a:ext>
              </a:extLst>
            </a:blip>
            <a:srcRect/>
            <a:stretch>
              <a:fillRect l="-25000" r="-25000"/>
            </a:stretch>
          </a:blipFill>
        </p:spPr>
        <p:style>
          <a:lnRef idx="2">
            <a:schemeClr val="lt1">
              <a:hueOff val="0"/>
              <a:satOff val="0"/>
              <a:lumOff val="0"/>
              <a:alphaOff val="0"/>
            </a:schemeClr>
          </a:lnRef>
          <a:fillRef idx="1">
            <a:scrgbClr r="0" g="0" b="0"/>
          </a:fillRef>
          <a:effectRef idx="0">
            <a:schemeClr val="accent3">
              <a:tint val="50000"/>
              <a:hueOff val="0"/>
              <a:satOff val="0"/>
              <a:lumOff val="0"/>
              <a:alphaOff val="0"/>
            </a:schemeClr>
          </a:effectRef>
          <a:fontRef idx="minor">
            <a:schemeClr val="lt1">
              <a:hueOff val="0"/>
              <a:satOff val="0"/>
              <a:lumOff val="0"/>
              <a:alphaOff val="0"/>
            </a:schemeClr>
          </a:fontRef>
        </p:style>
      </p:sp>
      <p:grpSp>
        <p:nvGrpSpPr>
          <p:cNvPr id="46" name="Group 45">
            <a:extLst>
              <a:ext uri="{FF2B5EF4-FFF2-40B4-BE49-F238E27FC236}">
                <a16:creationId xmlns:a16="http://schemas.microsoft.com/office/drawing/2014/main" id="{CB7254BD-1656-D3A4-6443-3F1DAFE98DC0}"/>
              </a:ext>
            </a:extLst>
          </p:cNvPr>
          <p:cNvGrpSpPr/>
          <p:nvPr/>
        </p:nvGrpSpPr>
        <p:grpSpPr>
          <a:xfrm>
            <a:off x="6205122" y="2042398"/>
            <a:ext cx="1100224" cy="3607226"/>
            <a:chOff x="2284210" y="0"/>
            <a:chExt cx="1100224" cy="3607226"/>
          </a:xfrm>
        </p:grpSpPr>
        <p:sp>
          <p:nvSpPr>
            <p:cNvPr id="48" name="Rectangle: Rounded Corners 47">
              <a:extLst>
                <a:ext uri="{FF2B5EF4-FFF2-40B4-BE49-F238E27FC236}">
                  <a16:creationId xmlns:a16="http://schemas.microsoft.com/office/drawing/2014/main" id="{335636EA-0BCC-F2A3-0A85-74878FF60AE0}"/>
                </a:ext>
              </a:extLst>
            </p:cNvPr>
            <p:cNvSpPr/>
            <p:nvPr/>
          </p:nvSpPr>
          <p:spPr>
            <a:xfrm>
              <a:off x="2284210" y="0"/>
              <a:ext cx="1100224" cy="3607226"/>
            </a:xfrm>
            <a:prstGeom prst="roundRect">
              <a:avLst>
                <a:gd name="adj" fmla="val 10000"/>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sp>
        <p:sp>
          <p:nvSpPr>
            <p:cNvPr id="49" name="Rectangle: Rounded Corners 4">
              <a:extLst>
                <a:ext uri="{FF2B5EF4-FFF2-40B4-BE49-F238E27FC236}">
                  <a16:creationId xmlns:a16="http://schemas.microsoft.com/office/drawing/2014/main" id="{A5D3AAEC-4183-78A1-DA72-1B2CDD965A1A}"/>
                </a:ext>
              </a:extLst>
            </p:cNvPr>
            <p:cNvSpPr txBox="1"/>
            <p:nvPr/>
          </p:nvSpPr>
          <p:spPr>
            <a:xfrm>
              <a:off x="2284210" y="1442890"/>
              <a:ext cx="1100224" cy="14428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2712" tIns="362712" rIns="362712" bIns="362712" numCol="1" spcCol="1270" anchor="ctr" anchorCtr="0">
              <a:noAutofit/>
            </a:bodyPr>
            <a:lstStyle/>
            <a:p>
              <a:pPr marL="0" lvl="0" indent="0" algn="ctr" defTabSz="2266950">
                <a:lnSpc>
                  <a:spcPct val="90000"/>
                </a:lnSpc>
                <a:spcBef>
                  <a:spcPct val="0"/>
                </a:spcBef>
                <a:spcAft>
                  <a:spcPct val="35000"/>
                </a:spcAft>
                <a:buNone/>
              </a:pPr>
              <a:endParaRPr lang="en-IN" sz="5100" kern="1200" dirty="0"/>
            </a:p>
          </p:txBody>
        </p:sp>
      </p:grpSp>
      <p:sp>
        <p:nvSpPr>
          <p:cNvPr id="47" name="Oval 46">
            <a:extLst>
              <a:ext uri="{FF2B5EF4-FFF2-40B4-BE49-F238E27FC236}">
                <a16:creationId xmlns:a16="http://schemas.microsoft.com/office/drawing/2014/main" id="{82F1271E-A0AD-CA29-AC90-49A34F3BF6F4}"/>
              </a:ext>
            </a:extLst>
          </p:cNvPr>
          <p:cNvSpPr/>
          <p:nvPr/>
        </p:nvSpPr>
        <p:spPr>
          <a:xfrm>
            <a:off x="6270079" y="2330105"/>
            <a:ext cx="944213" cy="1058659"/>
          </a:xfrm>
          <a:prstGeom prst="ellipse">
            <a:avLst/>
          </a:prstGeom>
          <a:solidFill>
            <a:schemeClr val="tx1"/>
          </a:solidFill>
        </p:spPr>
        <p:style>
          <a:lnRef idx="2">
            <a:schemeClr val="lt1">
              <a:hueOff val="0"/>
              <a:satOff val="0"/>
              <a:lumOff val="0"/>
              <a:alphaOff val="0"/>
            </a:schemeClr>
          </a:lnRef>
          <a:fillRef idx="1">
            <a:scrgbClr r="0" g="0" b="0"/>
          </a:fillRef>
          <a:effectRef idx="0">
            <a:schemeClr val="accent4">
              <a:tint val="50000"/>
              <a:hueOff val="0"/>
              <a:satOff val="0"/>
              <a:lumOff val="0"/>
              <a:alphaOff val="0"/>
            </a:schemeClr>
          </a:effectRef>
          <a:fontRef idx="minor">
            <a:schemeClr val="lt1">
              <a:hueOff val="0"/>
              <a:satOff val="0"/>
              <a:lumOff val="0"/>
              <a:alphaOff val="0"/>
            </a:schemeClr>
          </a:fontRef>
        </p:style>
      </p:sp>
      <p:grpSp>
        <p:nvGrpSpPr>
          <p:cNvPr id="50" name="Group 49">
            <a:extLst>
              <a:ext uri="{FF2B5EF4-FFF2-40B4-BE49-F238E27FC236}">
                <a16:creationId xmlns:a16="http://schemas.microsoft.com/office/drawing/2014/main" id="{871EF916-E024-08B4-8865-C8CC0798E6BB}"/>
              </a:ext>
            </a:extLst>
          </p:cNvPr>
          <p:cNvGrpSpPr/>
          <p:nvPr/>
        </p:nvGrpSpPr>
        <p:grpSpPr>
          <a:xfrm>
            <a:off x="7318409" y="2042398"/>
            <a:ext cx="1100224" cy="3607226"/>
            <a:chOff x="9070546" y="0"/>
            <a:chExt cx="1100224" cy="3607226"/>
          </a:xfrm>
        </p:grpSpPr>
        <p:sp>
          <p:nvSpPr>
            <p:cNvPr id="52" name="Rectangle: Rounded Corners 51">
              <a:extLst>
                <a:ext uri="{FF2B5EF4-FFF2-40B4-BE49-F238E27FC236}">
                  <a16:creationId xmlns:a16="http://schemas.microsoft.com/office/drawing/2014/main" id="{2A996A08-05C9-D7E5-BB27-FA259220DD93}"/>
                </a:ext>
              </a:extLst>
            </p:cNvPr>
            <p:cNvSpPr/>
            <p:nvPr/>
          </p:nvSpPr>
          <p:spPr>
            <a:xfrm>
              <a:off x="9070546" y="0"/>
              <a:ext cx="1100224" cy="3607226"/>
            </a:xfrm>
            <a:prstGeom prst="roundRect">
              <a:avLst>
                <a:gd name="adj" fmla="val 10000"/>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53" name="Rectangle: Rounded Corners 4">
              <a:extLst>
                <a:ext uri="{FF2B5EF4-FFF2-40B4-BE49-F238E27FC236}">
                  <a16:creationId xmlns:a16="http://schemas.microsoft.com/office/drawing/2014/main" id="{D8A4141F-B080-6B0F-2248-E367F797F064}"/>
                </a:ext>
              </a:extLst>
            </p:cNvPr>
            <p:cNvSpPr txBox="1"/>
            <p:nvPr/>
          </p:nvSpPr>
          <p:spPr>
            <a:xfrm>
              <a:off x="9070546" y="1442890"/>
              <a:ext cx="1100224" cy="14428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2712" tIns="362712" rIns="362712" bIns="362712" numCol="1" spcCol="1270" anchor="ctr" anchorCtr="0">
              <a:noAutofit/>
            </a:bodyPr>
            <a:lstStyle/>
            <a:p>
              <a:pPr marL="0" lvl="0" indent="0" algn="ctr" defTabSz="2266950">
                <a:lnSpc>
                  <a:spcPct val="90000"/>
                </a:lnSpc>
                <a:spcBef>
                  <a:spcPct val="0"/>
                </a:spcBef>
                <a:spcAft>
                  <a:spcPct val="35000"/>
                </a:spcAft>
                <a:buNone/>
              </a:pPr>
              <a:endParaRPr lang="en-IN" sz="5100" kern="1200" dirty="0"/>
            </a:p>
          </p:txBody>
        </p:sp>
      </p:grpSp>
      <p:sp>
        <p:nvSpPr>
          <p:cNvPr id="51" name="Oval 50">
            <a:extLst>
              <a:ext uri="{FF2B5EF4-FFF2-40B4-BE49-F238E27FC236}">
                <a16:creationId xmlns:a16="http://schemas.microsoft.com/office/drawing/2014/main" id="{D20ACDAC-5A0E-EABE-2A58-2F58E2C39426}"/>
              </a:ext>
            </a:extLst>
          </p:cNvPr>
          <p:cNvSpPr/>
          <p:nvPr/>
        </p:nvSpPr>
        <p:spPr>
          <a:xfrm>
            <a:off x="7351416" y="2258831"/>
            <a:ext cx="1034210" cy="1201206"/>
          </a:xfrm>
          <a:prstGeom prst="ellipse">
            <a:avLst/>
          </a:prstGeom>
          <a:blipFill>
            <a:blip r:embed="rId10">
              <a:extLst>
                <a:ext uri="{28A0092B-C50C-407E-A947-70E740481C1C}">
                  <a14:useLocalDpi xmlns:a14="http://schemas.microsoft.com/office/drawing/2010/main" val="0"/>
                </a:ext>
              </a:extLst>
            </a:blip>
            <a:srcRect/>
            <a:stretch>
              <a:fillRect t="-4000" b="-4000"/>
            </a:stretch>
          </a:blipFill>
        </p:spPr>
        <p:style>
          <a:lnRef idx="2">
            <a:schemeClr val="lt1">
              <a:hueOff val="0"/>
              <a:satOff val="0"/>
              <a:lumOff val="0"/>
              <a:alphaOff val="0"/>
            </a:schemeClr>
          </a:lnRef>
          <a:fillRef idx="1">
            <a:scrgbClr r="0" g="0" b="0"/>
          </a:fillRef>
          <a:effectRef idx="0">
            <a:schemeClr val="accent5">
              <a:tint val="50000"/>
              <a:hueOff val="0"/>
              <a:satOff val="0"/>
              <a:lumOff val="0"/>
              <a:alphaOff val="0"/>
            </a:schemeClr>
          </a:effectRef>
          <a:fontRef idx="minor">
            <a:schemeClr val="lt1">
              <a:hueOff val="0"/>
              <a:satOff val="0"/>
              <a:lumOff val="0"/>
              <a:alphaOff val="0"/>
            </a:schemeClr>
          </a:fontRef>
        </p:style>
      </p:sp>
      <p:grpSp>
        <p:nvGrpSpPr>
          <p:cNvPr id="54" name="Group 53">
            <a:extLst>
              <a:ext uri="{FF2B5EF4-FFF2-40B4-BE49-F238E27FC236}">
                <a16:creationId xmlns:a16="http://schemas.microsoft.com/office/drawing/2014/main" id="{D5673706-E566-6AF0-8000-C7D537D5B8B1}"/>
              </a:ext>
            </a:extLst>
          </p:cNvPr>
          <p:cNvGrpSpPr/>
          <p:nvPr/>
        </p:nvGrpSpPr>
        <p:grpSpPr>
          <a:xfrm>
            <a:off x="8431696" y="2042398"/>
            <a:ext cx="1100224" cy="3607226"/>
            <a:chOff x="10203777" y="0"/>
            <a:chExt cx="1100224" cy="3607226"/>
          </a:xfrm>
        </p:grpSpPr>
        <p:sp>
          <p:nvSpPr>
            <p:cNvPr id="56" name="Rectangle: Rounded Corners 55">
              <a:extLst>
                <a:ext uri="{FF2B5EF4-FFF2-40B4-BE49-F238E27FC236}">
                  <a16:creationId xmlns:a16="http://schemas.microsoft.com/office/drawing/2014/main" id="{37F9A395-034D-201F-2208-228AA786AB3A}"/>
                </a:ext>
              </a:extLst>
            </p:cNvPr>
            <p:cNvSpPr/>
            <p:nvPr/>
          </p:nvSpPr>
          <p:spPr>
            <a:xfrm>
              <a:off x="10203777" y="0"/>
              <a:ext cx="1100224" cy="3607226"/>
            </a:xfrm>
            <a:prstGeom prst="roundRect">
              <a:avLst>
                <a:gd name="adj" fmla="val 10000"/>
              </a:avLst>
            </a:pr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57" name="Rectangle: Rounded Corners 4">
              <a:extLst>
                <a:ext uri="{FF2B5EF4-FFF2-40B4-BE49-F238E27FC236}">
                  <a16:creationId xmlns:a16="http://schemas.microsoft.com/office/drawing/2014/main" id="{4AAC384F-23FE-3603-19DF-706780587A4A}"/>
                </a:ext>
              </a:extLst>
            </p:cNvPr>
            <p:cNvSpPr txBox="1"/>
            <p:nvPr/>
          </p:nvSpPr>
          <p:spPr>
            <a:xfrm>
              <a:off x="10203777" y="1442890"/>
              <a:ext cx="1100224" cy="14428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2712" tIns="362712" rIns="362712" bIns="362712" numCol="1" spcCol="1270" anchor="ctr" anchorCtr="0">
              <a:noAutofit/>
            </a:bodyPr>
            <a:lstStyle/>
            <a:p>
              <a:pPr marL="0" lvl="0" indent="0" algn="ctr" defTabSz="2266950">
                <a:lnSpc>
                  <a:spcPct val="90000"/>
                </a:lnSpc>
                <a:spcBef>
                  <a:spcPct val="0"/>
                </a:spcBef>
                <a:spcAft>
                  <a:spcPct val="35000"/>
                </a:spcAft>
                <a:buNone/>
              </a:pPr>
              <a:endParaRPr lang="en-IN" sz="5100" kern="1200" dirty="0"/>
            </a:p>
          </p:txBody>
        </p:sp>
      </p:grpSp>
      <p:sp>
        <p:nvSpPr>
          <p:cNvPr id="55" name="Oval 54">
            <a:extLst>
              <a:ext uri="{FF2B5EF4-FFF2-40B4-BE49-F238E27FC236}">
                <a16:creationId xmlns:a16="http://schemas.microsoft.com/office/drawing/2014/main" id="{95384AC6-0E01-7FE7-0319-3039B2D80B4E}"/>
              </a:ext>
            </a:extLst>
          </p:cNvPr>
          <p:cNvSpPr/>
          <p:nvPr/>
        </p:nvSpPr>
        <p:spPr>
          <a:xfrm>
            <a:off x="8464703" y="2258831"/>
            <a:ext cx="1034210" cy="1201206"/>
          </a:xfrm>
          <a:prstGeom prst="ellipse">
            <a:avLst/>
          </a:prstGeom>
          <a:solidFill>
            <a:schemeClr val="tx1"/>
          </a:solidFill>
        </p:spPr>
        <p:style>
          <a:lnRef idx="2">
            <a:schemeClr val="lt1">
              <a:hueOff val="0"/>
              <a:satOff val="0"/>
              <a:lumOff val="0"/>
              <a:alphaOff val="0"/>
            </a:schemeClr>
          </a:lnRef>
          <a:fillRef idx="1">
            <a:scrgbClr r="0" g="0" b="0"/>
          </a:fillRef>
          <a:effectRef idx="0">
            <a:schemeClr val="accent6">
              <a:tint val="50000"/>
              <a:hueOff val="0"/>
              <a:satOff val="0"/>
              <a:lumOff val="0"/>
              <a:alphaOff val="0"/>
            </a:schemeClr>
          </a:effectRef>
          <a:fontRef idx="minor">
            <a:schemeClr val="lt1">
              <a:hueOff val="0"/>
              <a:satOff val="0"/>
              <a:lumOff val="0"/>
              <a:alphaOff val="0"/>
            </a:schemeClr>
          </a:fontRef>
        </p:style>
      </p:sp>
      <p:pic>
        <p:nvPicPr>
          <p:cNvPr id="60" name="Picture 59">
            <a:extLst>
              <a:ext uri="{FF2B5EF4-FFF2-40B4-BE49-F238E27FC236}">
                <a16:creationId xmlns:a16="http://schemas.microsoft.com/office/drawing/2014/main" id="{E2471B05-7C60-BD41-CC50-A8FC03066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4347" y="2598963"/>
            <a:ext cx="634921" cy="634921"/>
          </a:xfrm>
          <a:prstGeom prst="rect">
            <a:avLst/>
          </a:prstGeom>
        </p:spPr>
      </p:pic>
      <p:grpSp>
        <p:nvGrpSpPr>
          <p:cNvPr id="61" name="Group 60">
            <a:extLst>
              <a:ext uri="{FF2B5EF4-FFF2-40B4-BE49-F238E27FC236}">
                <a16:creationId xmlns:a16="http://schemas.microsoft.com/office/drawing/2014/main" id="{9E14F21B-CC09-7E4C-89BC-67672FD21FFF}"/>
              </a:ext>
            </a:extLst>
          </p:cNvPr>
          <p:cNvGrpSpPr/>
          <p:nvPr/>
        </p:nvGrpSpPr>
        <p:grpSpPr>
          <a:xfrm>
            <a:off x="9544983" y="2042398"/>
            <a:ext cx="1100224" cy="3607226"/>
            <a:chOff x="1137931" y="0"/>
            <a:chExt cx="1100224" cy="3607226"/>
          </a:xfrm>
        </p:grpSpPr>
        <p:sp>
          <p:nvSpPr>
            <p:cNvPr id="63" name="Rectangle: Rounded Corners 62">
              <a:extLst>
                <a:ext uri="{FF2B5EF4-FFF2-40B4-BE49-F238E27FC236}">
                  <a16:creationId xmlns:a16="http://schemas.microsoft.com/office/drawing/2014/main" id="{C1514F57-C6DF-BC6D-5DFF-8ED559570770}"/>
                </a:ext>
              </a:extLst>
            </p:cNvPr>
            <p:cNvSpPr/>
            <p:nvPr/>
          </p:nvSpPr>
          <p:spPr>
            <a:xfrm>
              <a:off x="1137931" y="0"/>
              <a:ext cx="1100224" cy="3607226"/>
            </a:xfrm>
            <a:prstGeom prst="roundRect">
              <a:avLst>
                <a:gd name="adj" fmla="val 10000"/>
              </a:avLst>
            </a:prstGeom>
            <a:solidFill>
              <a:srgbClr val="33CCCC"/>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64" name="Rectangle: Rounded Corners 4">
              <a:extLst>
                <a:ext uri="{FF2B5EF4-FFF2-40B4-BE49-F238E27FC236}">
                  <a16:creationId xmlns:a16="http://schemas.microsoft.com/office/drawing/2014/main" id="{CB51079D-0D1A-9A06-94DE-DC696B753278}"/>
                </a:ext>
              </a:extLst>
            </p:cNvPr>
            <p:cNvSpPr txBox="1"/>
            <p:nvPr/>
          </p:nvSpPr>
          <p:spPr>
            <a:xfrm>
              <a:off x="1137931" y="1442890"/>
              <a:ext cx="1100224" cy="14428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2712" tIns="362712" rIns="362712" bIns="362712" numCol="1" spcCol="1270" anchor="ctr" anchorCtr="0">
              <a:noAutofit/>
            </a:bodyPr>
            <a:lstStyle/>
            <a:p>
              <a:pPr marL="0" lvl="0" indent="0" algn="ctr" defTabSz="2266950">
                <a:lnSpc>
                  <a:spcPct val="90000"/>
                </a:lnSpc>
                <a:spcBef>
                  <a:spcPct val="0"/>
                </a:spcBef>
                <a:spcAft>
                  <a:spcPct val="35000"/>
                </a:spcAft>
                <a:buNone/>
              </a:pPr>
              <a:endParaRPr lang="en-IN" sz="5100" kern="1200" dirty="0"/>
            </a:p>
          </p:txBody>
        </p:sp>
      </p:grpSp>
      <p:sp>
        <p:nvSpPr>
          <p:cNvPr id="62" name="Oval 61">
            <a:extLst>
              <a:ext uri="{FF2B5EF4-FFF2-40B4-BE49-F238E27FC236}">
                <a16:creationId xmlns:a16="http://schemas.microsoft.com/office/drawing/2014/main" id="{5D8301FD-86AE-0516-909B-F8FA24561EF0}"/>
              </a:ext>
            </a:extLst>
          </p:cNvPr>
          <p:cNvSpPr/>
          <p:nvPr/>
        </p:nvSpPr>
        <p:spPr>
          <a:xfrm>
            <a:off x="9577989" y="2258831"/>
            <a:ext cx="1034210" cy="1201206"/>
          </a:xfrm>
          <a:prstGeom prst="ellipse">
            <a:avLst/>
          </a:prstGeom>
          <a:blipFill>
            <a:blip r:embed="rId11">
              <a:extLst>
                <a:ext uri="{28A0092B-C50C-407E-A947-70E740481C1C}">
                  <a14:useLocalDpi xmlns:a14="http://schemas.microsoft.com/office/drawing/2010/main" val="0"/>
                </a:ext>
              </a:extLst>
            </a:blip>
            <a:srcRect/>
            <a:stretch>
              <a:fillRect l="-25000" r="-25000"/>
            </a:stretch>
          </a:blipFill>
        </p:spPr>
        <p:style>
          <a:lnRef idx="2">
            <a:schemeClr val="lt1">
              <a:hueOff val="0"/>
              <a:satOff val="0"/>
              <a:lumOff val="0"/>
              <a:alphaOff val="0"/>
            </a:schemeClr>
          </a:lnRef>
          <a:fillRef idx="1">
            <a:scrgbClr r="0" g="0" b="0"/>
          </a:fillRef>
          <a:effectRef idx="0">
            <a:schemeClr val="accent3">
              <a:tint val="50000"/>
              <a:hueOff val="0"/>
              <a:satOff val="0"/>
              <a:lumOff val="0"/>
              <a:alphaOff val="0"/>
            </a:schemeClr>
          </a:effectRef>
          <a:fontRef idx="minor">
            <a:schemeClr val="lt1">
              <a:hueOff val="0"/>
              <a:satOff val="0"/>
              <a:lumOff val="0"/>
              <a:alphaOff val="0"/>
            </a:schemeClr>
          </a:fontRef>
        </p:style>
      </p:sp>
      <p:grpSp>
        <p:nvGrpSpPr>
          <p:cNvPr id="65" name="Group 64">
            <a:extLst>
              <a:ext uri="{FF2B5EF4-FFF2-40B4-BE49-F238E27FC236}">
                <a16:creationId xmlns:a16="http://schemas.microsoft.com/office/drawing/2014/main" id="{8D873E8C-C8E0-9E5E-10FE-C0580E74C539}"/>
              </a:ext>
            </a:extLst>
          </p:cNvPr>
          <p:cNvGrpSpPr/>
          <p:nvPr/>
        </p:nvGrpSpPr>
        <p:grpSpPr>
          <a:xfrm>
            <a:off x="10678213" y="2042398"/>
            <a:ext cx="1100224" cy="3607226"/>
            <a:chOff x="4700" y="0"/>
            <a:chExt cx="1100224" cy="3607226"/>
          </a:xfrm>
        </p:grpSpPr>
        <p:sp>
          <p:nvSpPr>
            <p:cNvPr id="67" name="Rectangle: Rounded Corners 66">
              <a:extLst>
                <a:ext uri="{FF2B5EF4-FFF2-40B4-BE49-F238E27FC236}">
                  <a16:creationId xmlns:a16="http://schemas.microsoft.com/office/drawing/2014/main" id="{1EF62CDE-33B4-171B-F568-7F72AE6D5D2A}"/>
                </a:ext>
              </a:extLst>
            </p:cNvPr>
            <p:cNvSpPr/>
            <p:nvPr/>
          </p:nvSpPr>
          <p:spPr>
            <a:xfrm>
              <a:off x="4700" y="0"/>
              <a:ext cx="1100224" cy="3607226"/>
            </a:xfrm>
            <a:prstGeom prst="roundRect">
              <a:avLst>
                <a:gd name="adj" fmla="val 10000"/>
              </a:avLst>
            </a:prstGeom>
            <a:solidFill>
              <a:schemeClr val="accent6">
                <a:lumMod val="75000"/>
              </a:schemeClr>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68" name="Rectangle: Rounded Corners 4">
              <a:extLst>
                <a:ext uri="{FF2B5EF4-FFF2-40B4-BE49-F238E27FC236}">
                  <a16:creationId xmlns:a16="http://schemas.microsoft.com/office/drawing/2014/main" id="{27467F09-1F45-BB04-600E-AEA6AE80F024}"/>
                </a:ext>
              </a:extLst>
            </p:cNvPr>
            <p:cNvSpPr txBox="1"/>
            <p:nvPr/>
          </p:nvSpPr>
          <p:spPr>
            <a:xfrm>
              <a:off x="4700" y="1442890"/>
              <a:ext cx="1100224" cy="14428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2712" tIns="362712" rIns="362712" bIns="362712" numCol="1" spcCol="1270" anchor="ctr" anchorCtr="0">
              <a:noAutofit/>
            </a:bodyPr>
            <a:lstStyle/>
            <a:p>
              <a:pPr marL="0" lvl="0" indent="0" algn="ctr" defTabSz="2266950">
                <a:lnSpc>
                  <a:spcPct val="90000"/>
                </a:lnSpc>
                <a:spcBef>
                  <a:spcPct val="0"/>
                </a:spcBef>
                <a:spcAft>
                  <a:spcPct val="35000"/>
                </a:spcAft>
                <a:buNone/>
              </a:pPr>
              <a:endParaRPr lang="en-IN" sz="5100" kern="1200" dirty="0"/>
            </a:p>
          </p:txBody>
        </p:sp>
      </p:grpSp>
      <p:sp>
        <p:nvSpPr>
          <p:cNvPr id="66" name="Oval 65">
            <a:extLst>
              <a:ext uri="{FF2B5EF4-FFF2-40B4-BE49-F238E27FC236}">
                <a16:creationId xmlns:a16="http://schemas.microsoft.com/office/drawing/2014/main" id="{20268FB1-CDC0-562E-AAB9-032CEFA56B48}"/>
              </a:ext>
            </a:extLst>
          </p:cNvPr>
          <p:cNvSpPr/>
          <p:nvPr/>
        </p:nvSpPr>
        <p:spPr>
          <a:xfrm>
            <a:off x="10741558" y="2266543"/>
            <a:ext cx="973533" cy="1185782"/>
          </a:xfrm>
          <a:prstGeom prst="ellipse">
            <a:avLst/>
          </a:prstGeom>
          <a:blipFill>
            <a:blip r:embed="rId12">
              <a:extLst>
                <a:ext uri="{28A0092B-C50C-407E-A947-70E740481C1C}">
                  <a14:useLocalDpi xmlns:a14="http://schemas.microsoft.com/office/drawing/2010/main" val="0"/>
                </a:ext>
              </a:extLst>
            </a:blip>
            <a:srcRect/>
            <a:stretch>
              <a:fillRect l="-8000" r="-8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pic>
        <p:nvPicPr>
          <p:cNvPr id="69" name="Picture 68">
            <a:extLst>
              <a:ext uri="{FF2B5EF4-FFF2-40B4-BE49-F238E27FC236}">
                <a16:creationId xmlns:a16="http://schemas.microsoft.com/office/drawing/2014/main" id="{FCB436FA-88CC-99D3-A248-6438EA312A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4724" y="2556756"/>
            <a:ext cx="634921" cy="634921"/>
          </a:xfrm>
          <a:prstGeom prst="rect">
            <a:avLst/>
          </a:prstGeom>
        </p:spPr>
      </p:pic>
      <p:sp>
        <p:nvSpPr>
          <p:cNvPr id="70" name="TextBox 69">
            <a:extLst>
              <a:ext uri="{FF2B5EF4-FFF2-40B4-BE49-F238E27FC236}">
                <a16:creationId xmlns:a16="http://schemas.microsoft.com/office/drawing/2014/main" id="{58FCBAC6-872E-5096-2812-E679FCAB982E}"/>
              </a:ext>
            </a:extLst>
          </p:cNvPr>
          <p:cNvSpPr txBox="1"/>
          <p:nvPr/>
        </p:nvSpPr>
        <p:spPr>
          <a:xfrm>
            <a:off x="755709" y="3826498"/>
            <a:ext cx="1012843" cy="938719"/>
          </a:xfrm>
          <a:prstGeom prst="rect">
            <a:avLst/>
          </a:prstGeom>
          <a:noFill/>
        </p:spPr>
        <p:txBody>
          <a:bodyPr wrap="square" rtlCol="0">
            <a:spAutoFit/>
          </a:bodyPr>
          <a:lstStyle/>
          <a:p>
            <a:pPr lvl="0"/>
            <a:r>
              <a:rPr lang="en-US" sz="900" b="1" i="0" dirty="0"/>
              <a:t>Quality :</a:t>
            </a:r>
          </a:p>
          <a:p>
            <a:pPr lvl="0"/>
            <a:r>
              <a:rPr lang="en-US" sz="900" b="1" i="0" dirty="0"/>
              <a:t>Higher quality ratings positively correlate with house prices</a:t>
            </a:r>
            <a:endParaRPr lang="en-IN" sz="900" dirty="0"/>
          </a:p>
          <a:p>
            <a:endParaRPr lang="en-IN" sz="1000" dirty="0"/>
          </a:p>
        </p:txBody>
      </p:sp>
      <p:sp>
        <p:nvSpPr>
          <p:cNvPr id="71" name="TextBox 70">
            <a:extLst>
              <a:ext uri="{FF2B5EF4-FFF2-40B4-BE49-F238E27FC236}">
                <a16:creationId xmlns:a16="http://schemas.microsoft.com/office/drawing/2014/main" id="{2A4897BB-585B-3D84-2AB5-482931A6D954}"/>
              </a:ext>
            </a:extLst>
          </p:cNvPr>
          <p:cNvSpPr txBox="1"/>
          <p:nvPr/>
        </p:nvSpPr>
        <p:spPr>
          <a:xfrm>
            <a:off x="1828282" y="3808745"/>
            <a:ext cx="1012844" cy="1061829"/>
          </a:xfrm>
          <a:prstGeom prst="rect">
            <a:avLst/>
          </a:prstGeom>
          <a:noFill/>
        </p:spPr>
        <p:txBody>
          <a:bodyPr wrap="square" rtlCol="0">
            <a:spAutoFit/>
          </a:bodyPr>
          <a:lstStyle/>
          <a:p>
            <a:pPr lvl="0"/>
            <a:r>
              <a:rPr lang="en-US" sz="900" b="1" i="0" dirty="0"/>
              <a:t>Living Measure: </a:t>
            </a:r>
          </a:p>
          <a:p>
            <a:pPr lvl="0"/>
            <a:r>
              <a:rPr lang="en-US" sz="900" b="1" i="0" dirty="0"/>
              <a:t>The square footage of the living area has a substantial impact on pricing</a:t>
            </a:r>
            <a:endParaRPr lang="en-IN" sz="900" dirty="0"/>
          </a:p>
          <a:p>
            <a:endParaRPr lang="en-IN" sz="900" dirty="0"/>
          </a:p>
        </p:txBody>
      </p:sp>
      <p:sp>
        <p:nvSpPr>
          <p:cNvPr id="72" name="TextBox 71">
            <a:extLst>
              <a:ext uri="{FF2B5EF4-FFF2-40B4-BE49-F238E27FC236}">
                <a16:creationId xmlns:a16="http://schemas.microsoft.com/office/drawing/2014/main" id="{5077F908-CC68-82EA-5706-DC4D17A39F07}"/>
              </a:ext>
            </a:extLst>
          </p:cNvPr>
          <p:cNvSpPr txBox="1"/>
          <p:nvPr/>
        </p:nvSpPr>
        <p:spPr>
          <a:xfrm>
            <a:off x="3004954" y="3702040"/>
            <a:ext cx="895609" cy="1338828"/>
          </a:xfrm>
          <a:prstGeom prst="rect">
            <a:avLst/>
          </a:prstGeom>
          <a:noFill/>
        </p:spPr>
        <p:txBody>
          <a:bodyPr wrap="square" rtlCol="0">
            <a:spAutoFit/>
          </a:bodyPr>
          <a:lstStyle/>
          <a:p>
            <a:pPr lvl="0"/>
            <a:r>
              <a:rPr lang="en-US" sz="900" b="1" i="0" dirty="0"/>
              <a:t>Location Influence (Varied):</a:t>
            </a:r>
          </a:p>
          <a:p>
            <a:pPr lvl="0"/>
            <a:r>
              <a:rPr lang="en-US" sz="900" b="1" i="0" dirty="0"/>
              <a:t>Certain locations significantly contribute to house prices.</a:t>
            </a:r>
            <a:endParaRPr lang="en-IN" sz="900" dirty="0"/>
          </a:p>
          <a:p>
            <a:endParaRPr lang="en-IN" sz="900" dirty="0"/>
          </a:p>
        </p:txBody>
      </p:sp>
      <p:sp>
        <p:nvSpPr>
          <p:cNvPr id="73" name="TextBox 72">
            <a:extLst>
              <a:ext uri="{FF2B5EF4-FFF2-40B4-BE49-F238E27FC236}">
                <a16:creationId xmlns:a16="http://schemas.microsoft.com/office/drawing/2014/main" id="{127B64E8-7109-9CF4-2C6C-6CFB45E13713}"/>
              </a:ext>
            </a:extLst>
          </p:cNvPr>
          <p:cNvSpPr txBox="1"/>
          <p:nvPr/>
        </p:nvSpPr>
        <p:spPr>
          <a:xfrm>
            <a:off x="4043517" y="3691290"/>
            <a:ext cx="1012844" cy="1615827"/>
          </a:xfrm>
          <a:prstGeom prst="rect">
            <a:avLst/>
          </a:prstGeom>
          <a:noFill/>
        </p:spPr>
        <p:txBody>
          <a:bodyPr wrap="square" rtlCol="0">
            <a:spAutoFit/>
          </a:bodyPr>
          <a:lstStyle/>
          <a:p>
            <a:r>
              <a:rPr lang="en-US" sz="900" b="1" i="0" dirty="0"/>
              <a:t>   Views :</a:t>
            </a:r>
          </a:p>
          <a:p>
            <a:r>
              <a:rPr lang="en-US" sz="900" b="0" i="0" dirty="0">
                <a:effectLst/>
              </a:rPr>
              <a:t>A higher number of views could be  correlated with increased market interest, reflecting a positive perception among potential buyers or renters</a:t>
            </a:r>
            <a:endParaRPr lang="en-IN" sz="900" dirty="0"/>
          </a:p>
        </p:txBody>
      </p:sp>
      <p:sp>
        <p:nvSpPr>
          <p:cNvPr id="74" name="TextBox 73">
            <a:extLst>
              <a:ext uri="{FF2B5EF4-FFF2-40B4-BE49-F238E27FC236}">
                <a16:creationId xmlns:a16="http://schemas.microsoft.com/office/drawing/2014/main" id="{AB81AAC4-7127-1D8C-1F66-09F2BC099522}"/>
              </a:ext>
            </a:extLst>
          </p:cNvPr>
          <p:cNvSpPr txBox="1"/>
          <p:nvPr/>
        </p:nvSpPr>
        <p:spPr>
          <a:xfrm>
            <a:off x="5265571" y="3899038"/>
            <a:ext cx="895609" cy="1200329"/>
          </a:xfrm>
          <a:prstGeom prst="rect">
            <a:avLst/>
          </a:prstGeom>
          <a:noFill/>
        </p:spPr>
        <p:txBody>
          <a:bodyPr wrap="square" rtlCol="0">
            <a:spAutoFit/>
          </a:bodyPr>
          <a:lstStyle/>
          <a:p>
            <a:r>
              <a:rPr lang="en-US" sz="900" b="1" i="0" dirty="0"/>
              <a:t>Coast Proximity: Homes with a view of the coast command higher prices.</a:t>
            </a:r>
            <a:endParaRPr lang="en-IN" sz="900" dirty="0"/>
          </a:p>
          <a:p>
            <a:endParaRPr lang="en-IN" sz="900" dirty="0"/>
          </a:p>
        </p:txBody>
      </p:sp>
      <p:sp>
        <p:nvSpPr>
          <p:cNvPr id="75" name="TextBox 74">
            <a:extLst>
              <a:ext uri="{FF2B5EF4-FFF2-40B4-BE49-F238E27FC236}">
                <a16:creationId xmlns:a16="http://schemas.microsoft.com/office/drawing/2014/main" id="{4F6736E1-5593-E40A-84C4-A02779E4B68B}"/>
              </a:ext>
            </a:extLst>
          </p:cNvPr>
          <p:cNvSpPr txBox="1"/>
          <p:nvPr/>
        </p:nvSpPr>
        <p:spPr>
          <a:xfrm>
            <a:off x="6338573" y="3730093"/>
            <a:ext cx="1012843" cy="1477328"/>
          </a:xfrm>
          <a:prstGeom prst="rect">
            <a:avLst/>
          </a:prstGeom>
          <a:noFill/>
        </p:spPr>
        <p:txBody>
          <a:bodyPr wrap="square" rtlCol="0">
            <a:spAutoFit/>
          </a:bodyPr>
          <a:lstStyle/>
          <a:p>
            <a:r>
              <a:rPr lang="en-US" sz="900" b="1" i="0" dirty="0">
                <a:effectLst/>
              </a:rPr>
              <a:t>Condition: Higher condition scores may be associated with well-maintained properties, influencing their desirability and potential market value</a:t>
            </a:r>
            <a:endParaRPr lang="en-IN" sz="900" b="1" dirty="0"/>
          </a:p>
        </p:txBody>
      </p:sp>
      <p:sp>
        <p:nvSpPr>
          <p:cNvPr id="76" name="TextBox 75">
            <a:extLst>
              <a:ext uri="{FF2B5EF4-FFF2-40B4-BE49-F238E27FC236}">
                <a16:creationId xmlns:a16="http://schemas.microsoft.com/office/drawing/2014/main" id="{31C481AF-3883-F74F-81FD-2B11DE81133C}"/>
              </a:ext>
            </a:extLst>
          </p:cNvPr>
          <p:cNvSpPr txBox="1"/>
          <p:nvPr/>
        </p:nvSpPr>
        <p:spPr>
          <a:xfrm>
            <a:off x="7516809" y="3866349"/>
            <a:ext cx="1002648" cy="1061829"/>
          </a:xfrm>
          <a:prstGeom prst="rect">
            <a:avLst/>
          </a:prstGeom>
          <a:noFill/>
        </p:spPr>
        <p:txBody>
          <a:bodyPr wrap="square" rtlCol="0">
            <a:spAutoFit/>
          </a:bodyPr>
          <a:lstStyle/>
          <a:p>
            <a:pPr lvl="0"/>
            <a:r>
              <a:rPr lang="en-US" sz="900" b="1" i="0" dirty="0"/>
              <a:t>Age of the Property:</a:t>
            </a:r>
          </a:p>
          <a:p>
            <a:pPr lvl="0"/>
            <a:r>
              <a:rPr lang="en-US" sz="900" b="1" i="0" dirty="0"/>
              <a:t>The age of the property has a an impact on pricing.</a:t>
            </a:r>
            <a:endParaRPr lang="en-IN" sz="900" dirty="0"/>
          </a:p>
          <a:p>
            <a:endParaRPr lang="en-IN" sz="900" dirty="0"/>
          </a:p>
        </p:txBody>
      </p:sp>
      <p:sp>
        <p:nvSpPr>
          <p:cNvPr id="77" name="TextBox 76">
            <a:extLst>
              <a:ext uri="{FF2B5EF4-FFF2-40B4-BE49-F238E27FC236}">
                <a16:creationId xmlns:a16="http://schemas.microsoft.com/office/drawing/2014/main" id="{84BDDF7B-C99A-918E-B1BF-C71F64D85725}"/>
              </a:ext>
            </a:extLst>
          </p:cNvPr>
          <p:cNvSpPr txBox="1"/>
          <p:nvPr/>
        </p:nvSpPr>
        <p:spPr>
          <a:xfrm>
            <a:off x="8552463" y="3791838"/>
            <a:ext cx="1071406" cy="1338828"/>
          </a:xfrm>
          <a:prstGeom prst="rect">
            <a:avLst/>
          </a:prstGeom>
          <a:noFill/>
        </p:spPr>
        <p:txBody>
          <a:bodyPr wrap="square" rtlCol="0">
            <a:spAutoFit/>
          </a:bodyPr>
          <a:lstStyle/>
          <a:p>
            <a:r>
              <a:rPr lang="en-US" sz="900" b="1" i="0" dirty="0">
                <a:effectLst/>
              </a:rPr>
              <a:t>Floor/Ceil Measure:</a:t>
            </a:r>
          </a:p>
          <a:p>
            <a:r>
              <a:rPr lang="en-US" sz="900" b="1" i="0" dirty="0">
                <a:effectLst/>
              </a:rPr>
              <a:t>Modest impact on the  price  predictions. Measured area of the floors contributes, albeit to a limited extent</a:t>
            </a:r>
            <a:endParaRPr lang="en-IN" sz="900" b="1" dirty="0"/>
          </a:p>
        </p:txBody>
      </p:sp>
      <p:sp>
        <p:nvSpPr>
          <p:cNvPr id="78" name="TextBox 77">
            <a:extLst>
              <a:ext uri="{FF2B5EF4-FFF2-40B4-BE49-F238E27FC236}">
                <a16:creationId xmlns:a16="http://schemas.microsoft.com/office/drawing/2014/main" id="{A0508F41-4E53-D3C6-EEA6-391F02FFC04A}"/>
              </a:ext>
            </a:extLst>
          </p:cNvPr>
          <p:cNvSpPr txBox="1"/>
          <p:nvPr/>
        </p:nvSpPr>
        <p:spPr>
          <a:xfrm>
            <a:off x="9639394" y="3701370"/>
            <a:ext cx="945220" cy="1615827"/>
          </a:xfrm>
          <a:prstGeom prst="rect">
            <a:avLst/>
          </a:prstGeom>
          <a:noFill/>
        </p:spPr>
        <p:txBody>
          <a:bodyPr wrap="square" rtlCol="0">
            <a:spAutoFit/>
          </a:bodyPr>
          <a:lstStyle/>
          <a:p>
            <a:pPr lvl="0"/>
            <a:r>
              <a:rPr lang="en-US" sz="900" b="1" i="0" dirty="0"/>
              <a:t>Number of   Bathrooms and  Bed rooms and Floors :</a:t>
            </a:r>
          </a:p>
          <a:p>
            <a:pPr lvl="0"/>
            <a:r>
              <a:rPr lang="en-US" sz="900" b="1" i="0" dirty="0"/>
              <a:t>The number of bedrooms ,bathrooms and Floors play a minor role in pricing.</a:t>
            </a:r>
            <a:endParaRPr lang="en-IN" sz="900" dirty="0"/>
          </a:p>
          <a:p>
            <a:endParaRPr lang="en-IN" sz="900" dirty="0"/>
          </a:p>
        </p:txBody>
      </p:sp>
      <p:sp>
        <p:nvSpPr>
          <p:cNvPr id="79" name="TextBox 78">
            <a:extLst>
              <a:ext uri="{FF2B5EF4-FFF2-40B4-BE49-F238E27FC236}">
                <a16:creationId xmlns:a16="http://schemas.microsoft.com/office/drawing/2014/main" id="{1866A48A-E9A8-49F3-1CF7-19230037B01F}"/>
              </a:ext>
            </a:extLst>
          </p:cNvPr>
          <p:cNvSpPr txBox="1"/>
          <p:nvPr/>
        </p:nvSpPr>
        <p:spPr>
          <a:xfrm>
            <a:off x="10880477" y="3846258"/>
            <a:ext cx="918867" cy="1615827"/>
          </a:xfrm>
          <a:prstGeom prst="rect">
            <a:avLst/>
          </a:prstGeom>
          <a:noFill/>
        </p:spPr>
        <p:txBody>
          <a:bodyPr wrap="square" rtlCol="0">
            <a:spAutoFit/>
          </a:bodyPr>
          <a:lstStyle/>
          <a:p>
            <a:pPr lvl="0"/>
            <a:r>
              <a:rPr lang="en-US" sz="900" b="1" i="0" dirty="0"/>
              <a:t>Furnished :</a:t>
            </a:r>
          </a:p>
          <a:p>
            <a:pPr lvl="0"/>
            <a:r>
              <a:rPr lang="en-US" sz="900" b="1" i="0" dirty="0"/>
              <a:t>W</a:t>
            </a:r>
            <a:r>
              <a:rPr lang="en-US" sz="900" b="0" i="0" dirty="0"/>
              <a:t>hether a property is furnished may not be a critical factor in determining its market value or predicted outcome.</a:t>
            </a:r>
            <a:r>
              <a:rPr lang="en-US" sz="900" b="1" i="0" dirty="0"/>
              <a:t>.</a:t>
            </a:r>
            <a:endParaRPr lang="en-IN" sz="900" dirty="0"/>
          </a:p>
          <a:p>
            <a:endParaRPr lang="en-IN" sz="900" dirty="0"/>
          </a:p>
        </p:txBody>
      </p:sp>
      <p:sp>
        <p:nvSpPr>
          <p:cNvPr id="80" name="Arrow: Left-Right 79">
            <a:extLst>
              <a:ext uri="{FF2B5EF4-FFF2-40B4-BE49-F238E27FC236}">
                <a16:creationId xmlns:a16="http://schemas.microsoft.com/office/drawing/2014/main" id="{EB7BE00F-2797-B1F4-0E73-1A3765A0C5D4}"/>
              </a:ext>
            </a:extLst>
          </p:cNvPr>
          <p:cNvSpPr/>
          <p:nvPr/>
        </p:nvSpPr>
        <p:spPr>
          <a:xfrm>
            <a:off x="652232" y="5344272"/>
            <a:ext cx="11126205" cy="279205"/>
          </a:xfrm>
          <a:prstGeom prst="leftRightArrow">
            <a:avLst/>
          </a:prstGeom>
          <a:gradFill rotWithShape="0">
            <a:gsLst>
              <a:gs pos="62000">
                <a:schemeClr val="tx2">
                  <a:lumMod val="10000"/>
                </a:schemeClr>
              </a:gs>
              <a:gs pos="0">
                <a:schemeClr val="accent1">
                  <a:lumMod val="0"/>
                  <a:lumOff val="100000"/>
                </a:schemeClr>
              </a:gs>
              <a:gs pos="46000">
                <a:schemeClr val="accent1">
                  <a:lumMod val="100000"/>
                </a:schemeClr>
              </a:gs>
            </a:gsLst>
            <a:path path="circle">
              <a:fillToRect l="50000" t="-80000" r="50000" b="180000"/>
            </a:path>
          </a:gradFill>
        </p:spPr>
        <p:style>
          <a:lnRef idx="2">
            <a:schemeClr val="lt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44665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6" name="Group 215">
            <a:extLst>
              <a:ext uri="{FF2B5EF4-FFF2-40B4-BE49-F238E27FC236}">
                <a16:creationId xmlns:a16="http://schemas.microsoft.com/office/drawing/2014/main" id="{AFDABE6A-FC9C-AFA4-1F86-E58837837DB6}"/>
              </a:ext>
            </a:extLst>
          </p:cNvPr>
          <p:cNvGrpSpPr/>
          <p:nvPr/>
        </p:nvGrpSpPr>
        <p:grpSpPr>
          <a:xfrm>
            <a:off x="6065179" y="1779748"/>
            <a:ext cx="1186209" cy="890587"/>
            <a:chOff x="6126695" y="1341598"/>
            <a:chExt cx="1186209" cy="890587"/>
          </a:xfrm>
        </p:grpSpPr>
        <p:sp>
          <p:nvSpPr>
            <p:cNvPr id="143" name="Left Bracket 142">
              <a:extLst>
                <a:ext uri="{FF2B5EF4-FFF2-40B4-BE49-F238E27FC236}">
                  <a16:creationId xmlns:a16="http://schemas.microsoft.com/office/drawing/2014/main" id="{93AB435B-3A04-1C3E-8209-13BAE767B1D5}"/>
                </a:ext>
              </a:extLst>
            </p:cNvPr>
            <p:cNvSpPr/>
            <p:nvPr/>
          </p:nvSpPr>
          <p:spPr>
            <a:xfrm rot="18695844">
              <a:off x="6620610" y="1299480"/>
              <a:ext cx="198379" cy="1186209"/>
            </a:xfrm>
            <a:prstGeom prst="leftBracket">
              <a:avLst>
                <a:gd name="adj" fmla="val 78915"/>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44" name="Oval 143">
              <a:extLst>
                <a:ext uri="{FF2B5EF4-FFF2-40B4-BE49-F238E27FC236}">
                  <a16:creationId xmlns:a16="http://schemas.microsoft.com/office/drawing/2014/main" id="{5965A9D5-8136-ED82-F3AA-D0EBEE1624A6}"/>
                </a:ext>
              </a:extLst>
            </p:cNvPr>
            <p:cNvSpPr/>
            <p:nvPr/>
          </p:nvSpPr>
          <p:spPr>
            <a:xfrm>
              <a:off x="6314097" y="1341598"/>
              <a:ext cx="85725" cy="85725"/>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Oval 144">
              <a:extLst>
                <a:ext uri="{FF2B5EF4-FFF2-40B4-BE49-F238E27FC236}">
                  <a16:creationId xmlns:a16="http://schemas.microsoft.com/office/drawing/2014/main" id="{A6D7E88A-D69B-E4A7-09DB-FB4D6E11889B}"/>
                </a:ext>
              </a:extLst>
            </p:cNvPr>
            <p:cNvSpPr/>
            <p:nvPr/>
          </p:nvSpPr>
          <p:spPr>
            <a:xfrm>
              <a:off x="7224863" y="2146460"/>
              <a:ext cx="85725" cy="85725"/>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6" name="Oval 145">
              <a:extLst>
                <a:ext uri="{FF2B5EF4-FFF2-40B4-BE49-F238E27FC236}">
                  <a16:creationId xmlns:a16="http://schemas.microsoft.com/office/drawing/2014/main" id="{679937ED-950F-37B9-8BDA-3F0D15D18338}"/>
                </a:ext>
              </a:extLst>
            </p:cNvPr>
            <p:cNvSpPr/>
            <p:nvPr/>
          </p:nvSpPr>
          <p:spPr>
            <a:xfrm>
              <a:off x="6585176" y="1892584"/>
              <a:ext cx="85725" cy="85725"/>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17" name="Group 216">
            <a:extLst>
              <a:ext uri="{FF2B5EF4-FFF2-40B4-BE49-F238E27FC236}">
                <a16:creationId xmlns:a16="http://schemas.microsoft.com/office/drawing/2014/main" id="{E33AD101-55D4-BC08-EA2A-C450689EC017}"/>
              </a:ext>
            </a:extLst>
          </p:cNvPr>
          <p:cNvGrpSpPr/>
          <p:nvPr/>
        </p:nvGrpSpPr>
        <p:grpSpPr>
          <a:xfrm flipH="1">
            <a:off x="4747394" y="1779748"/>
            <a:ext cx="1186209" cy="890587"/>
            <a:chOff x="6126695" y="1341598"/>
            <a:chExt cx="1186209" cy="890587"/>
          </a:xfrm>
        </p:grpSpPr>
        <p:sp>
          <p:nvSpPr>
            <p:cNvPr id="218" name="Left Bracket 217">
              <a:extLst>
                <a:ext uri="{FF2B5EF4-FFF2-40B4-BE49-F238E27FC236}">
                  <a16:creationId xmlns:a16="http://schemas.microsoft.com/office/drawing/2014/main" id="{2D0C3781-FEB7-B09B-8313-A5C56AA41AD0}"/>
                </a:ext>
              </a:extLst>
            </p:cNvPr>
            <p:cNvSpPr/>
            <p:nvPr/>
          </p:nvSpPr>
          <p:spPr>
            <a:xfrm rot="18695844">
              <a:off x="6620610" y="1299480"/>
              <a:ext cx="198379" cy="1186209"/>
            </a:xfrm>
            <a:prstGeom prst="leftBracket">
              <a:avLst>
                <a:gd name="adj" fmla="val 78915"/>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19" name="Oval 218">
              <a:extLst>
                <a:ext uri="{FF2B5EF4-FFF2-40B4-BE49-F238E27FC236}">
                  <a16:creationId xmlns:a16="http://schemas.microsoft.com/office/drawing/2014/main" id="{C1303DAE-DE52-850F-D32F-CFF55852AE33}"/>
                </a:ext>
              </a:extLst>
            </p:cNvPr>
            <p:cNvSpPr/>
            <p:nvPr/>
          </p:nvSpPr>
          <p:spPr>
            <a:xfrm>
              <a:off x="6314097" y="1341598"/>
              <a:ext cx="85725" cy="85725"/>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0" name="Oval 219">
              <a:extLst>
                <a:ext uri="{FF2B5EF4-FFF2-40B4-BE49-F238E27FC236}">
                  <a16:creationId xmlns:a16="http://schemas.microsoft.com/office/drawing/2014/main" id="{7CF2A73F-F2A8-E22F-2050-4FD1AD7B6B2F}"/>
                </a:ext>
              </a:extLst>
            </p:cNvPr>
            <p:cNvSpPr/>
            <p:nvPr/>
          </p:nvSpPr>
          <p:spPr>
            <a:xfrm>
              <a:off x="7224863" y="2146460"/>
              <a:ext cx="85725" cy="85725"/>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1" name="Oval 220">
              <a:extLst>
                <a:ext uri="{FF2B5EF4-FFF2-40B4-BE49-F238E27FC236}">
                  <a16:creationId xmlns:a16="http://schemas.microsoft.com/office/drawing/2014/main" id="{7444B796-51A5-4042-8A18-491CB67C2F25}"/>
                </a:ext>
              </a:extLst>
            </p:cNvPr>
            <p:cNvSpPr/>
            <p:nvPr/>
          </p:nvSpPr>
          <p:spPr>
            <a:xfrm>
              <a:off x="6585176" y="1892584"/>
              <a:ext cx="85725" cy="85725"/>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22" name="Group 221">
            <a:extLst>
              <a:ext uri="{FF2B5EF4-FFF2-40B4-BE49-F238E27FC236}">
                <a16:creationId xmlns:a16="http://schemas.microsoft.com/office/drawing/2014/main" id="{1BF26B14-B127-BAEA-73D3-61DD249A6A0F}"/>
              </a:ext>
            </a:extLst>
          </p:cNvPr>
          <p:cNvGrpSpPr/>
          <p:nvPr/>
        </p:nvGrpSpPr>
        <p:grpSpPr>
          <a:xfrm rot="21314953" flipV="1">
            <a:off x="6073305" y="3590255"/>
            <a:ext cx="1186209" cy="890587"/>
            <a:chOff x="6126695" y="1341598"/>
            <a:chExt cx="1186209" cy="890587"/>
          </a:xfrm>
        </p:grpSpPr>
        <p:sp>
          <p:nvSpPr>
            <p:cNvPr id="223" name="Left Bracket 222">
              <a:extLst>
                <a:ext uri="{FF2B5EF4-FFF2-40B4-BE49-F238E27FC236}">
                  <a16:creationId xmlns:a16="http://schemas.microsoft.com/office/drawing/2014/main" id="{BEF096B1-C013-0529-F35A-4A3F16CBE2E4}"/>
                </a:ext>
              </a:extLst>
            </p:cNvPr>
            <p:cNvSpPr/>
            <p:nvPr/>
          </p:nvSpPr>
          <p:spPr>
            <a:xfrm rot="18695844">
              <a:off x="6620610" y="1299480"/>
              <a:ext cx="198379" cy="1186209"/>
            </a:xfrm>
            <a:prstGeom prst="leftBracket">
              <a:avLst>
                <a:gd name="adj" fmla="val 78915"/>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24" name="Oval 223">
              <a:extLst>
                <a:ext uri="{FF2B5EF4-FFF2-40B4-BE49-F238E27FC236}">
                  <a16:creationId xmlns:a16="http://schemas.microsoft.com/office/drawing/2014/main" id="{155562C4-EAE1-749C-E6D3-12F9D86C8249}"/>
                </a:ext>
              </a:extLst>
            </p:cNvPr>
            <p:cNvSpPr/>
            <p:nvPr/>
          </p:nvSpPr>
          <p:spPr>
            <a:xfrm>
              <a:off x="6314097" y="1341598"/>
              <a:ext cx="85725" cy="85725"/>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5" name="Oval 224">
              <a:extLst>
                <a:ext uri="{FF2B5EF4-FFF2-40B4-BE49-F238E27FC236}">
                  <a16:creationId xmlns:a16="http://schemas.microsoft.com/office/drawing/2014/main" id="{1B283D7D-3C8C-2015-F06E-4ADA64F7585F}"/>
                </a:ext>
              </a:extLst>
            </p:cNvPr>
            <p:cNvSpPr/>
            <p:nvPr/>
          </p:nvSpPr>
          <p:spPr>
            <a:xfrm>
              <a:off x="7224863" y="2146460"/>
              <a:ext cx="85725" cy="85725"/>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6" name="Oval 225">
              <a:extLst>
                <a:ext uri="{FF2B5EF4-FFF2-40B4-BE49-F238E27FC236}">
                  <a16:creationId xmlns:a16="http://schemas.microsoft.com/office/drawing/2014/main" id="{E7997C27-A255-7911-C4FE-131990C3988E}"/>
                </a:ext>
              </a:extLst>
            </p:cNvPr>
            <p:cNvSpPr/>
            <p:nvPr/>
          </p:nvSpPr>
          <p:spPr>
            <a:xfrm>
              <a:off x="6585176" y="1892584"/>
              <a:ext cx="85725" cy="85725"/>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27" name="Group 226">
            <a:extLst>
              <a:ext uri="{FF2B5EF4-FFF2-40B4-BE49-F238E27FC236}">
                <a16:creationId xmlns:a16="http://schemas.microsoft.com/office/drawing/2014/main" id="{CDA5B94C-F02A-151C-796A-4D4A532116BC}"/>
              </a:ext>
            </a:extLst>
          </p:cNvPr>
          <p:cNvGrpSpPr/>
          <p:nvPr/>
        </p:nvGrpSpPr>
        <p:grpSpPr>
          <a:xfrm rot="280544" flipH="1" flipV="1">
            <a:off x="4679771" y="3578912"/>
            <a:ext cx="1186209" cy="890587"/>
            <a:chOff x="6126695" y="1341598"/>
            <a:chExt cx="1186209" cy="890587"/>
          </a:xfrm>
        </p:grpSpPr>
        <p:sp>
          <p:nvSpPr>
            <p:cNvPr id="228" name="Left Bracket 227">
              <a:extLst>
                <a:ext uri="{FF2B5EF4-FFF2-40B4-BE49-F238E27FC236}">
                  <a16:creationId xmlns:a16="http://schemas.microsoft.com/office/drawing/2014/main" id="{DE0736D9-033C-8695-98D0-5B8C13259195}"/>
                </a:ext>
              </a:extLst>
            </p:cNvPr>
            <p:cNvSpPr/>
            <p:nvPr/>
          </p:nvSpPr>
          <p:spPr>
            <a:xfrm rot="18695844">
              <a:off x="6620610" y="1299480"/>
              <a:ext cx="198379" cy="1186209"/>
            </a:xfrm>
            <a:prstGeom prst="leftBracket">
              <a:avLst>
                <a:gd name="adj" fmla="val 78915"/>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29" name="Oval 228">
              <a:extLst>
                <a:ext uri="{FF2B5EF4-FFF2-40B4-BE49-F238E27FC236}">
                  <a16:creationId xmlns:a16="http://schemas.microsoft.com/office/drawing/2014/main" id="{B14DE2DA-E1A3-0323-9E23-41C0FC1BC445}"/>
                </a:ext>
              </a:extLst>
            </p:cNvPr>
            <p:cNvSpPr/>
            <p:nvPr/>
          </p:nvSpPr>
          <p:spPr>
            <a:xfrm>
              <a:off x="6314097" y="1341598"/>
              <a:ext cx="85725" cy="85725"/>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0" name="Oval 229">
              <a:extLst>
                <a:ext uri="{FF2B5EF4-FFF2-40B4-BE49-F238E27FC236}">
                  <a16:creationId xmlns:a16="http://schemas.microsoft.com/office/drawing/2014/main" id="{158E60E1-FAB3-9F99-CB68-9B0402653D0D}"/>
                </a:ext>
              </a:extLst>
            </p:cNvPr>
            <p:cNvSpPr/>
            <p:nvPr/>
          </p:nvSpPr>
          <p:spPr>
            <a:xfrm>
              <a:off x="7224863" y="2146460"/>
              <a:ext cx="85725" cy="85725"/>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1" name="Oval 230">
              <a:extLst>
                <a:ext uri="{FF2B5EF4-FFF2-40B4-BE49-F238E27FC236}">
                  <a16:creationId xmlns:a16="http://schemas.microsoft.com/office/drawing/2014/main" id="{3AE708D5-8001-D362-AC6D-313E0761E4A9}"/>
                </a:ext>
              </a:extLst>
            </p:cNvPr>
            <p:cNvSpPr/>
            <p:nvPr/>
          </p:nvSpPr>
          <p:spPr>
            <a:xfrm>
              <a:off x="6585176" y="1892584"/>
              <a:ext cx="85725" cy="85725"/>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8" name="Freeform: Shape 77">
            <a:extLst>
              <a:ext uri="{FF2B5EF4-FFF2-40B4-BE49-F238E27FC236}">
                <a16:creationId xmlns:a16="http://schemas.microsoft.com/office/drawing/2014/main" id="{C83B8FE3-89A3-F0B5-D52C-6DAFF5F914A9}"/>
              </a:ext>
            </a:extLst>
          </p:cNvPr>
          <p:cNvSpPr/>
          <p:nvPr/>
        </p:nvSpPr>
        <p:spPr>
          <a:xfrm flipH="1">
            <a:off x="5630151" y="4767321"/>
            <a:ext cx="1160524" cy="1726037"/>
          </a:xfrm>
          <a:custGeom>
            <a:avLst/>
            <a:gdLst>
              <a:gd name="connsiteX0" fmla="*/ 1060299 w 1160524"/>
              <a:gd name="connsiteY0" fmla="*/ 241 h 1726037"/>
              <a:gd name="connsiteX1" fmla="*/ 996293 w 1160524"/>
              <a:gd name="connsiteY1" fmla="*/ 32299 h 1726037"/>
              <a:gd name="connsiteX2" fmla="*/ 580262 w 1160524"/>
              <a:gd name="connsiteY2" fmla="*/ 512648 h 1726037"/>
              <a:gd name="connsiteX3" fmla="*/ 164231 w 1160524"/>
              <a:gd name="connsiteY3" fmla="*/ 32299 h 1726037"/>
              <a:gd name="connsiteX4" fmla="*/ 100225 w 1160524"/>
              <a:gd name="connsiteY4" fmla="*/ 241 h 1726037"/>
              <a:gd name="connsiteX5" fmla="*/ 32298 w 1160524"/>
              <a:gd name="connsiteY5" fmla="*/ 22832 h 1726037"/>
              <a:gd name="connsiteX6" fmla="*/ 22832 w 1160524"/>
              <a:gd name="connsiteY6" fmla="*/ 154765 h 1726037"/>
              <a:gd name="connsiteX7" fmla="*/ 486025 w 1160524"/>
              <a:gd name="connsiteY7" fmla="*/ 689569 h 1726037"/>
              <a:gd name="connsiteX8" fmla="*/ 486025 w 1160524"/>
              <a:gd name="connsiteY8" fmla="*/ 1726037 h 1726037"/>
              <a:gd name="connsiteX9" fmla="*/ 487437 w 1160524"/>
              <a:gd name="connsiteY9" fmla="*/ 1726037 h 1726037"/>
              <a:gd name="connsiteX10" fmla="*/ 673087 w 1160524"/>
              <a:gd name="connsiteY10" fmla="*/ 1726037 h 1726037"/>
              <a:gd name="connsiteX11" fmla="*/ 674499 w 1160524"/>
              <a:gd name="connsiteY11" fmla="*/ 1726037 h 1726037"/>
              <a:gd name="connsiteX12" fmla="*/ 674499 w 1160524"/>
              <a:gd name="connsiteY12" fmla="*/ 689569 h 1726037"/>
              <a:gd name="connsiteX13" fmla="*/ 1137692 w 1160524"/>
              <a:gd name="connsiteY13" fmla="*/ 154765 h 1726037"/>
              <a:gd name="connsiteX14" fmla="*/ 1128226 w 1160524"/>
              <a:gd name="connsiteY14" fmla="*/ 22832 h 1726037"/>
              <a:gd name="connsiteX15" fmla="*/ 1060299 w 1160524"/>
              <a:gd name="connsiteY15" fmla="*/ 241 h 172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0524" h="1726037">
                <a:moveTo>
                  <a:pt x="1060299" y="241"/>
                </a:moveTo>
                <a:cubicBezTo>
                  <a:pt x="1036424" y="1954"/>
                  <a:pt x="1013202" y="12776"/>
                  <a:pt x="996293" y="32299"/>
                </a:cubicBezTo>
                <a:lnTo>
                  <a:pt x="580262" y="512648"/>
                </a:lnTo>
                <a:lnTo>
                  <a:pt x="164231" y="32299"/>
                </a:lnTo>
                <a:cubicBezTo>
                  <a:pt x="147322" y="12776"/>
                  <a:pt x="124100" y="1954"/>
                  <a:pt x="100225" y="241"/>
                </a:cubicBezTo>
                <a:cubicBezTo>
                  <a:pt x="76350" y="-1472"/>
                  <a:pt x="51821" y="5923"/>
                  <a:pt x="32298" y="22832"/>
                </a:cubicBezTo>
                <a:cubicBezTo>
                  <a:pt x="-6748" y="56650"/>
                  <a:pt x="-10987" y="115718"/>
                  <a:pt x="22832" y="154765"/>
                </a:cubicBezTo>
                <a:lnTo>
                  <a:pt x="486025" y="689569"/>
                </a:lnTo>
                <a:lnTo>
                  <a:pt x="486025" y="1726037"/>
                </a:lnTo>
                <a:lnTo>
                  <a:pt x="487437" y="1726037"/>
                </a:lnTo>
                <a:lnTo>
                  <a:pt x="673087" y="1726037"/>
                </a:lnTo>
                <a:lnTo>
                  <a:pt x="674499" y="1726037"/>
                </a:lnTo>
                <a:lnTo>
                  <a:pt x="674499" y="689569"/>
                </a:lnTo>
                <a:lnTo>
                  <a:pt x="1137692" y="154765"/>
                </a:lnTo>
                <a:cubicBezTo>
                  <a:pt x="1171511" y="115718"/>
                  <a:pt x="1167272" y="56650"/>
                  <a:pt x="1128226" y="22832"/>
                </a:cubicBezTo>
                <a:cubicBezTo>
                  <a:pt x="1108703" y="5923"/>
                  <a:pt x="1084174" y="-1472"/>
                  <a:pt x="1060299" y="241"/>
                </a:cubicBezTo>
                <a:close/>
              </a:path>
            </a:pathLst>
          </a:custGeom>
          <a:solidFill>
            <a:srgbClr val="66669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grpSp>
        <p:nvGrpSpPr>
          <p:cNvPr id="198" name="Group 197">
            <a:extLst>
              <a:ext uri="{FF2B5EF4-FFF2-40B4-BE49-F238E27FC236}">
                <a16:creationId xmlns:a16="http://schemas.microsoft.com/office/drawing/2014/main" id="{55AAE683-CBF0-D9BA-AD8D-A9CA976D6085}"/>
              </a:ext>
            </a:extLst>
          </p:cNvPr>
          <p:cNvGrpSpPr/>
          <p:nvPr/>
        </p:nvGrpSpPr>
        <p:grpSpPr>
          <a:xfrm>
            <a:off x="2261558" y="958667"/>
            <a:ext cx="9877643" cy="964114"/>
            <a:chOff x="2323074" y="520517"/>
            <a:chExt cx="9877643" cy="964114"/>
          </a:xfrm>
        </p:grpSpPr>
        <p:grpSp>
          <p:nvGrpSpPr>
            <p:cNvPr id="194" name="Group 193">
              <a:extLst>
                <a:ext uri="{FF2B5EF4-FFF2-40B4-BE49-F238E27FC236}">
                  <a16:creationId xmlns:a16="http://schemas.microsoft.com/office/drawing/2014/main" id="{AB41C2AE-52ED-9B11-1329-CD7B5F0DE68D}"/>
                </a:ext>
              </a:extLst>
            </p:cNvPr>
            <p:cNvGrpSpPr/>
            <p:nvPr/>
          </p:nvGrpSpPr>
          <p:grpSpPr>
            <a:xfrm>
              <a:off x="5019767" y="520517"/>
              <a:ext cx="964114" cy="964114"/>
              <a:chOff x="5019767" y="531733"/>
              <a:chExt cx="964114" cy="964114"/>
            </a:xfrm>
          </p:grpSpPr>
          <p:sp>
            <p:nvSpPr>
              <p:cNvPr id="30" name="Oval 29">
                <a:extLst>
                  <a:ext uri="{FF2B5EF4-FFF2-40B4-BE49-F238E27FC236}">
                    <a16:creationId xmlns:a16="http://schemas.microsoft.com/office/drawing/2014/main" id="{B26072F3-2C1E-B599-865D-D202913B9508}"/>
                  </a:ext>
                </a:extLst>
              </p:cNvPr>
              <p:cNvSpPr/>
              <p:nvPr/>
            </p:nvSpPr>
            <p:spPr>
              <a:xfrm>
                <a:off x="5019767" y="531733"/>
                <a:ext cx="964114" cy="9641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200"/>
              </a:p>
            </p:txBody>
          </p:sp>
          <p:sp>
            <p:nvSpPr>
              <p:cNvPr id="31" name="Oval 30">
                <a:extLst>
                  <a:ext uri="{FF2B5EF4-FFF2-40B4-BE49-F238E27FC236}">
                    <a16:creationId xmlns:a16="http://schemas.microsoft.com/office/drawing/2014/main" id="{422F982B-48E3-D9B2-2657-F8A5EA2E94A9}"/>
                  </a:ext>
                </a:extLst>
              </p:cNvPr>
              <p:cNvSpPr/>
              <p:nvPr/>
            </p:nvSpPr>
            <p:spPr>
              <a:xfrm>
                <a:off x="5227691" y="785654"/>
                <a:ext cx="396292" cy="39629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200"/>
              </a:p>
            </p:txBody>
          </p:sp>
        </p:grpSp>
        <p:grpSp>
          <p:nvGrpSpPr>
            <p:cNvPr id="195" name="Group 194">
              <a:extLst>
                <a:ext uri="{FF2B5EF4-FFF2-40B4-BE49-F238E27FC236}">
                  <a16:creationId xmlns:a16="http://schemas.microsoft.com/office/drawing/2014/main" id="{59A0DBFF-27B4-633A-C77B-3527B766E3C8}"/>
                </a:ext>
              </a:extLst>
            </p:cNvPr>
            <p:cNvGrpSpPr/>
            <p:nvPr/>
          </p:nvGrpSpPr>
          <p:grpSpPr>
            <a:xfrm>
              <a:off x="6154286" y="520517"/>
              <a:ext cx="964114" cy="964114"/>
              <a:chOff x="6154286" y="509301"/>
              <a:chExt cx="964114" cy="964114"/>
            </a:xfrm>
          </p:grpSpPr>
          <p:sp>
            <p:nvSpPr>
              <p:cNvPr id="55" name="Oval 54">
                <a:extLst>
                  <a:ext uri="{FF2B5EF4-FFF2-40B4-BE49-F238E27FC236}">
                    <a16:creationId xmlns:a16="http://schemas.microsoft.com/office/drawing/2014/main" id="{A0CD8011-E915-AD37-75E4-5E054141D1ED}"/>
                  </a:ext>
                </a:extLst>
              </p:cNvPr>
              <p:cNvSpPr/>
              <p:nvPr/>
            </p:nvSpPr>
            <p:spPr>
              <a:xfrm>
                <a:off x="6154286" y="509301"/>
                <a:ext cx="964114" cy="96411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200"/>
              </a:p>
            </p:txBody>
          </p:sp>
          <p:pic>
            <p:nvPicPr>
              <p:cNvPr id="57" name="Graphic 56" descr="Aspiration with solid fill">
                <a:extLst>
                  <a:ext uri="{FF2B5EF4-FFF2-40B4-BE49-F238E27FC236}">
                    <a16:creationId xmlns:a16="http://schemas.microsoft.com/office/drawing/2014/main" id="{AD0252F1-E257-8CD1-1F17-2902ED4E2C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521004" y="677872"/>
                <a:ext cx="230678" cy="230678"/>
              </a:xfrm>
              <a:prstGeom prst="rect">
                <a:avLst/>
              </a:prstGeom>
            </p:spPr>
          </p:pic>
        </p:grpSp>
        <p:sp>
          <p:nvSpPr>
            <p:cNvPr id="89" name="Isosceles Triangle 88">
              <a:extLst>
                <a:ext uri="{FF2B5EF4-FFF2-40B4-BE49-F238E27FC236}">
                  <a16:creationId xmlns:a16="http://schemas.microsoft.com/office/drawing/2014/main" id="{35B4BBF7-2FC4-BB43-859B-022D0E52604C}"/>
                </a:ext>
              </a:extLst>
            </p:cNvPr>
            <p:cNvSpPr/>
            <p:nvPr/>
          </p:nvSpPr>
          <p:spPr>
            <a:xfrm rot="16200000">
              <a:off x="9540362" y="866474"/>
              <a:ext cx="633516" cy="272200"/>
            </a:xfrm>
            <a:prstGeom prst="triangl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600"/>
            </a:p>
          </p:txBody>
        </p:sp>
        <p:sp>
          <p:nvSpPr>
            <p:cNvPr id="90" name="TextBox 89">
              <a:extLst>
                <a:ext uri="{FF2B5EF4-FFF2-40B4-BE49-F238E27FC236}">
                  <a16:creationId xmlns:a16="http://schemas.microsoft.com/office/drawing/2014/main" id="{8FDD6D5F-C89B-DFE1-A9EC-2D891A9BB298}"/>
                </a:ext>
              </a:extLst>
            </p:cNvPr>
            <p:cNvSpPr txBox="1"/>
            <p:nvPr/>
          </p:nvSpPr>
          <p:spPr>
            <a:xfrm>
              <a:off x="9993219" y="617854"/>
              <a:ext cx="2207498" cy="769441"/>
            </a:xfrm>
            <a:prstGeom prst="rect">
              <a:avLst/>
            </a:prstGeom>
            <a:noFill/>
          </p:spPr>
          <p:txBody>
            <a:bodyPr wrap="square" rtlCol="0">
              <a:spAutoFit/>
            </a:bodyPr>
            <a:lstStyle/>
            <a:p>
              <a:pPr lvl="0"/>
              <a:r>
                <a:rPr lang="en-IN" sz="1100" b="1" dirty="0"/>
                <a:t>Highlight other standout features, as bedrooms and  bathrooms alone may not heavily influence pricing</a:t>
              </a:r>
              <a:endParaRPr lang="en-IN" sz="1100" dirty="0"/>
            </a:p>
          </p:txBody>
        </p:sp>
        <p:cxnSp>
          <p:nvCxnSpPr>
            <p:cNvPr id="105" name="Straight Connector 104">
              <a:extLst>
                <a:ext uri="{FF2B5EF4-FFF2-40B4-BE49-F238E27FC236}">
                  <a16:creationId xmlns:a16="http://schemas.microsoft.com/office/drawing/2014/main" id="{C697FD02-73EE-72E6-6315-4851FD0FA892}"/>
                </a:ext>
              </a:extLst>
            </p:cNvPr>
            <p:cNvCxnSpPr>
              <a:cxnSpLocks/>
            </p:cNvCxnSpPr>
            <p:nvPr/>
          </p:nvCxnSpPr>
          <p:spPr>
            <a:xfrm>
              <a:off x="7118400" y="993889"/>
              <a:ext cx="2602620" cy="615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35" name="Isosceles Triangle 134">
              <a:extLst>
                <a:ext uri="{FF2B5EF4-FFF2-40B4-BE49-F238E27FC236}">
                  <a16:creationId xmlns:a16="http://schemas.microsoft.com/office/drawing/2014/main" id="{7AAE70AD-8C80-6D89-433E-4704A463CD60}"/>
                </a:ext>
              </a:extLst>
            </p:cNvPr>
            <p:cNvSpPr/>
            <p:nvPr/>
          </p:nvSpPr>
          <p:spPr>
            <a:xfrm rot="5400000" flipH="1">
              <a:off x="2142416" y="866474"/>
              <a:ext cx="633516" cy="272200"/>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600"/>
            </a:p>
          </p:txBody>
        </p:sp>
        <p:cxnSp>
          <p:nvCxnSpPr>
            <p:cNvPr id="122" name="Straight Connector 121">
              <a:extLst>
                <a:ext uri="{FF2B5EF4-FFF2-40B4-BE49-F238E27FC236}">
                  <a16:creationId xmlns:a16="http://schemas.microsoft.com/office/drawing/2014/main" id="{07C0CAB8-2338-D882-1A73-3DC6727C0489}"/>
                </a:ext>
              </a:extLst>
            </p:cNvPr>
            <p:cNvCxnSpPr>
              <a:cxnSpLocks/>
              <a:endCxn id="135" idx="0"/>
            </p:cNvCxnSpPr>
            <p:nvPr/>
          </p:nvCxnSpPr>
          <p:spPr>
            <a:xfrm flipH="1">
              <a:off x="2595274" y="1002574"/>
              <a:ext cx="244321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86683A65-C386-3DCE-6D47-6BB45058DBE4}"/>
              </a:ext>
            </a:extLst>
          </p:cNvPr>
          <p:cNvGrpSpPr/>
          <p:nvPr/>
        </p:nvGrpSpPr>
        <p:grpSpPr>
          <a:xfrm>
            <a:off x="52800" y="1784015"/>
            <a:ext cx="11981883" cy="1036056"/>
            <a:chOff x="114316" y="1356335"/>
            <a:chExt cx="11981883" cy="1036056"/>
          </a:xfrm>
        </p:grpSpPr>
        <p:grpSp>
          <p:nvGrpSpPr>
            <p:cNvPr id="199" name="Group 198">
              <a:extLst>
                <a:ext uri="{FF2B5EF4-FFF2-40B4-BE49-F238E27FC236}">
                  <a16:creationId xmlns:a16="http://schemas.microsoft.com/office/drawing/2014/main" id="{3D803282-CBB7-DA95-BD2B-412D7E7413FC}"/>
                </a:ext>
              </a:extLst>
            </p:cNvPr>
            <p:cNvGrpSpPr/>
            <p:nvPr/>
          </p:nvGrpSpPr>
          <p:grpSpPr>
            <a:xfrm>
              <a:off x="4061659" y="1356335"/>
              <a:ext cx="964114" cy="964114"/>
              <a:chOff x="4061659" y="1356335"/>
              <a:chExt cx="964114" cy="964114"/>
            </a:xfrm>
          </p:grpSpPr>
          <p:sp>
            <p:nvSpPr>
              <p:cNvPr id="25" name="Oval 24">
                <a:extLst>
                  <a:ext uri="{FF2B5EF4-FFF2-40B4-BE49-F238E27FC236}">
                    <a16:creationId xmlns:a16="http://schemas.microsoft.com/office/drawing/2014/main" id="{D8FF0CCF-931D-8451-F624-3ADEED6AC697}"/>
                  </a:ext>
                </a:extLst>
              </p:cNvPr>
              <p:cNvSpPr/>
              <p:nvPr/>
            </p:nvSpPr>
            <p:spPr>
              <a:xfrm>
                <a:off x="4061659" y="1356335"/>
                <a:ext cx="964114" cy="96411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200"/>
              </a:p>
            </p:txBody>
          </p:sp>
          <p:sp>
            <p:nvSpPr>
              <p:cNvPr id="26" name="Oval 25">
                <a:extLst>
                  <a:ext uri="{FF2B5EF4-FFF2-40B4-BE49-F238E27FC236}">
                    <a16:creationId xmlns:a16="http://schemas.microsoft.com/office/drawing/2014/main" id="{9AB75F2F-8362-308D-1D74-5766BF16E3E7}"/>
                  </a:ext>
                </a:extLst>
              </p:cNvPr>
              <p:cNvSpPr/>
              <p:nvPr/>
            </p:nvSpPr>
            <p:spPr>
              <a:xfrm>
                <a:off x="4345570" y="1476202"/>
                <a:ext cx="396292" cy="39629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200" dirty="0"/>
              </a:p>
            </p:txBody>
          </p:sp>
        </p:grpSp>
        <p:grpSp>
          <p:nvGrpSpPr>
            <p:cNvPr id="200" name="Group 199">
              <a:extLst>
                <a:ext uri="{FF2B5EF4-FFF2-40B4-BE49-F238E27FC236}">
                  <a16:creationId xmlns:a16="http://schemas.microsoft.com/office/drawing/2014/main" id="{8983ADC6-B482-FCE9-5FCA-38B2F111A8D5}"/>
                </a:ext>
              </a:extLst>
            </p:cNvPr>
            <p:cNvGrpSpPr/>
            <p:nvPr/>
          </p:nvGrpSpPr>
          <p:grpSpPr>
            <a:xfrm>
              <a:off x="7101479" y="1356335"/>
              <a:ext cx="964114" cy="964114"/>
              <a:chOff x="7101479" y="1356335"/>
              <a:chExt cx="964114" cy="964114"/>
            </a:xfrm>
          </p:grpSpPr>
          <p:sp>
            <p:nvSpPr>
              <p:cNvPr id="50" name="Oval 49">
                <a:extLst>
                  <a:ext uri="{FF2B5EF4-FFF2-40B4-BE49-F238E27FC236}">
                    <a16:creationId xmlns:a16="http://schemas.microsoft.com/office/drawing/2014/main" id="{1BAC07E1-492D-9862-1CD4-11908DBA0E5D}"/>
                  </a:ext>
                </a:extLst>
              </p:cNvPr>
              <p:cNvSpPr/>
              <p:nvPr/>
            </p:nvSpPr>
            <p:spPr>
              <a:xfrm>
                <a:off x="7101479" y="1356335"/>
                <a:ext cx="964114" cy="964114"/>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200" dirty="0"/>
              </a:p>
            </p:txBody>
          </p:sp>
          <p:sp>
            <p:nvSpPr>
              <p:cNvPr id="51" name="Oval 50">
                <a:extLst>
                  <a:ext uri="{FF2B5EF4-FFF2-40B4-BE49-F238E27FC236}">
                    <a16:creationId xmlns:a16="http://schemas.microsoft.com/office/drawing/2014/main" id="{172CC6FC-96B5-901E-2BB8-28D94DAF3668}"/>
                  </a:ext>
                </a:extLst>
              </p:cNvPr>
              <p:cNvSpPr/>
              <p:nvPr/>
            </p:nvSpPr>
            <p:spPr>
              <a:xfrm>
                <a:off x="7493099" y="1528506"/>
                <a:ext cx="357021" cy="36916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200" dirty="0"/>
              </a:p>
            </p:txBody>
          </p:sp>
        </p:grpSp>
        <p:sp>
          <p:nvSpPr>
            <p:cNvPr id="96" name="Isosceles Triangle 95">
              <a:extLst>
                <a:ext uri="{FF2B5EF4-FFF2-40B4-BE49-F238E27FC236}">
                  <a16:creationId xmlns:a16="http://schemas.microsoft.com/office/drawing/2014/main" id="{B84E222D-7129-7EA7-0F51-11BE8886BDB0}"/>
                </a:ext>
              </a:extLst>
            </p:cNvPr>
            <p:cNvSpPr/>
            <p:nvPr/>
          </p:nvSpPr>
          <p:spPr>
            <a:xfrm rot="16200000">
              <a:off x="9540362" y="1702292"/>
              <a:ext cx="633516" cy="272200"/>
            </a:xfrm>
            <a:prstGeom prst="triangl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600" dirty="0"/>
            </a:p>
          </p:txBody>
        </p:sp>
        <p:sp>
          <p:nvSpPr>
            <p:cNvPr id="97" name="TextBox 96">
              <a:extLst>
                <a:ext uri="{FF2B5EF4-FFF2-40B4-BE49-F238E27FC236}">
                  <a16:creationId xmlns:a16="http://schemas.microsoft.com/office/drawing/2014/main" id="{B2168A13-E7E2-BC1A-FD52-8EC4A2E1CC3F}"/>
                </a:ext>
              </a:extLst>
            </p:cNvPr>
            <p:cNvSpPr txBox="1"/>
            <p:nvPr/>
          </p:nvSpPr>
          <p:spPr>
            <a:xfrm>
              <a:off x="9993218" y="1453672"/>
              <a:ext cx="2102981" cy="938719"/>
            </a:xfrm>
            <a:prstGeom prst="rect">
              <a:avLst/>
            </a:prstGeom>
            <a:noFill/>
            <a:ln>
              <a:noFill/>
            </a:ln>
          </p:spPr>
          <p:txBody>
            <a:bodyPr wrap="square" rtlCol="0">
              <a:spAutoFit/>
            </a:bodyPr>
            <a:lstStyle/>
            <a:p>
              <a:pPr lvl="0"/>
              <a:r>
                <a:rPr lang="en-US" sz="1100" b="1" i="0" dirty="0">
                  <a:effectLst/>
                </a:rPr>
                <a:t>Solicit feedback from clients and potential buyers to understand their preferences regarding furnished or unfurnished properties</a:t>
              </a:r>
              <a:endParaRPr lang="en-IN" sz="1100" b="1" dirty="0"/>
            </a:p>
          </p:txBody>
        </p:sp>
        <p:cxnSp>
          <p:nvCxnSpPr>
            <p:cNvPr id="107" name="Straight Connector 106">
              <a:extLst>
                <a:ext uri="{FF2B5EF4-FFF2-40B4-BE49-F238E27FC236}">
                  <a16:creationId xmlns:a16="http://schemas.microsoft.com/office/drawing/2014/main" id="{D3338E46-E0E0-E0F0-72C4-05801D076B6C}"/>
                </a:ext>
              </a:extLst>
            </p:cNvPr>
            <p:cNvCxnSpPr>
              <a:cxnSpLocks/>
            </p:cNvCxnSpPr>
            <p:nvPr/>
          </p:nvCxnSpPr>
          <p:spPr>
            <a:xfrm>
              <a:off x="8065593" y="1837199"/>
              <a:ext cx="1655427" cy="238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31" name="Isosceles Triangle 130">
              <a:extLst>
                <a:ext uri="{FF2B5EF4-FFF2-40B4-BE49-F238E27FC236}">
                  <a16:creationId xmlns:a16="http://schemas.microsoft.com/office/drawing/2014/main" id="{8749F3EC-38E4-5876-A266-F8F55A7E948C}"/>
                </a:ext>
              </a:extLst>
            </p:cNvPr>
            <p:cNvSpPr/>
            <p:nvPr/>
          </p:nvSpPr>
          <p:spPr>
            <a:xfrm rot="5400000" flipH="1">
              <a:off x="2123693" y="1702292"/>
              <a:ext cx="633516" cy="27220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600"/>
            </a:p>
          </p:txBody>
        </p:sp>
        <p:sp>
          <p:nvSpPr>
            <p:cNvPr id="132" name="TextBox 131">
              <a:extLst>
                <a:ext uri="{FF2B5EF4-FFF2-40B4-BE49-F238E27FC236}">
                  <a16:creationId xmlns:a16="http://schemas.microsoft.com/office/drawing/2014/main" id="{ADF3CF3C-07C8-4E43-ABCF-7EE3EC946164}"/>
                </a:ext>
              </a:extLst>
            </p:cNvPr>
            <p:cNvSpPr txBox="1"/>
            <p:nvPr/>
          </p:nvSpPr>
          <p:spPr>
            <a:xfrm flipH="1">
              <a:off x="114316" y="1453672"/>
              <a:ext cx="2275244" cy="600164"/>
            </a:xfrm>
            <a:prstGeom prst="rect">
              <a:avLst/>
            </a:prstGeom>
            <a:noFill/>
            <a:ln>
              <a:noFill/>
            </a:ln>
          </p:spPr>
          <p:txBody>
            <a:bodyPr wrap="square" rtlCol="0">
              <a:spAutoFit/>
            </a:bodyPr>
            <a:lstStyle/>
            <a:p>
              <a:pPr lvl="0"/>
              <a:r>
                <a:rPr lang="en-IN" sz="1100" b="1" dirty="0"/>
                <a:t>Tailor marketing strategies based on the popularity and desirability of specific cities</a:t>
              </a:r>
              <a:endParaRPr lang="en-IN" sz="1100" dirty="0"/>
            </a:p>
          </p:txBody>
        </p:sp>
        <p:cxnSp>
          <p:nvCxnSpPr>
            <p:cNvPr id="123" name="Straight Connector 122">
              <a:extLst>
                <a:ext uri="{FF2B5EF4-FFF2-40B4-BE49-F238E27FC236}">
                  <a16:creationId xmlns:a16="http://schemas.microsoft.com/office/drawing/2014/main" id="{D6AA48A4-858D-0438-6CA2-86878E6959E1}"/>
                </a:ext>
              </a:extLst>
            </p:cNvPr>
            <p:cNvCxnSpPr>
              <a:cxnSpLocks/>
            </p:cNvCxnSpPr>
            <p:nvPr/>
          </p:nvCxnSpPr>
          <p:spPr>
            <a:xfrm flipH="1">
              <a:off x="2576551" y="1838392"/>
              <a:ext cx="147239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E9BBEB15-C872-39B2-7DD9-06C7327B5E2A}"/>
              </a:ext>
            </a:extLst>
          </p:cNvPr>
          <p:cNvGrpSpPr/>
          <p:nvPr/>
        </p:nvGrpSpPr>
        <p:grpSpPr>
          <a:xfrm>
            <a:off x="111829" y="3434711"/>
            <a:ext cx="11548625" cy="975685"/>
            <a:chOff x="190808" y="3108054"/>
            <a:chExt cx="11548625" cy="975685"/>
          </a:xfrm>
        </p:grpSpPr>
        <p:grpSp>
          <p:nvGrpSpPr>
            <p:cNvPr id="203" name="Group 202">
              <a:extLst>
                <a:ext uri="{FF2B5EF4-FFF2-40B4-BE49-F238E27FC236}">
                  <a16:creationId xmlns:a16="http://schemas.microsoft.com/office/drawing/2014/main" id="{17C8F9A7-D77B-48CE-70A6-866E35B402A0}"/>
                </a:ext>
              </a:extLst>
            </p:cNvPr>
            <p:cNvGrpSpPr/>
            <p:nvPr/>
          </p:nvGrpSpPr>
          <p:grpSpPr>
            <a:xfrm>
              <a:off x="3974933" y="3119625"/>
              <a:ext cx="964114" cy="964114"/>
              <a:chOff x="3974933" y="3119625"/>
              <a:chExt cx="964114" cy="964114"/>
            </a:xfrm>
          </p:grpSpPr>
          <p:sp>
            <p:nvSpPr>
              <p:cNvPr id="40" name="Oval 39">
                <a:extLst>
                  <a:ext uri="{FF2B5EF4-FFF2-40B4-BE49-F238E27FC236}">
                    <a16:creationId xmlns:a16="http://schemas.microsoft.com/office/drawing/2014/main" id="{39A82AC7-5F76-B9DD-F53C-92BB288D9154}"/>
                  </a:ext>
                </a:extLst>
              </p:cNvPr>
              <p:cNvSpPr/>
              <p:nvPr/>
            </p:nvSpPr>
            <p:spPr>
              <a:xfrm>
                <a:off x="3974933" y="3119625"/>
                <a:ext cx="964114" cy="964114"/>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200"/>
              </a:p>
            </p:txBody>
          </p:sp>
          <p:sp>
            <p:nvSpPr>
              <p:cNvPr id="41" name="Oval 40">
                <a:extLst>
                  <a:ext uri="{FF2B5EF4-FFF2-40B4-BE49-F238E27FC236}">
                    <a16:creationId xmlns:a16="http://schemas.microsoft.com/office/drawing/2014/main" id="{DB771A37-F636-1597-8C8E-612BBD55787F}"/>
                  </a:ext>
                </a:extLst>
              </p:cNvPr>
              <p:cNvSpPr/>
              <p:nvPr/>
            </p:nvSpPr>
            <p:spPr>
              <a:xfrm>
                <a:off x="4258844" y="3205389"/>
                <a:ext cx="396292" cy="39629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200"/>
              </a:p>
            </p:txBody>
          </p:sp>
          <p:pic>
            <p:nvPicPr>
              <p:cNvPr id="42" name="Graphic 41" descr="Run with solid fill">
                <a:extLst>
                  <a:ext uri="{FF2B5EF4-FFF2-40B4-BE49-F238E27FC236}">
                    <a16:creationId xmlns:a16="http://schemas.microsoft.com/office/drawing/2014/main" id="{14375AEC-8B68-FDC8-4ADD-CDED7AA0B8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341651" y="3288196"/>
                <a:ext cx="230678" cy="230678"/>
              </a:xfrm>
              <a:prstGeom prst="rect">
                <a:avLst/>
              </a:prstGeom>
            </p:spPr>
          </p:pic>
        </p:grpSp>
        <p:grpSp>
          <p:nvGrpSpPr>
            <p:cNvPr id="204" name="Group 203">
              <a:extLst>
                <a:ext uri="{FF2B5EF4-FFF2-40B4-BE49-F238E27FC236}">
                  <a16:creationId xmlns:a16="http://schemas.microsoft.com/office/drawing/2014/main" id="{A959BC84-3B43-C859-3F85-C8629B3A8AF5}"/>
                </a:ext>
              </a:extLst>
            </p:cNvPr>
            <p:cNvGrpSpPr/>
            <p:nvPr/>
          </p:nvGrpSpPr>
          <p:grpSpPr>
            <a:xfrm>
              <a:off x="7168995" y="3108054"/>
              <a:ext cx="964114" cy="964114"/>
              <a:chOff x="7168995" y="3108054"/>
              <a:chExt cx="964114" cy="964114"/>
            </a:xfrm>
          </p:grpSpPr>
          <p:sp>
            <p:nvSpPr>
              <p:cNvPr id="65" name="Oval 64">
                <a:extLst>
                  <a:ext uri="{FF2B5EF4-FFF2-40B4-BE49-F238E27FC236}">
                    <a16:creationId xmlns:a16="http://schemas.microsoft.com/office/drawing/2014/main" id="{4D39A34B-123D-969F-79D7-0F4296B5FAB5}"/>
                  </a:ext>
                </a:extLst>
              </p:cNvPr>
              <p:cNvSpPr/>
              <p:nvPr/>
            </p:nvSpPr>
            <p:spPr>
              <a:xfrm>
                <a:off x="7168995" y="3108054"/>
                <a:ext cx="964114" cy="9641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200"/>
              </a:p>
            </p:txBody>
          </p:sp>
          <p:sp>
            <p:nvSpPr>
              <p:cNvPr id="66" name="Oval 65">
                <a:extLst>
                  <a:ext uri="{FF2B5EF4-FFF2-40B4-BE49-F238E27FC236}">
                    <a16:creationId xmlns:a16="http://schemas.microsoft.com/office/drawing/2014/main" id="{320D08CB-BC10-3BA0-0A2A-6F02C55EF027}"/>
                  </a:ext>
                </a:extLst>
              </p:cNvPr>
              <p:cNvSpPr/>
              <p:nvPr/>
            </p:nvSpPr>
            <p:spPr>
              <a:xfrm>
                <a:off x="7452906" y="3193818"/>
                <a:ext cx="396292" cy="39629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200"/>
              </a:p>
            </p:txBody>
          </p:sp>
        </p:grpSp>
        <p:sp>
          <p:nvSpPr>
            <p:cNvPr id="93" name="Isosceles Triangle 92">
              <a:extLst>
                <a:ext uri="{FF2B5EF4-FFF2-40B4-BE49-F238E27FC236}">
                  <a16:creationId xmlns:a16="http://schemas.microsoft.com/office/drawing/2014/main" id="{5DDB0BEA-1AAE-22DA-EAA2-D02ADB21C868}"/>
                </a:ext>
              </a:extLst>
            </p:cNvPr>
            <p:cNvSpPr/>
            <p:nvPr/>
          </p:nvSpPr>
          <p:spPr>
            <a:xfrm rot="16200000">
              <a:off x="9540362" y="3468190"/>
              <a:ext cx="633516" cy="272200"/>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600"/>
            </a:p>
          </p:txBody>
        </p:sp>
        <p:sp>
          <p:nvSpPr>
            <p:cNvPr id="94" name="TextBox 93">
              <a:extLst>
                <a:ext uri="{FF2B5EF4-FFF2-40B4-BE49-F238E27FC236}">
                  <a16:creationId xmlns:a16="http://schemas.microsoft.com/office/drawing/2014/main" id="{D962FF97-6E13-A29B-2C23-92F0BC9555AF}"/>
                </a:ext>
              </a:extLst>
            </p:cNvPr>
            <p:cNvSpPr txBox="1"/>
            <p:nvPr/>
          </p:nvSpPr>
          <p:spPr>
            <a:xfrm>
              <a:off x="9874583" y="3167201"/>
              <a:ext cx="1864850" cy="261610"/>
            </a:xfrm>
            <a:prstGeom prst="rect">
              <a:avLst/>
            </a:prstGeom>
            <a:noFill/>
          </p:spPr>
          <p:txBody>
            <a:bodyPr wrap="square" rtlCol="0">
              <a:spAutoFit/>
            </a:bodyPr>
            <a:lstStyle/>
            <a:p>
              <a:endParaRPr lang="en-AU" sz="1100" dirty="0"/>
            </a:p>
          </p:txBody>
        </p:sp>
        <p:cxnSp>
          <p:nvCxnSpPr>
            <p:cNvPr id="111" name="Straight Connector 110">
              <a:extLst>
                <a:ext uri="{FF2B5EF4-FFF2-40B4-BE49-F238E27FC236}">
                  <a16:creationId xmlns:a16="http://schemas.microsoft.com/office/drawing/2014/main" id="{534EF89D-99D8-343F-DACC-77924482D000}"/>
                </a:ext>
              </a:extLst>
            </p:cNvPr>
            <p:cNvCxnSpPr>
              <a:cxnSpLocks/>
              <a:stCxn id="65" idx="6"/>
              <a:endCxn id="93" idx="0"/>
            </p:cNvCxnSpPr>
            <p:nvPr/>
          </p:nvCxnSpPr>
          <p:spPr>
            <a:xfrm>
              <a:off x="8133109" y="3590111"/>
              <a:ext cx="1587911" cy="14179"/>
            </a:xfrm>
            <a:prstGeom prst="line">
              <a:avLst/>
            </a:prstGeom>
          </p:spPr>
          <p:style>
            <a:lnRef idx="1">
              <a:schemeClr val="accent1"/>
            </a:lnRef>
            <a:fillRef idx="0">
              <a:schemeClr val="accent1"/>
            </a:fillRef>
            <a:effectRef idx="0">
              <a:schemeClr val="accent1"/>
            </a:effectRef>
            <a:fontRef idx="minor">
              <a:schemeClr val="tx1"/>
            </a:fontRef>
          </p:style>
        </p:cxnSp>
        <p:sp>
          <p:nvSpPr>
            <p:cNvPr id="133" name="Isosceles Triangle 132">
              <a:extLst>
                <a:ext uri="{FF2B5EF4-FFF2-40B4-BE49-F238E27FC236}">
                  <a16:creationId xmlns:a16="http://schemas.microsoft.com/office/drawing/2014/main" id="{42102A33-85B2-DB9B-38D0-20C218A55332}"/>
                </a:ext>
              </a:extLst>
            </p:cNvPr>
            <p:cNvSpPr/>
            <p:nvPr/>
          </p:nvSpPr>
          <p:spPr>
            <a:xfrm rot="5400000" flipH="1">
              <a:off x="2123693" y="3552652"/>
              <a:ext cx="633516" cy="272200"/>
            </a:xfrm>
            <a:prstGeom prst="triangl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600"/>
            </a:p>
          </p:txBody>
        </p:sp>
        <p:sp>
          <p:nvSpPr>
            <p:cNvPr id="134" name="TextBox 133">
              <a:extLst>
                <a:ext uri="{FF2B5EF4-FFF2-40B4-BE49-F238E27FC236}">
                  <a16:creationId xmlns:a16="http://schemas.microsoft.com/office/drawing/2014/main" id="{8FC1E2D4-DEFD-90E3-81D5-21BDD3F2952C}"/>
                </a:ext>
              </a:extLst>
            </p:cNvPr>
            <p:cNvSpPr txBox="1"/>
            <p:nvPr/>
          </p:nvSpPr>
          <p:spPr>
            <a:xfrm flipH="1">
              <a:off x="190808" y="3438230"/>
              <a:ext cx="2004857" cy="600164"/>
            </a:xfrm>
            <a:prstGeom prst="rect">
              <a:avLst/>
            </a:prstGeom>
            <a:noFill/>
          </p:spPr>
          <p:txBody>
            <a:bodyPr wrap="square" rtlCol="0">
              <a:spAutoFit/>
            </a:bodyPr>
            <a:lstStyle/>
            <a:p>
              <a:pPr lvl="0"/>
              <a:r>
                <a:rPr lang="en-IN" sz="1100" b="1" dirty="0"/>
                <a:t>Emphasize and market the spaciousness of the living areas in property descriptions</a:t>
              </a:r>
              <a:endParaRPr lang="en-IN" sz="1100" dirty="0"/>
            </a:p>
          </p:txBody>
        </p:sp>
        <p:cxnSp>
          <p:nvCxnSpPr>
            <p:cNvPr id="125" name="Straight Connector 124">
              <a:extLst>
                <a:ext uri="{FF2B5EF4-FFF2-40B4-BE49-F238E27FC236}">
                  <a16:creationId xmlns:a16="http://schemas.microsoft.com/office/drawing/2014/main" id="{8216D94F-9057-FEA4-E39A-BEBD9B590D20}"/>
                </a:ext>
              </a:extLst>
            </p:cNvPr>
            <p:cNvCxnSpPr>
              <a:cxnSpLocks/>
              <a:endCxn id="133" idx="0"/>
            </p:cNvCxnSpPr>
            <p:nvPr/>
          </p:nvCxnSpPr>
          <p:spPr>
            <a:xfrm flipH="1">
              <a:off x="2576551" y="3674573"/>
              <a:ext cx="1484905" cy="1417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55" name="Oval 154">
            <a:extLst>
              <a:ext uri="{FF2B5EF4-FFF2-40B4-BE49-F238E27FC236}">
                <a16:creationId xmlns:a16="http://schemas.microsoft.com/office/drawing/2014/main" id="{F23AFB5A-98B1-9104-EC86-EDB2C0121E06}"/>
              </a:ext>
            </a:extLst>
          </p:cNvPr>
          <p:cNvSpPr/>
          <p:nvPr/>
        </p:nvSpPr>
        <p:spPr>
          <a:xfrm flipV="1">
            <a:off x="7163347" y="3692076"/>
            <a:ext cx="85725" cy="85725"/>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06" name="Group 205">
            <a:extLst>
              <a:ext uri="{FF2B5EF4-FFF2-40B4-BE49-F238E27FC236}">
                <a16:creationId xmlns:a16="http://schemas.microsoft.com/office/drawing/2014/main" id="{B0E753FC-A1F5-765B-FDF7-EC6165F56FB1}"/>
              </a:ext>
            </a:extLst>
          </p:cNvPr>
          <p:cNvGrpSpPr/>
          <p:nvPr/>
        </p:nvGrpSpPr>
        <p:grpSpPr>
          <a:xfrm>
            <a:off x="4813195" y="4352740"/>
            <a:ext cx="964114" cy="964114"/>
            <a:chOff x="4892174" y="3914590"/>
            <a:chExt cx="964114" cy="964114"/>
          </a:xfrm>
        </p:grpSpPr>
        <p:sp>
          <p:nvSpPr>
            <p:cNvPr id="80" name="Oval 79">
              <a:extLst>
                <a:ext uri="{FF2B5EF4-FFF2-40B4-BE49-F238E27FC236}">
                  <a16:creationId xmlns:a16="http://schemas.microsoft.com/office/drawing/2014/main" id="{511033CA-24E8-AB39-B4ED-BAB8177BDFA4}"/>
                </a:ext>
              </a:extLst>
            </p:cNvPr>
            <p:cNvSpPr/>
            <p:nvPr/>
          </p:nvSpPr>
          <p:spPr>
            <a:xfrm>
              <a:off x="4892174" y="3914590"/>
              <a:ext cx="964114" cy="964114"/>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200"/>
            </a:p>
          </p:txBody>
        </p:sp>
        <p:sp>
          <p:nvSpPr>
            <p:cNvPr id="81" name="Oval 80">
              <a:extLst>
                <a:ext uri="{FF2B5EF4-FFF2-40B4-BE49-F238E27FC236}">
                  <a16:creationId xmlns:a16="http://schemas.microsoft.com/office/drawing/2014/main" id="{50921D6A-DED7-5301-E9AF-27B79C443978}"/>
                </a:ext>
              </a:extLst>
            </p:cNvPr>
            <p:cNvSpPr/>
            <p:nvPr/>
          </p:nvSpPr>
          <p:spPr>
            <a:xfrm>
              <a:off x="5153217" y="4007232"/>
              <a:ext cx="396292" cy="39629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200"/>
            </a:p>
          </p:txBody>
        </p:sp>
      </p:grpSp>
      <p:sp>
        <p:nvSpPr>
          <p:cNvPr id="85" name="Oval 84">
            <a:extLst>
              <a:ext uri="{FF2B5EF4-FFF2-40B4-BE49-F238E27FC236}">
                <a16:creationId xmlns:a16="http://schemas.microsoft.com/office/drawing/2014/main" id="{C2608988-FD2C-B8DC-8A42-0B8FA63B265C}"/>
              </a:ext>
            </a:extLst>
          </p:cNvPr>
          <p:cNvSpPr/>
          <p:nvPr/>
        </p:nvSpPr>
        <p:spPr>
          <a:xfrm>
            <a:off x="6238968" y="4269793"/>
            <a:ext cx="964114" cy="964114"/>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200"/>
          </a:p>
        </p:txBody>
      </p:sp>
      <p:sp>
        <p:nvSpPr>
          <p:cNvPr id="102" name="Isosceles Triangle 101">
            <a:extLst>
              <a:ext uri="{FF2B5EF4-FFF2-40B4-BE49-F238E27FC236}">
                <a16:creationId xmlns:a16="http://schemas.microsoft.com/office/drawing/2014/main" id="{B1265C9E-BB3C-F7DF-36D4-08A51C8D9AC7}"/>
              </a:ext>
            </a:extLst>
          </p:cNvPr>
          <p:cNvSpPr/>
          <p:nvPr/>
        </p:nvSpPr>
        <p:spPr>
          <a:xfrm rot="16200000">
            <a:off x="9461383" y="4631764"/>
            <a:ext cx="633516" cy="272200"/>
          </a:xfrm>
          <a:prstGeom prst="triangl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600"/>
          </a:p>
        </p:txBody>
      </p:sp>
      <p:sp>
        <p:nvSpPr>
          <p:cNvPr id="127" name="Isosceles Triangle 126">
            <a:extLst>
              <a:ext uri="{FF2B5EF4-FFF2-40B4-BE49-F238E27FC236}">
                <a16:creationId xmlns:a16="http://schemas.microsoft.com/office/drawing/2014/main" id="{A04E2D16-0C5F-B393-4A82-E90CEDD27C5A}"/>
              </a:ext>
            </a:extLst>
          </p:cNvPr>
          <p:cNvSpPr/>
          <p:nvPr/>
        </p:nvSpPr>
        <p:spPr>
          <a:xfrm rot="5400000" flipH="1">
            <a:off x="2044714" y="4705574"/>
            <a:ext cx="633516" cy="272200"/>
          </a:xfrm>
          <a:prstGeom prst="triangl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600"/>
          </a:p>
        </p:txBody>
      </p:sp>
      <p:sp>
        <p:nvSpPr>
          <p:cNvPr id="128" name="TextBox 127">
            <a:extLst>
              <a:ext uri="{FF2B5EF4-FFF2-40B4-BE49-F238E27FC236}">
                <a16:creationId xmlns:a16="http://schemas.microsoft.com/office/drawing/2014/main" id="{DE5588DC-F877-CB21-8AB9-41912518F02A}"/>
              </a:ext>
            </a:extLst>
          </p:cNvPr>
          <p:cNvSpPr txBox="1"/>
          <p:nvPr/>
        </p:nvSpPr>
        <p:spPr>
          <a:xfrm flipH="1">
            <a:off x="111829" y="4534328"/>
            <a:ext cx="2072268" cy="769441"/>
          </a:xfrm>
          <a:prstGeom prst="rect">
            <a:avLst/>
          </a:prstGeom>
          <a:noFill/>
        </p:spPr>
        <p:txBody>
          <a:bodyPr wrap="square" rtlCol="0">
            <a:spAutoFit/>
          </a:bodyPr>
          <a:lstStyle/>
          <a:p>
            <a:r>
              <a:rPr lang="en-IN" sz="1100" b="1" dirty="0"/>
              <a:t> Leverage properties with  coastal views </a:t>
            </a:r>
            <a:r>
              <a:rPr lang="en-US" sz="1100" b="0" i="0" dirty="0">
                <a:effectLst/>
                <a:latin typeface="Söhne"/>
              </a:rPr>
              <a:t>as a unique selling point</a:t>
            </a:r>
            <a:endParaRPr lang="en-IN" sz="1100" b="1" dirty="0"/>
          </a:p>
          <a:p>
            <a:endParaRPr lang="en-AU" sz="1100" dirty="0"/>
          </a:p>
        </p:txBody>
      </p:sp>
      <p:cxnSp>
        <p:nvCxnSpPr>
          <p:cNvPr id="126" name="Straight Connector 125">
            <a:extLst>
              <a:ext uri="{FF2B5EF4-FFF2-40B4-BE49-F238E27FC236}">
                <a16:creationId xmlns:a16="http://schemas.microsoft.com/office/drawing/2014/main" id="{0D2BFB70-A34B-E502-9DD4-86345A54E2C8}"/>
              </a:ext>
            </a:extLst>
          </p:cNvPr>
          <p:cNvCxnSpPr>
            <a:cxnSpLocks/>
            <a:stCxn id="80" idx="2"/>
            <a:endCxn id="127" idx="0"/>
          </p:cNvCxnSpPr>
          <p:nvPr/>
        </p:nvCxnSpPr>
        <p:spPr>
          <a:xfrm flipH="1">
            <a:off x="2497572" y="4834797"/>
            <a:ext cx="2315623" cy="6877"/>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E4D51325-F03E-68C0-FF1B-B87E327EFAF4}"/>
              </a:ext>
            </a:extLst>
          </p:cNvPr>
          <p:cNvCxnSpPr>
            <a:cxnSpLocks/>
            <a:stCxn id="102" idx="0"/>
            <a:endCxn id="85" idx="6"/>
          </p:cNvCxnSpPr>
          <p:nvPr/>
        </p:nvCxnSpPr>
        <p:spPr>
          <a:xfrm flipH="1" flipV="1">
            <a:off x="7203082" y="4751850"/>
            <a:ext cx="2438959" cy="1601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9B3CAA9-2372-C7A5-8AC9-9DBBE5037B76}"/>
              </a:ext>
            </a:extLst>
          </p:cNvPr>
          <p:cNvCxnSpPr>
            <a:cxnSpLocks/>
            <a:stCxn id="129" idx="0"/>
            <a:endCxn id="99" idx="0"/>
          </p:cNvCxnSpPr>
          <p:nvPr/>
        </p:nvCxnSpPr>
        <p:spPr>
          <a:xfrm>
            <a:off x="2515035" y="3091420"/>
            <a:ext cx="7144469" cy="0"/>
          </a:xfrm>
          <a:prstGeom prst="line">
            <a:avLst/>
          </a:prstGeom>
        </p:spPr>
        <p:style>
          <a:lnRef idx="1">
            <a:schemeClr val="accent1"/>
          </a:lnRef>
          <a:fillRef idx="0">
            <a:schemeClr val="accent1"/>
          </a:fillRef>
          <a:effectRef idx="0">
            <a:schemeClr val="accent1"/>
          </a:effectRef>
          <a:fontRef idx="minor">
            <a:schemeClr val="tx1"/>
          </a:fontRef>
        </p:style>
      </p:cxnSp>
      <p:sp>
        <p:nvSpPr>
          <p:cNvPr id="176" name="Oval 175">
            <a:extLst>
              <a:ext uri="{FF2B5EF4-FFF2-40B4-BE49-F238E27FC236}">
                <a16:creationId xmlns:a16="http://schemas.microsoft.com/office/drawing/2014/main" id="{AEC62523-D0BF-F987-F6BE-102BADF0ACDC}"/>
              </a:ext>
            </a:extLst>
          </p:cNvPr>
          <p:cNvSpPr/>
          <p:nvPr/>
        </p:nvSpPr>
        <p:spPr>
          <a:xfrm>
            <a:off x="5240953" y="2432002"/>
            <a:ext cx="1580386" cy="1580386"/>
          </a:xfrm>
          <a:prstGeom prst="ellipse">
            <a:avLst/>
          </a:prstGeom>
          <a:solidFill>
            <a:srgbClr val="666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7" name="Oval 176">
            <a:extLst>
              <a:ext uri="{FF2B5EF4-FFF2-40B4-BE49-F238E27FC236}">
                <a16:creationId xmlns:a16="http://schemas.microsoft.com/office/drawing/2014/main" id="{29C527AE-F095-8618-6270-105EEA273B04}"/>
              </a:ext>
            </a:extLst>
          </p:cNvPr>
          <p:cNvSpPr/>
          <p:nvPr/>
        </p:nvSpPr>
        <p:spPr>
          <a:xfrm>
            <a:off x="5348618" y="2529438"/>
            <a:ext cx="1350679" cy="135067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202" name="Group 201">
            <a:extLst>
              <a:ext uri="{FF2B5EF4-FFF2-40B4-BE49-F238E27FC236}">
                <a16:creationId xmlns:a16="http://schemas.microsoft.com/office/drawing/2014/main" id="{A4EDD39A-7A85-845C-D61A-C59667598C6E}"/>
              </a:ext>
            </a:extLst>
          </p:cNvPr>
          <p:cNvGrpSpPr/>
          <p:nvPr/>
        </p:nvGrpSpPr>
        <p:grpSpPr>
          <a:xfrm>
            <a:off x="52799" y="1093359"/>
            <a:ext cx="11743754" cy="2480118"/>
            <a:chOff x="114315" y="785984"/>
            <a:chExt cx="11743754" cy="2480118"/>
          </a:xfrm>
        </p:grpSpPr>
        <p:sp>
          <p:nvSpPr>
            <p:cNvPr id="99" name="Isosceles Triangle 98">
              <a:extLst>
                <a:ext uri="{FF2B5EF4-FFF2-40B4-BE49-F238E27FC236}">
                  <a16:creationId xmlns:a16="http://schemas.microsoft.com/office/drawing/2014/main" id="{D04C52EF-671A-F4B8-6FFA-83DE1C9C502F}"/>
                </a:ext>
              </a:extLst>
            </p:cNvPr>
            <p:cNvSpPr/>
            <p:nvPr/>
          </p:nvSpPr>
          <p:spPr>
            <a:xfrm rot="16200000">
              <a:off x="9540362" y="2647945"/>
              <a:ext cx="633516" cy="272200"/>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600"/>
            </a:p>
          </p:txBody>
        </p:sp>
        <p:sp>
          <p:nvSpPr>
            <p:cNvPr id="100" name="TextBox 99">
              <a:extLst>
                <a:ext uri="{FF2B5EF4-FFF2-40B4-BE49-F238E27FC236}">
                  <a16:creationId xmlns:a16="http://schemas.microsoft.com/office/drawing/2014/main" id="{1EFEFEF9-9F71-E1BF-A3D4-5C7E448690FE}"/>
                </a:ext>
              </a:extLst>
            </p:cNvPr>
            <p:cNvSpPr txBox="1"/>
            <p:nvPr/>
          </p:nvSpPr>
          <p:spPr>
            <a:xfrm>
              <a:off x="9993219" y="2399325"/>
              <a:ext cx="1864850" cy="261610"/>
            </a:xfrm>
            <a:prstGeom prst="rect">
              <a:avLst/>
            </a:prstGeom>
            <a:noFill/>
          </p:spPr>
          <p:txBody>
            <a:bodyPr wrap="square" rtlCol="0">
              <a:spAutoFit/>
            </a:bodyPr>
            <a:lstStyle/>
            <a:p>
              <a:endParaRPr lang="en-AU" sz="1100" dirty="0"/>
            </a:p>
          </p:txBody>
        </p:sp>
        <p:sp>
          <p:nvSpPr>
            <p:cNvPr id="129" name="Isosceles Triangle 128">
              <a:extLst>
                <a:ext uri="{FF2B5EF4-FFF2-40B4-BE49-F238E27FC236}">
                  <a16:creationId xmlns:a16="http://schemas.microsoft.com/office/drawing/2014/main" id="{580758A9-3901-ACAD-EA47-0718E3925622}"/>
                </a:ext>
              </a:extLst>
            </p:cNvPr>
            <p:cNvSpPr/>
            <p:nvPr/>
          </p:nvSpPr>
          <p:spPr>
            <a:xfrm rot="5400000" flipH="1">
              <a:off x="2123693" y="2647945"/>
              <a:ext cx="633516" cy="272200"/>
            </a:xfrm>
            <a:prstGeom prst="triangl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600"/>
            </a:p>
          </p:txBody>
        </p:sp>
        <p:sp>
          <p:nvSpPr>
            <p:cNvPr id="130" name="TextBox 129">
              <a:extLst>
                <a:ext uri="{FF2B5EF4-FFF2-40B4-BE49-F238E27FC236}">
                  <a16:creationId xmlns:a16="http://schemas.microsoft.com/office/drawing/2014/main" id="{93954FF6-4DDB-F087-5B88-B94D7D4FDE62}"/>
                </a:ext>
              </a:extLst>
            </p:cNvPr>
            <p:cNvSpPr txBox="1"/>
            <p:nvPr/>
          </p:nvSpPr>
          <p:spPr>
            <a:xfrm flipH="1">
              <a:off x="114315" y="785984"/>
              <a:ext cx="2188501" cy="938719"/>
            </a:xfrm>
            <a:prstGeom prst="rect">
              <a:avLst/>
            </a:prstGeom>
            <a:noFill/>
          </p:spPr>
          <p:txBody>
            <a:bodyPr wrap="square" rtlCol="0">
              <a:spAutoFit/>
            </a:bodyPr>
            <a:lstStyle/>
            <a:p>
              <a:r>
                <a:rPr lang="en-IN" sz="1100" b="1" dirty="0"/>
                <a:t>Highlight the quality rating and condition of the property, especially if it's in the higher categories</a:t>
              </a:r>
            </a:p>
            <a:p>
              <a:endParaRPr lang="en-AU" sz="1100" dirty="0"/>
            </a:p>
          </p:txBody>
        </p:sp>
        <p:grpSp>
          <p:nvGrpSpPr>
            <p:cNvPr id="179" name="Group 178">
              <a:extLst>
                <a:ext uri="{FF2B5EF4-FFF2-40B4-BE49-F238E27FC236}">
                  <a16:creationId xmlns:a16="http://schemas.microsoft.com/office/drawing/2014/main" id="{94677609-A06E-5691-304A-D1690DB29C96}"/>
                </a:ext>
              </a:extLst>
            </p:cNvPr>
            <p:cNvGrpSpPr/>
            <p:nvPr/>
          </p:nvGrpSpPr>
          <p:grpSpPr>
            <a:xfrm>
              <a:off x="7817508" y="2301988"/>
              <a:ext cx="964114" cy="964114"/>
              <a:chOff x="7817508" y="2283094"/>
              <a:chExt cx="964114" cy="964114"/>
            </a:xfrm>
          </p:grpSpPr>
          <p:sp>
            <p:nvSpPr>
              <p:cNvPr id="180" name="Oval 179">
                <a:extLst>
                  <a:ext uri="{FF2B5EF4-FFF2-40B4-BE49-F238E27FC236}">
                    <a16:creationId xmlns:a16="http://schemas.microsoft.com/office/drawing/2014/main" id="{5B87655F-C272-72DD-6580-B85FC1066AAE}"/>
                  </a:ext>
                </a:extLst>
              </p:cNvPr>
              <p:cNvSpPr/>
              <p:nvPr/>
            </p:nvSpPr>
            <p:spPr>
              <a:xfrm>
                <a:off x="7817508" y="2283094"/>
                <a:ext cx="964114" cy="964114"/>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200"/>
              </a:p>
            </p:txBody>
          </p:sp>
          <p:sp>
            <p:nvSpPr>
              <p:cNvPr id="181" name="Oval 180">
                <a:extLst>
                  <a:ext uri="{FF2B5EF4-FFF2-40B4-BE49-F238E27FC236}">
                    <a16:creationId xmlns:a16="http://schemas.microsoft.com/office/drawing/2014/main" id="{0F1CF0AA-EE42-86FA-9D48-D8B7E1A1DD9A}"/>
                  </a:ext>
                </a:extLst>
              </p:cNvPr>
              <p:cNvSpPr/>
              <p:nvPr/>
            </p:nvSpPr>
            <p:spPr>
              <a:xfrm>
                <a:off x="8088546" y="2417183"/>
                <a:ext cx="396292" cy="39629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200"/>
              </a:p>
            </p:txBody>
          </p:sp>
        </p:grpSp>
        <p:grpSp>
          <p:nvGrpSpPr>
            <p:cNvPr id="185" name="Group 184">
              <a:extLst>
                <a:ext uri="{FF2B5EF4-FFF2-40B4-BE49-F238E27FC236}">
                  <a16:creationId xmlns:a16="http://schemas.microsoft.com/office/drawing/2014/main" id="{66D98D87-88F6-1D5D-C106-FBF94157EE92}"/>
                </a:ext>
              </a:extLst>
            </p:cNvPr>
            <p:cNvGrpSpPr/>
            <p:nvPr/>
          </p:nvGrpSpPr>
          <p:grpSpPr>
            <a:xfrm>
              <a:off x="3378023" y="2301988"/>
              <a:ext cx="964114" cy="964114"/>
              <a:chOff x="3378023" y="2197040"/>
              <a:chExt cx="964114" cy="964114"/>
            </a:xfrm>
          </p:grpSpPr>
          <p:sp>
            <p:nvSpPr>
              <p:cNvPr id="186" name="Oval 185">
                <a:extLst>
                  <a:ext uri="{FF2B5EF4-FFF2-40B4-BE49-F238E27FC236}">
                    <a16:creationId xmlns:a16="http://schemas.microsoft.com/office/drawing/2014/main" id="{0F62D78D-A49C-17E0-0C3B-714853AE00B1}"/>
                  </a:ext>
                </a:extLst>
              </p:cNvPr>
              <p:cNvSpPr/>
              <p:nvPr/>
            </p:nvSpPr>
            <p:spPr>
              <a:xfrm>
                <a:off x="3378023" y="2197040"/>
                <a:ext cx="964114" cy="964114"/>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200"/>
              </a:p>
            </p:txBody>
          </p:sp>
          <p:sp>
            <p:nvSpPr>
              <p:cNvPr id="187" name="Oval 186">
                <a:extLst>
                  <a:ext uri="{FF2B5EF4-FFF2-40B4-BE49-F238E27FC236}">
                    <a16:creationId xmlns:a16="http://schemas.microsoft.com/office/drawing/2014/main" id="{1BCA715D-1170-7BC1-B26C-001AC4865737}"/>
                  </a:ext>
                </a:extLst>
              </p:cNvPr>
              <p:cNvSpPr/>
              <p:nvPr/>
            </p:nvSpPr>
            <p:spPr>
              <a:xfrm>
                <a:off x="3661934" y="2282804"/>
                <a:ext cx="396292" cy="39629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200"/>
              </a:p>
            </p:txBody>
          </p:sp>
        </p:grpSp>
      </p:grpSp>
      <p:sp>
        <p:nvSpPr>
          <p:cNvPr id="212" name="Oval 211">
            <a:extLst>
              <a:ext uri="{FF2B5EF4-FFF2-40B4-BE49-F238E27FC236}">
                <a16:creationId xmlns:a16="http://schemas.microsoft.com/office/drawing/2014/main" id="{39780B5F-351A-5C47-9CCD-5ED8836500F0}"/>
              </a:ext>
            </a:extLst>
          </p:cNvPr>
          <p:cNvSpPr/>
          <p:nvPr/>
        </p:nvSpPr>
        <p:spPr>
          <a:xfrm>
            <a:off x="6492380" y="4423313"/>
            <a:ext cx="530437" cy="4392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200" dirty="0"/>
          </a:p>
        </p:txBody>
      </p:sp>
      <p:grpSp>
        <p:nvGrpSpPr>
          <p:cNvPr id="241" name="Group 240">
            <a:extLst>
              <a:ext uri="{FF2B5EF4-FFF2-40B4-BE49-F238E27FC236}">
                <a16:creationId xmlns:a16="http://schemas.microsoft.com/office/drawing/2014/main" id="{7DEDA838-2FEC-CFCC-76DD-B4C3DAAD110E}"/>
              </a:ext>
            </a:extLst>
          </p:cNvPr>
          <p:cNvGrpSpPr/>
          <p:nvPr/>
        </p:nvGrpSpPr>
        <p:grpSpPr>
          <a:xfrm>
            <a:off x="3739735" y="6298540"/>
            <a:ext cx="210368" cy="253157"/>
            <a:chOff x="3801251" y="5832009"/>
            <a:chExt cx="210368" cy="253157"/>
          </a:xfrm>
        </p:grpSpPr>
        <p:sp>
          <p:nvSpPr>
            <p:cNvPr id="233" name="Isosceles Triangle 232">
              <a:extLst>
                <a:ext uri="{FF2B5EF4-FFF2-40B4-BE49-F238E27FC236}">
                  <a16:creationId xmlns:a16="http://schemas.microsoft.com/office/drawing/2014/main" id="{10F6DFAB-BADC-E4DC-F9F0-068D8F9FF172}"/>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4" name="Isosceles Triangle 232">
              <a:extLst>
                <a:ext uri="{FF2B5EF4-FFF2-40B4-BE49-F238E27FC236}">
                  <a16:creationId xmlns:a16="http://schemas.microsoft.com/office/drawing/2014/main" id="{9519F5FB-5466-E6ED-AB61-C2EC3C034B64}"/>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5" name="Isosceles Triangle 232">
              <a:extLst>
                <a:ext uri="{FF2B5EF4-FFF2-40B4-BE49-F238E27FC236}">
                  <a16:creationId xmlns:a16="http://schemas.microsoft.com/office/drawing/2014/main" id="{D36D5C47-CCEB-46FB-5BF4-17DFE43701CB}"/>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6" name="Isosceles Triangle 232">
              <a:extLst>
                <a:ext uri="{FF2B5EF4-FFF2-40B4-BE49-F238E27FC236}">
                  <a16:creationId xmlns:a16="http://schemas.microsoft.com/office/drawing/2014/main" id="{E1407282-4383-A6ED-40C8-F7FE74234A87}"/>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7" name="Isosceles Triangle 232">
              <a:extLst>
                <a:ext uri="{FF2B5EF4-FFF2-40B4-BE49-F238E27FC236}">
                  <a16:creationId xmlns:a16="http://schemas.microsoft.com/office/drawing/2014/main" id="{728CC046-5F99-2924-F9AC-A150082A4187}"/>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8" name="Isosceles Triangle 232">
              <a:extLst>
                <a:ext uri="{FF2B5EF4-FFF2-40B4-BE49-F238E27FC236}">
                  <a16:creationId xmlns:a16="http://schemas.microsoft.com/office/drawing/2014/main" id="{75C7052B-9F7B-B6AC-C100-703A50B5942C}"/>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9" name="Isosceles Triangle 232">
              <a:extLst>
                <a:ext uri="{FF2B5EF4-FFF2-40B4-BE49-F238E27FC236}">
                  <a16:creationId xmlns:a16="http://schemas.microsoft.com/office/drawing/2014/main" id="{4CB45A99-9A30-A56A-904F-26B46D0C243D}"/>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0" name="Isosceles Triangle 232">
              <a:extLst>
                <a:ext uri="{FF2B5EF4-FFF2-40B4-BE49-F238E27FC236}">
                  <a16:creationId xmlns:a16="http://schemas.microsoft.com/office/drawing/2014/main" id="{457F4C2E-5F80-957E-8C6E-91823795E45B}"/>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42" name="Group 241">
            <a:extLst>
              <a:ext uri="{FF2B5EF4-FFF2-40B4-BE49-F238E27FC236}">
                <a16:creationId xmlns:a16="http://schemas.microsoft.com/office/drawing/2014/main" id="{255896FD-FFA1-864D-A864-7163DF5F4B72}"/>
              </a:ext>
            </a:extLst>
          </p:cNvPr>
          <p:cNvGrpSpPr/>
          <p:nvPr/>
        </p:nvGrpSpPr>
        <p:grpSpPr>
          <a:xfrm>
            <a:off x="3877293" y="6364680"/>
            <a:ext cx="210368" cy="187017"/>
            <a:chOff x="3801251" y="5832009"/>
            <a:chExt cx="210368" cy="253157"/>
          </a:xfrm>
        </p:grpSpPr>
        <p:sp>
          <p:nvSpPr>
            <p:cNvPr id="243" name="Isosceles Triangle 232">
              <a:extLst>
                <a:ext uri="{FF2B5EF4-FFF2-40B4-BE49-F238E27FC236}">
                  <a16:creationId xmlns:a16="http://schemas.microsoft.com/office/drawing/2014/main" id="{21807CE3-74C4-CD48-461B-DC62E873ACCF}"/>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4" name="Isosceles Triangle 232">
              <a:extLst>
                <a:ext uri="{FF2B5EF4-FFF2-40B4-BE49-F238E27FC236}">
                  <a16:creationId xmlns:a16="http://schemas.microsoft.com/office/drawing/2014/main" id="{8D18E649-8B53-2D2B-A710-24986593E9C9}"/>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5" name="Isosceles Triangle 232">
              <a:extLst>
                <a:ext uri="{FF2B5EF4-FFF2-40B4-BE49-F238E27FC236}">
                  <a16:creationId xmlns:a16="http://schemas.microsoft.com/office/drawing/2014/main" id="{C7D85854-A062-F13B-2649-9DC10D1A0A38}"/>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6" name="Isosceles Triangle 232">
              <a:extLst>
                <a:ext uri="{FF2B5EF4-FFF2-40B4-BE49-F238E27FC236}">
                  <a16:creationId xmlns:a16="http://schemas.microsoft.com/office/drawing/2014/main" id="{D977E8B0-5D31-B5E6-D318-D26DBD9D5D7C}"/>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7" name="Isosceles Triangle 232">
              <a:extLst>
                <a:ext uri="{FF2B5EF4-FFF2-40B4-BE49-F238E27FC236}">
                  <a16:creationId xmlns:a16="http://schemas.microsoft.com/office/drawing/2014/main" id="{09EA9E76-7045-8220-AADD-07D88BB2D7CA}"/>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8" name="Isosceles Triangle 232">
              <a:extLst>
                <a:ext uri="{FF2B5EF4-FFF2-40B4-BE49-F238E27FC236}">
                  <a16:creationId xmlns:a16="http://schemas.microsoft.com/office/drawing/2014/main" id="{EEE26836-1F77-C2DC-2EF2-DC75630D253D}"/>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9" name="Isosceles Triangle 232">
              <a:extLst>
                <a:ext uri="{FF2B5EF4-FFF2-40B4-BE49-F238E27FC236}">
                  <a16:creationId xmlns:a16="http://schemas.microsoft.com/office/drawing/2014/main" id="{0E5E124E-955C-6601-030B-4BB1D3B0B4EA}"/>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0" name="Isosceles Triangle 232">
              <a:extLst>
                <a:ext uri="{FF2B5EF4-FFF2-40B4-BE49-F238E27FC236}">
                  <a16:creationId xmlns:a16="http://schemas.microsoft.com/office/drawing/2014/main" id="{1516F80F-908A-1B00-B191-A3B21F82CA13}"/>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51" name="Group 250">
            <a:extLst>
              <a:ext uri="{FF2B5EF4-FFF2-40B4-BE49-F238E27FC236}">
                <a16:creationId xmlns:a16="http://schemas.microsoft.com/office/drawing/2014/main" id="{0B11E5C6-DF54-E598-7DE9-F247F2416B78}"/>
              </a:ext>
            </a:extLst>
          </p:cNvPr>
          <p:cNvGrpSpPr/>
          <p:nvPr/>
        </p:nvGrpSpPr>
        <p:grpSpPr>
          <a:xfrm>
            <a:off x="4005474" y="6298540"/>
            <a:ext cx="210368" cy="253157"/>
            <a:chOff x="3801251" y="5832009"/>
            <a:chExt cx="210368" cy="253157"/>
          </a:xfrm>
        </p:grpSpPr>
        <p:sp>
          <p:nvSpPr>
            <p:cNvPr id="252" name="Isosceles Triangle 232">
              <a:extLst>
                <a:ext uri="{FF2B5EF4-FFF2-40B4-BE49-F238E27FC236}">
                  <a16:creationId xmlns:a16="http://schemas.microsoft.com/office/drawing/2014/main" id="{28DCAD02-0E63-8B39-7E56-49EAFB7A28FA}"/>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3" name="Isosceles Triangle 232">
              <a:extLst>
                <a:ext uri="{FF2B5EF4-FFF2-40B4-BE49-F238E27FC236}">
                  <a16:creationId xmlns:a16="http://schemas.microsoft.com/office/drawing/2014/main" id="{583693E0-8179-06C8-8368-CD44BA451D31}"/>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4" name="Isosceles Triangle 232">
              <a:extLst>
                <a:ext uri="{FF2B5EF4-FFF2-40B4-BE49-F238E27FC236}">
                  <a16:creationId xmlns:a16="http://schemas.microsoft.com/office/drawing/2014/main" id="{0B44A6BE-3D63-F038-5F6A-E1300FCB97FA}"/>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5" name="Isosceles Triangle 232">
              <a:extLst>
                <a:ext uri="{FF2B5EF4-FFF2-40B4-BE49-F238E27FC236}">
                  <a16:creationId xmlns:a16="http://schemas.microsoft.com/office/drawing/2014/main" id="{7B7F97AA-D940-3541-11A9-A93B38C0FFAB}"/>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6" name="Isosceles Triangle 232">
              <a:extLst>
                <a:ext uri="{FF2B5EF4-FFF2-40B4-BE49-F238E27FC236}">
                  <a16:creationId xmlns:a16="http://schemas.microsoft.com/office/drawing/2014/main" id="{1F35055E-A22B-AFA3-33B1-7B1F269FF115}"/>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7" name="Isosceles Triangle 232">
              <a:extLst>
                <a:ext uri="{FF2B5EF4-FFF2-40B4-BE49-F238E27FC236}">
                  <a16:creationId xmlns:a16="http://schemas.microsoft.com/office/drawing/2014/main" id="{7C0D222C-4DD2-C8C3-9D1B-B0E7624B92E2}"/>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8" name="Isosceles Triangle 232">
              <a:extLst>
                <a:ext uri="{FF2B5EF4-FFF2-40B4-BE49-F238E27FC236}">
                  <a16:creationId xmlns:a16="http://schemas.microsoft.com/office/drawing/2014/main" id="{53AB067E-0466-7820-400F-0EEB65000199}"/>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9" name="Isosceles Triangle 232">
              <a:extLst>
                <a:ext uri="{FF2B5EF4-FFF2-40B4-BE49-F238E27FC236}">
                  <a16:creationId xmlns:a16="http://schemas.microsoft.com/office/drawing/2014/main" id="{E79387F7-951C-D3C9-CE6B-A98723056CE2}"/>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60" name="Group 259">
            <a:extLst>
              <a:ext uri="{FF2B5EF4-FFF2-40B4-BE49-F238E27FC236}">
                <a16:creationId xmlns:a16="http://schemas.microsoft.com/office/drawing/2014/main" id="{36174CCE-B015-7518-84F6-8170CC5242CC}"/>
              </a:ext>
            </a:extLst>
          </p:cNvPr>
          <p:cNvGrpSpPr/>
          <p:nvPr/>
        </p:nvGrpSpPr>
        <p:grpSpPr>
          <a:xfrm>
            <a:off x="4143032" y="6364680"/>
            <a:ext cx="210368" cy="187017"/>
            <a:chOff x="3801251" y="5832009"/>
            <a:chExt cx="210368" cy="253157"/>
          </a:xfrm>
        </p:grpSpPr>
        <p:sp>
          <p:nvSpPr>
            <p:cNvPr id="261" name="Isosceles Triangle 232">
              <a:extLst>
                <a:ext uri="{FF2B5EF4-FFF2-40B4-BE49-F238E27FC236}">
                  <a16:creationId xmlns:a16="http://schemas.microsoft.com/office/drawing/2014/main" id="{F2EF682A-39DD-6DD5-577A-ADE2AA7DADC9}"/>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2" name="Isosceles Triangle 232">
              <a:extLst>
                <a:ext uri="{FF2B5EF4-FFF2-40B4-BE49-F238E27FC236}">
                  <a16:creationId xmlns:a16="http://schemas.microsoft.com/office/drawing/2014/main" id="{7B2B8284-5277-CDEB-EB1B-91F5A1502EE4}"/>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3" name="Isosceles Triangle 232">
              <a:extLst>
                <a:ext uri="{FF2B5EF4-FFF2-40B4-BE49-F238E27FC236}">
                  <a16:creationId xmlns:a16="http://schemas.microsoft.com/office/drawing/2014/main" id="{538A1D4D-F68B-A95F-4C4F-6CB954264B40}"/>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4" name="Isosceles Triangle 232">
              <a:extLst>
                <a:ext uri="{FF2B5EF4-FFF2-40B4-BE49-F238E27FC236}">
                  <a16:creationId xmlns:a16="http://schemas.microsoft.com/office/drawing/2014/main" id="{7150201E-0CCE-6D19-7E1B-026259DC995F}"/>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5" name="Isosceles Triangle 232">
              <a:extLst>
                <a:ext uri="{FF2B5EF4-FFF2-40B4-BE49-F238E27FC236}">
                  <a16:creationId xmlns:a16="http://schemas.microsoft.com/office/drawing/2014/main" id="{F30A9DA0-774D-113C-8151-426AC4B44627}"/>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6" name="Isosceles Triangle 232">
              <a:extLst>
                <a:ext uri="{FF2B5EF4-FFF2-40B4-BE49-F238E27FC236}">
                  <a16:creationId xmlns:a16="http://schemas.microsoft.com/office/drawing/2014/main" id="{646C3568-2376-599A-CCA0-1AD6FB742811}"/>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7" name="Isosceles Triangle 232">
              <a:extLst>
                <a:ext uri="{FF2B5EF4-FFF2-40B4-BE49-F238E27FC236}">
                  <a16:creationId xmlns:a16="http://schemas.microsoft.com/office/drawing/2014/main" id="{F94367AC-F43D-31B7-3E4E-9AE6752793EF}"/>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8" name="Isosceles Triangle 232">
              <a:extLst>
                <a:ext uri="{FF2B5EF4-FFF2-40B4-BE49-F238E27FC236}">
                  <a16:creationId xmlns:a16="http://schemas.microsoft.com/office/drawing/2014/main" id="{D87E6C56-6779-33E1-0A98-85CA495CFDCC}"/>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69" name="Group 268">
            <a:extLst>
              <a:ext uri="{FF2B5EF4-FFF2-40B4-BE49-F238E27FC236}">
                <a16:creationId xmlns:a16="http://schemas.microsoft.com/office/drawing/2014/main" id="{62926AF6-92D3-A191-139D-85BF93AC83B3}"/>
              </a:ext>
            </a:extLst>
          </p:cNvPr>
          <p:cNvGrpSpPr/>
          <p:nvPr/>
        </p:nvGrpSpPr>
        <p:grpSpPr>
          <a:xfrm>
            <a:off x="4271213" y="6298540"/>
            <a:ext cx="210368" cy="253157"/>
            <a:chOff x="3801251" y="5832009"/>
            <a:chExt cx="210368" cy="253157"/>
          </a:xfrm>
        </p:grpSpPr>
        <p:sp>
          <p:nvSpPr>
            <p:cNvPr id="270" name="Isosceles Triangle 232">
              <a:extLst>
                <a:ext uri="{FF2B5EF4-FFF2-40B4-BE49-F238E27FC236}">
                  <a16:creationId xmlns:a16="http://schemas.microsoft.com/office/drawing/2014/main" id="{2F2975C9-1A53-092E-0869-B4B27B8B0231}"/>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1" name="Isosceles Triangle 232">
              <a:extLst>
                <a:ext uri="{FF2B5EF4-FFF2-40B4-BE49-F238E27FC236}">
                  <a16:creationId xmlns:a16="http://schemas.microsoft.com/office/drawing/2014/main" id="{0B43620A-4A7F-4AB6-C7F0-C5594D2BBCC0}"/>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2" name="Isosceles Triangle 232">
              <a:extLst>
                <a:ext uri="{FF2B5EF4-FFF2-40B4-BE49-F238E27FC236}">
                  <a16:creationId xmlns:a16="http://schemas.microsoft.com/office/drawing/2014/main" id="{23C47F11-7F3D-3369-D17E-900021C4BEA4}"/>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3" name="Isosceles Triangle 232">
              <a:extLst>
                <a:ext uri="{FF2B5EF4-FFF2-40B4-BE49-F238E27FC236}">
                  <a16:creationId xmlns:a16="http://schemas.microsoft.com/office/drawing/2014/main" id="{4A6B4990-7942-F5F2-DE4C-603C819DE6C8}"/>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4" name="Isosceles Triangle 232">
              <a:extLst>
                <a:ext uri="{FF2B5EF4-FFF2-40B4-BE49-F238E27FC236}">
                  <a16:creationId xmlns:a16="http://schemas.microsoft.com/office/drawing/2014/main" id="{F62D300B-7B59-AC9E-7ABC-7AE75CB44E5F}"/>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5" name="Isosceles Triangle 232">
              <a:extLst>
                <a:ext uri="{FF2B5EF4-FFF2-40B4-BE49-F238E27FC236}">
                  <a16:creationId xmlns:a16="http://schemas.microsoft.com/office/drawing/2014/main" id="{FC4A706E-166F-8E00-2C74-D3AC15FB0A5D}"/>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6" name="Isosceles Triangle 232">
              <a:extLst>
                <a:ext uri="{FF2B5EF4-FFF2-40B4-BE49-F238E27FC236}">
                  <a16:creationId xmlns:a16="http://schemas.microsoft.com/office/drawing/2014/main" id="{ADD27D23-8733-2F9E-E041-709D1AFD96A1}"/>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7" name="Isosceles Triangle 232">
              <a:extLst>
                <a:ext uri="{FF2B5EF4-FFF2-40B4-BE49-F238E27FC236}">
                  <a16:creationId xmlns:a16="http://schemas.microsoft.com/office/drawing/2014/main" id="{B1D2B0FF-2161-332B-FF5A-7706AC114808}"/>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78" name="Group 277">
            <a:extLst>
              <a:ext uri="{FF2B5EF4-FFF2-40B4-BE49-F238E27FC236}">
                <a16:creationId xmlns:a16="http://schemas.microsoft.com/office/drawing/2014/main" id="{EE2010AD-FAA6-B0EB-0DA5-DFB3B2317B27}"/>
              </a:ext>
            </a:extLst>
          </p:cNvPr>
          <p:cNvGrpSpPr/>
          <p:nvPr/>
        </p:nvGrpSpPr>
        <p:grpSpPr>
          <a:xfrm>
            <a:off x="4408771" y="6364680"/>
            <a:ext cx="210368" cy="187017"/>
            <a:chOff x="3801251" y="5832009"/>
            <a:chExt cx="210368" cy="253157"/>
          </a:xfrm>
        </p:grpSpPr>
        <p:sp>
          <p:nvSpPr>
            <p:cNvPr id="279" name="Isosceles Triangle 232">
              <a:extLst>
                <a:ext uri="{FF2B5EF4-FFF2-40B4-BE49-F238E27FC236}">
                  <a16:creationId xmlns:a16="http://schemas.microsoft.com/office/drawing/2014/main" id="{823AF689-B362-E9A8-5D88-3749484AE4DE}"/>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0" name="Isosceles Triangle 232">
              <a:extLst>
                <a:ext uri="{FF2B5EF4-FFF2-40B4-BE49-F238E27FC236}">
                  <a16:creationId xmlns:a16="http://schemas.microsoft.com/office/drawing/2014/main" id="{C221B997-8BE0-8320-5B72-E31C7EA289B1}"/>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1" name="Isosceles Triangle 232">
              <a:extLst>
                <a:ext uri="{FF2B5EF4-FFF2-40B4-BE49-F238E27FC236}">
                  <a16:creationId xmlns:a16="http://schemas.microsoft.com/office/drawing/2014/main" id="{4D55FA6F-5A23-5BC1-D8FA-4375DFDA8710}"/>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2" name="Isosceles Triangle 232">
              <a:extLst>
                <a:ext uri="{FF2B5EF4-FFF2-40B4-BE49-F238E27FC236}">
                  <a16:creationId xmlns:a16="http://schemas.microsoft.com/office/drawing/2014/main" id="{75429A04-D3E3-DABA-6BC9-0BE271C93056}"/>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3" name="Isosceles Triangle 232">
              <a:extLst>
                <a:ext uri="{FF2B5EF4-FFF2-40B4-BE49-F238E27FC236}">
                  <a16:creationId xmlns:a16="http://schemas.microsoft.com/office/drawing/2014/main" id="{C53E90C2-EAB7-F5CC-CB69-657AEB25229C}"/>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4" name="Isosceles Triangle 232">
              <a:extLst>
                <a:ext uri="{FF2B5EF4-FFF2-40B4-BE49-F238E27FC236}">
                  <a16:creationId xmlns:a16="http://schemas.microsoft.com/office/drawing/2014/main" id="{3BB44DBE-2AC9-8440-14FB-EE952C6BED0E}"/>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5" name="Isosceles Triangle 232">
              <a:extLst>
                <a:ext uri="{FF2B5EF4-FFF2-40B4-BE49-F238E27FC236}">
                  <a16:creationId xmlns:a16="http://schemas.microsoft.com/office/drawing/2014/main" id="{BCCD888C-3914-FB80-02FD-97E93EC74343}"/>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6" name="Isosceles Triangle 232">
              <a:extLst>
                <a:ext uri="{FF2B5EF4-FFF2-40B4-BE49-F238E27FC236}">
                  <a16:creationId xmlns:a16="http://schemas.microsoft.com/office/drawing/2014/main" id="{D8E38A94-E4CA-F4EF-B2B5-667DD553F243}"/>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87" name="Group 286">
            <a:extLst>
              <a:ext uri="{FF2B5EF4-FFF2-40B4-BE49-F238E27FC236}">
                <a16:creationId xmlns:a16="http://schemas.microsoft.com/office/drawing/2014/main" id="{92D41981-536C-C88B-D525-E1408547B440}"/>
              </a:ext>
            </a:extLst>
          </p:cNvPr>
          <p:cNvGrpSpPr/>
          <p:nvPr/>
        </p:nvGrpSpPr>
        <p:grpSpPr>
          <a:xfrm>
            <a:off x="4536952" y="6298540"/>
            <a:ext cx="210368" cy="253157"/>
            <a:chOff x="3801251" y="5832009"/>
            <a:chExt cx="210368" cy="253157"/>
          </a:xfrm>
        </p:grpSpPr>
        <p:sp>
          <p:nvSpPr>
            <p:cNvPr id="288" name="Isosceles Triangle 232">
              <a:extLst>
                <a:ext uri="{FF2B5EF4-FFF2-40B4-BE49-F238E27FC236}">
                  <a16:creationId xmlns:a16="http://schemas.microsoft.com/office/drawing/2014/main" id="{C10B5AD0-30E2-D4FD-630A-BFE65975459D}"/>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9" name="Isosceles Triangle 232">
              <a:extLst>
                <a:ext uri="{FF2B5EF4-FFF2-40B4-BE49-F238E27FC236}">
                  <a16:creationId xmlns:a16="http://schemas.microsoft.com/office/drawing/2014/main" id="{3A465E31-0E53-F027-60D8-C37EB3458309}"/>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0" name="Isosceles Triangle 232">
              <a:extLst>
                <a:ext uri="{FF2B5EF4-FFF2-40B4-BE49-F238E27FC236}">
                  <a16:creationId xmlns:a16="http://schemas.microsoft.com/office/drawing/2014/main" id="{40E4BAC6-11EB-688F-A5E1-F54AFE021EF2}"/>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1" name="Isosceles Triangle 232">
              <a:extLst>
                <a:ext uri="{FF2B5EF4-FFF2-40B4-BE49-F238E27FC236}">
                  <a16:creationId xmlns:a16="http://schemas.microsoft.com/office/drawing/2014/main" id="{35AEB5E1-A33A-06B9-D9CC-3D4F7F5143B0}"/>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2" name="Isosceles Triangle 232">
              <a:extLst>
                <a:ext uri="{FF2B5EF4-FFF2-40B4-BE49-F238E27FC236}">
                  <a16:creationId xmlns:a16="http://schemas.microsoft.com/office/drawing/2014/main" id="{2CFDE1F0-078C-E02E-0105-B2F9B7EDEDBA}"/>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3" name="Isosceles Triangle 232">
              <a:extLst>
                <a:ext uri="{FF2B5EF4-FFF2-40B4-BE49-F238E27FC236}">
                  <a16:creationId xmlns:a16="http://schemas.microsoft.com/office/drawing/2014/main" id="{FE4C3464-85C9-D43B-4514-659DD2D1F044}"/>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4" name="Isosceles Triangle 232">
              <a:extLst>
                <a:ext uri="{FF2B5EF4-FFF2-40B4-BE49-F238E27FC236}">
                  <a16:creationId xmlns:a16="http://schemas.microsoft.com/office/drawing/2014/main" id="{393CF462-49F0-FC13-A030-3D06757D6999}"/>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5" name="Isosceles Triangle 232">
              <a:extLst>
                <a:ext uri="{FF2B5EF4-FFF2-40B4-BE49-F238E27FC236}">
                  <a16:creationId xmlns:a16="http://schemas.microsoft.com/office/drawing/2014/main" id="{D13BDB91-B73C-B75A-6184-74B4D4658DBF}"/>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96" name="Group 295">
            <a:extLst>
              <a:ext uri="{FF2B5EF4-FFF2-40B4-BE49-F238E27FC236}">
                <a16:creationId xmlns:a16="http://schemas.microsoft.com/office/drawing/2014/main" id="{FD68E35F-7086-8FEC-1184-0E20C8A6D5AF}"/>
              </a:ext>
            </a:extLst>
          </p:cNvPr>
          <p:cNvGrpSpPr/>
          <p:nvPr/>
        </p:nvGrpSpPr>
        <p:grpSpPr>
          <a:xfrm>
            <a:off x="4674510" y="6364680"/>
            <a:ext cx="210368" cy="187017"/>
            <a:chOff x="3801251" y="5832009"/>
            <a:chExt cx="210368" cy="253157"/>
          </a:xfrm>
        </p:grpSpPr>
        <p:sp>
          <p:nvSpPr>
            <p:cNvPr id="297" name="Isosceles Triangle 232">
              <a:extLst>
                <a:ext uri="{FF2B5EF4-FFF2-40B4-BE49-F238E27FC236}">
                  <a16:creationId xmlns:a16="http://schemas.microsoft.com/office/drawing/2014/main" id="{2E1A13F1-594A-C677-C4A0-C861E6841368}"/>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8" name="Isosceles Triangle 232">
              <a:extLst>
                <a:ext uri="{FF2B5EF4-FFF2-40B4-BE49-F238E27FC236}">
                  <a16:creationId xmlns:a16="http://schemas.microsoft.com/office/drawing/2014/main" id="{3022DEB7-8D1B-1BA5-2AB5-9B5D381178BE}"/>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9" name="Isosceles Triangle 232">
              <a:extLst>
                <a:ext uri="{FF2B5EF4-FFF2-40B4-BE49-F238E27FC236}">
                  <a16:creationId xmlns:a16="http://schemas.microsoft.com/office/drawing/2014/main" id="{D0FA60B6-A8A9-5E8E-209D-0974D07E3C2D}"/>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0" name="Isosceles Triangle 232">
              <a:extLst>
                <a:ext uri="{FF2B5EF4-FFF2-40B4-BE49-F238E27FC236}">
                  <a16:creationId xmlns:a16="http://schemas.microsoft.com/office/drawing/2014/main" id="{9512448C-5CDD-534D-8070-029CC960480D}"/>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1" name="Isosceles Triangle 232">
              <a:extLst>
                <a:ext uri="{FF2B5EF4-FFF2-40B4-BE49-F238E27FC236}">
                  <a16:creationId xmlns:a16="http://schemas.microsoft.com/office/drawing/2014/main" id="{4BE596D1-0FDA-2844-A85E-4417859FE398}"/>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2" name="Isosceles Triangle 232">
              <a:extLst>
                <a:ext uri="{FF2B5EF4-FFF2-40B4-BE49-F238E27FC236}">
                  <a16:creationId xmlns:a16="http://schemas.microsoft.com/office/drawing/2014/main" id="{7F06F8FA-AF92-9E26-9A9B-01C285CFBB63}"/>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3" name="Isosceles Triangle 232">
              <a:extLst>
                <a:ext uri="{FF2B5EF4-FFF2-40B4-BE49-F238E27FC236}">
                  <a16:creationId xmlns:a16="http://schemas.microsoft.com/office/drawing/2014/main" id="{19E1E69A-9380-2F3E-D380-CFDCECB6DF8C}"/>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4" name="Isosceles Triangle 232">
              <a:extLst>
                <a:ext uri="{FF2B5EF4-FFF2-40B4-BE49-F238E27FC236}">
                  <a16:creationId xmlns:a16="http://schemas.microsoft.com/office/drawing/2014/main" id="{CC32818D-3C7B-142F-1DB8-5E3D707BF344}"/>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05" name="Group 304">
            <a:extLst>
              <a:ext uri="{FF2B5EF4-FFF2-40B4-BE49-F238E27FC236}">
                <a16:creationId xmlns:a16="http://schemas.microsoft.com/office/drawing/2014/main" id="{C5028942-6B19-7132-4F35-8ECDA3F421BC}"/>
              </a:ext>
            </a:extLst>
          </p:cNvPr>
          <p:cNvGrpSpPr/>
          <p:nvPr/>
        </p:nvGrpSpPr>
        <p:grpSpPr>
          <a:xfrm>
            <a:off x="4802691" y="6298540"/>
            <a:ext cx="210368" cy="253157"/>
            <a:chOff x="3801251" y="5832009"/>
            <a:chExt cx="210368" cy="253157"/>
          </a:xfrm>
        </p:grpSpPr>
        <p:sp>
          <p:nvSpPr>
            <p:cNvPr id="306" name="Isosceles Triangle 232">
              <a:extLst>
                <a:ext uri="{FF2B5EF4-FFF2-40B4-BE49-F238E27FC236}">
                  <a16:creationId xmlns:a16="http://schemas.microsoft.com/office/drawing/2014/main" id="{FF478C17-07B0-C75F-1526-12AA95A87CEC}"/>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7" name="Isosceles Triangle 232">
              <a:extLst>
                <a:ext uri="{FF2B5EF4-FFF2-40B4-BE49-F238E27FC236}">
                  <a16:creationId xmlns:a16="http://schemas.microsoft.com/office/drawing/2014/main" id="{CB9B1F34-E161-097F-9689-9727D5111249}"/>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8" name="Isosceles Triangle 232">
              <a:extLst>
                <a:ext uri="{FF2B5EF4-FFF2-40B4-BE49-F238E27FC236}">
                  <a16:creationId xmlns:a16="http://schemas.microsoft.com/office/drawing/2014/main" id="{CB98DBB7-4DCC-B6D1-8CB9-47E41CDEF8E2}"/>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9" name="Isosceles Triangle 232">
              <a:extLst>
                <a:ext uri="{FF2B5EF4-FFF2-40B4-BE49-F238E27FC236}">
                  <a16:creationId xmlns:a16="http://schemas.microsoft.com/office/drawing/2014/main" id="{95CACCC0-850D-DFED-2D73-D895D95A2C5E}"/>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0" name="Isosceles Triangle 232">
              <a:extLst>
                <a:ext uri="{FF2B5EF4-FFF2-40B4-BE49-F238E27FC236}">
                  <a16:creationId xmlns:a16="http://schemas.microsoft.com/office/drawing/2014/main" id="{16858DD2-8551-06F4-306E-57535BBBF706}"/>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1" name="Isosceles Triangle 232">
              <a:extLst>
                <a:ext uri="{FF2B5EF4-FFF2-40B4-BE49-F238E27FC236}">
                  <a16:creationId xmlns:a16="http://schemas.microsoft.com/office/drawing/2014/main" id="{7372060C-992B-0744-DE05-F89523128E85}"/>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2" name="Isosceles Triangle 232">
              <a:extLst>
                <a:ext uri="{FF2B5EF4-FFF2-40B4-BE49-F238E27FC236}">
                  <a16:creationId xmlns:a16="http://schemas.microsoft.com/office/drawing/2014/main" id="{4044DA1B-8119-C3C4-6177-A44F56662CDA}"/>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3" name="Isosceles Triangle 232">
              <a:extLst>
                <a:ext uri="{FF2B5EF4-FFF2-40B4-BE49-F238E27FC236}">
                  <a16:creationId xmlns:a16="http://schemas.microsoft.com/office/drawing/2014/main" id="{9A336B69-EDB4-D9B1-98C2-5A4074D939F5}"/>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14" name="Group 313">
            <a:extLst>
              <a:ext uri="{FF2B5EF4-FFF2-40B4-BE49-F238E27FC236}">
                <a16:creationId xmlns:a16="http://schemas.microsoft.com/office/drawing/2014/main" id="{C9CF8120-D259-E959-8C07-A588040BA7CB}"/>
              </a:ext>
            </a:extLst>
          </p:cNvPr>
          <p:cNvGrpSpPr/>
          <p:nvPr/>
        </p:nvGrpSpPr>
        <p:grpSpPr>
          <a:xfrm>
            <a:off x="4940249" y="6364680"/>
            <a:ext cx="210368" cy="187017"/>
            <a:chOff x="3801251" y="5832009"/>
            <a:chExt cx="210368" cy="253157"/>
          </a:xfrm>
        </p:grpSpPr>
        <p:sp>
          <p:nvSpPr>
            <p:cNvPr id="315" name="Isosceles Triangle 232">
              <a:extLst>
                <a:ext uri="{FF2B5EF4-FFF2-40B4-BE49-F238E27FC236}">
                  <a16:creationId xmlns:a16="http://schemas.microsoft.com/office/drawing/2014/main" id="{B89B17FE-737A-E81A-4091-6032CAA77887}"/>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6" name="Isosceles Triangle 232">
              <a:extLst>
                <a:ext uri="{FF2B5EF4-FFF2-40B4-BE49-F238E27FC236}">
                  <a16:creationId xmlns:a16="http://schemas.microsoft.com/office/drawing/2014/main" id="{D6216825-A605-01E2-4449-51BD3B4BC1D3}"/>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7" name="Isosceles Triangle 232">
              <a:extLst>
                <a:ext uri="{FF2B5EF4-FFF2-40B4-BE49-F238E27FC236}">
                  <a16:creationId xmlns:a16="http://schemas.microsoft.com/office/drawing/2014/main" id="{DCAB1884-6A18-8326-84B9-F1FA17338FFD}"/>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8" name="Isosceles Triangle 232">
              <a:extLst>
                <a:ext uri="{FF2B5EF4-FFF2-40B4-BE49-F238E27FC236}">
                  <a16:creationId xmlns:a16="http://schemas.microsoft.com/office/drawing/2014/main" id="{B9A8D11C-8C09-494E-0D16-A02C3564827E}"/>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9" name="Isosceles Triangle 232">
              <a:extLst>
                <a:ext uri="{FF2B5EF4-FFF2-40B4-BE49-F238E27FC236}">
                  <a16:creationId xmlns:a16="http://schemas.microsoft.com/office/drawing/2014/main" id="{C4610F8C-C352-A325-DBDE-9BF4646A729F}"/>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0" name="Isosceles Triangle 232">
              <a:extLst>
                <a:ext uri="{FF2B5EF4-FFF2-40B4-BE49-F238E27FC236}">
                  <a16:creationId xmlns:a16="http://schemas.microsoft.com/office/drawing/2014/main" id="{4CAFCDE6-0BE7-E012-454E-B792332BB5B6}"/>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1" name="Isosceles Triangle 232">
              <a:extLst>
                <a:ext uri="{FF2B5EF4-FFF2-40B4-BE49-F238E27FC236}">
                  <a16:creationId xmlns:a16="http://schemas.microsoft.com/office/drawing/2014/main" id="{A6D471E4-FC01-9363-EA66-8180A79CEB79}"/>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2" name="Isosceles Triangle 232">
              <a:extLst>
                <a:ext uri="{FF2B5EF4-FFF2-40B4-BE49-F238E27FC236}">
                  <a16:creationId xmlns:a16="http://schemas.microsoft.com/office/drawing/2014/main" id="{C3BDC045-1A35-22F1-1F97-ED44C5C41FD3}"/>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23" name="Group 322">
            <a:extLst>
              <a:ext uri="{FF2B5EF4-FFF2-40B4-BE49-F238E27FC236}">
                <a16:creationId xmlns:a16="http://schemas.microsoft.com/office/drawing/2014/main" id="{AF869D6A-A49B-C516-8037-FAF6EBC9C365}"/>
              </a:ext>
            </a:extLst>
          </p:cNvPr>
          <p:cNvGrpSpPr/>
          <p:nvPr/>
        </p:nvGrpSpPr>
        <p:grpSpPr>
          <a:xfrm>
            <a:off x="5068430" y="6298540"/>
            <a:ext cx="210368" cy="253157"/>
            <a:chOff x="3801251" y="5832009"/>
            <a:chExt cx="210368" cy="253157"/>
          </a:xfrm>
        </p:grpSpPr>
        <p:sp>
          <p:nvSpPr>
            <p:cNvPr id="324" name="Isosceles Triangle 232">
              <a:extLst>
                <a:ext uri="{FF2B5EF4-FFF2-40B4-BE49-F238E27FC236}">
                  <a16:creationId xmlns:a16="http://schemas.microsoft.com/office/drawing/2014/main" id="{0D3B2399-469B-E517-A495-5C4C10BC404F}"/>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5" name="Isosceles Triangle 232">
              <a:extLst>
                <a:ext uri="{FF2B5EF4-FFF2-40B4-BE49-F238E27FC236}">
                  <a16:creationId xmlns:a16="http://schemas.microsoft.com/office/drawing/2014/main" id="{0B064C59-FC00-F5EB-DC36-BBABF4D9BB02}"/>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6" name="Isosceles Triangle 232">
              <a:extLst>
                <a:ext uri="{FF2B5EF4-FFF2-40B4-BE49-F238E27FC236}">
                  <a16:creationId xmlns:a16="http://schemas.microsoft.com/office/drawing/2014/main" id="{E3D99B71-6094-AD1D-181B-BC8C887EB818}"/>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7" name="Isosceles Triangle 232">
              <a:extLst>
                <a:ext uri="{FF2B5EF4-FFF2-40B4-BE49-F238E27FC236}">
                  <a16:creationId xmlns:a16="http://schemas.microsoft.com/office/drawing/2014/main" id="{D750F856-8D51-F730-DCC1-6356E090780C}"/>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8" name="Isosceles Triangle 232">
              <a:extLst>
                <a:ext uri="{FF2B5EF4-FFF2-40B4-BE49-F238E27FC236}">
                  <a16:creationId xmlns:a16="http://schemas.microsoft.com/office/drawing/2014/main" id="{859AAD2C-8D6C-66F2-44DA-EBEB4228953B}"/>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9" name="Isosceles Triangle 232">
              <a:extLst>
                <a:ext uri="{FF2B5EF4-FFF2-40B4-BE49-F238E27FC236}">
                  <a16:creationId xmlns:a16="http://schemas.microsoft.com/office/drawing/2014/main" id="{EDBDE191-CA4F-C978-37BB-984EC30AE9B0}"/>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0" name="Isosceles Triangle 232">
              <a:extLst>
                <a:ext uri="{FF2B5EF4-FFF2-40B4-BE49-F238E27FC236}">
                  <a16:creationId xmlns:a16="http://schemas.microsoft.com/office/drawing/2014/main" id="{8E8998E3-248A-A2AE-1336-55BFB5C96ED1}"/>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1" name="Isosceles Triangle 232">
              <a:extLst>
                <a:ext uri="{FF2B5EF4-FFF2-40B4-BE49-F238E27FC236}">
                  <a16:creationId xmlns:a16="http://schemas.microsoft.com/office/drawing/2014/main" id="{A5571A31-6175-9B0C-AA0A-20C2A979ADE2}"/>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32" name="Group 331">
            <a:extLst>
              <a:ext uri="{FF2B5EF4-FFF2-40B4-BE49-F238E27FC236}">
                <a16:creationId xmlns:a16="http://schemas.microsoft.com/office/drawing/2014/main" id="{720BAF8B-FAEB-9408-DDB1-E732967C0695}"/>
              </a:ext>
            </a:extLst>
          </p:cNvPr>
          <p:cNvGrpSpPr/>
          <p:nvPr/>
        </p:nvGrpSpPr>
        <p:grpSpPr>
          <a:xfrm>
            <a:off x="5205988" y="6364680"/>
            <a:ext cx="210368" cy="187017"/>
            <a:chOff x="3801251" y="5832009"/>
            <a:chExt cx="210368" cy="253157"/>
          </a:xfrm>
        </p:grpSpPr>
        <p:sp>
          <p:nvSpPr>
            <p:cNvPr id="333" name="Isosceles Triangle 232">
              <a:extLst>
                <a:ext uri="{FF2B5EF4-FFF2-40B4-BE49-F238E27FC236}">
                  <a16:creationId xmlns:a16="http://schemas.microsoft.com/office/drawing/2014/main" id="{821D1FE1-F8DD-617A-4F25-6D0BAAF8BE70}"/>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4" name="Isosceles Triangle 232">
              <a:extLst>
                <a:ext uri="{FF2B5EF4-FFF2-40B4-BE49-F238E27FC236}">
                  <a16:creationId xmlns:a16="http://schemas.microsoft.com/office/drawing/2014/main" id="{D888A399-E4D9-A336-1229-5F9AFFC517CC}"/>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5" name="Isosceles Triangle 232">
              <a:extLst>
                <a:ext uri="{FF2B5EF4-FFF2-40B4-BE49-F238E27FC236}">
                  <a16:creationId xmlns:a16="http://schemas.microsoft.com/office/drawing/2014/main" id="{5E60DB82-5645-A10B-5FB5-DCD8F10447F8}"/>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6" name="Isosceles Triangle 232">
              <a:extLst>
                <a:ext uri="{FF2B5EF4-FFF2-40B4-BE49-F238E27FC236}">
                  <a16:creationId xmlns:a16="http://schemas.microsoft.com/office/drawing/2014/main" id="{BD3B91B3-F3A0-D697-6D10-96B353EA89FF}"/>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7" name="Isosceles Triangle 232">
              <a:extLst>
                <a:ext uri="{FF2B5EF4-FFF2-40B4-BE49-F238E27FC236}">
                  <a16:creationId xmlns:a16="http://schemas.microsoft.com/office/drawing/2014/main" id="{238A81AA-42BA-9BEF-4692-73A9855A4F3C}"/>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8" name="Isosceles Triangle 232">
              <a:extLst>
                <a:ext uri="{FF2B5EF4-FFF2-40B4-BE49-F238E27FC236}">
                  <a16:creationId xmlns:a16="http://schemas.microsoft.com/office/drawing/2014/main" id="{2C2165BC-FFD3-B901-FF6B-242FFD032CEE}"/>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9" name="Isosceles Triangle 232">
              <a:extLst>
                <a:ext uri="{FF2B5EF4-FFF2-40B4-BE49-F238E27FC236}">
                  <a16:creationId xmlns:a16="http://schemas.microsoft.com/office/drawing/2014/main" id="{D00F5E38-8230-B157-74B3-62CE538DD684}"/>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0" name="Isosceles Triangle 232">
              <a:extLst>
                <a:ext uri="{FF2B5EF4-FFF2-40B4-BE49-F238E27FC236}">
                  <a16:creationId xmlns:a16="http://schemas.microsoft.com/office/drawing/2014/main" id="{4BE7B26D-31A6-762A-3C28-4DA18559654C}"/>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41" name="Group 340">
            <a:extLst>
              <a:ext uri="{FF2B5EF4-FFF2-40B4-BE49-F238E27FC236}">
                <a16:creationId xmlns:a16="http://schemas.microsoft.com/office/drawing/2014/main" id="{ED963E42-1429-37A6-E7A9-0911A6079A8B}"/>
              </a:ext>
            </a:extLst>
          </p:cNvPr>
          <p:cNvGrpSpPr/>
          <p:nvPr/>
        </p:nvGrpSpPr>
        <p:grpSpPr>
          <a:xfrm>
            <a:off x="5334169" y="6298540"/>
            <a:ext cx="210368" cy="253157"/>
            <a:chOff x="3801251" y="5832009"/>
            <a:chExt cx="210368" cy="253157"/>
          </a:xfrm>
        </p:grpSpPr>
        <p:sp>
          <p:nvSpPr>
            <p:cNvPr id="342" name="Isosceles Triangle 232">
              <a:extLst>
                <a:ext uri="{FF2B5EF4-FFF2-40B4-BE49-F238E27FC236}">
                  <a16:creationId xmlns:a16="http://schemas.microsoft.com/office/drawing/2014/main" id="{776B7CA2-B0CB-75E1-C804-5F0BEBDD6737}"/>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3" name="Isosceles Triangle 232">
              <a:extLst>
                <a:ext uri="{FF2B5EF4-FFF2-40B4-BE49-F238E27FC236}">
                  <a16:creationId xmlns:a16="http://schemas.microsoft.com/office/drawing/2014/main" id="{EC89C258-1FDC-5167-2589-EE36DEE0DC3D}"/>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4" name="Isosceles Triangle 232">
              <a:extLst>
                <a:ext uri="{FF2B5EF4-FFF2-40B4-BE49-F238E27FC236}">
                  <a16:creationId xmlns:a16="http://schemas.microsoft.com/office/drawing/2014/main" id="{33ED2481-79F9-3A29-633B-C8B46CB4AAF5}"/>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5" name="Isosceles Triangle 232">
              <a:extLst>
                <a:ext uri="{FF2B5EF4-FFF2-40B4-BE49-F238E27FC236}">
                  <a16:creationId xmlns:a16="http://schemas.microsoft.com/office/drawing/2014/main" id="{BDE9DC72-4471-056A-BF3D-AC3175503351}"/>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6" name="Isosceles Triangle 232">
              <a:extLst>
                <a:ext uri="{FF2B5EF4-FFF2-40B4-BE49-F238E27FC236}">
                  <a16:creationId xmlns:a16="http://schemas.microsoft.com/office/drawing/2014/main" id="{28EEAD85-DABF-B708-CA16-8F92C57BD299}"/>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7" name="Isosceles Triangle 232">
              <a:extLst>
                <a:ext uri="{FF2B5EF4-FFF2-40B4-BE49-F238E27FC236}">
                  <a16:creationId xmlns:a16="http://schemas.microsoft.com/office/drawing/2014/main" id="{067717BC-ED3B-737F-1B84-DD9060DBADA3}"/>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8" name="Isosceles Triangle 232">
              <a:extLst>
                <a:ext uri="{FF2B5EF4-FFF2-40B4-BE49-F238E27FC236}">
                  <a16:creationId xmlns:a16="http://schemas.microsoft.com/office/drawing/2014/main" id="{D5E5EDC3-4F91-A28C-20F6-3E7D7BADE897}"/>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9" name="Isosceles Triangle 232">
              <a:extLst>
                <a:ext uri="{FF2B5EF4-FFF2-40B4-BE49-F238E27FC236}">
                  <a16:creationId xmlns:a16="http://schemas.microsoft.com/office/drawing/2014/main" id="{AACC7746-8D3D-BAB2-8CA5-E056F20CD264}"/>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50" name="Group 349">
            <a:extLst>
              <a:ext uri="{FF2B5EF4-FFF2-40B4-BE49-F238E27FC236}">
                <a16:creationId xmlns:a16="http://schemas.microsoft.com/office/drawing/2014/main" id="{C9496007-A04C-DF38-A33D-29663A9D5A1C}"/>
              </a:ext>
            </a:extLst>
          </p:cNvPr>
          <p:cNvGrpSpPr/>
          <p:nvPr/>
        </p:nvGrpSpPr>
        <p:grpSpPr>
          <a:xfrm>
            <a:off x="5471727" y="6364680"/>
            <a:ext cx="210368" cy="187017"/>
            <a:chOff x="3801251" y="5832009"/>
            <a:chExt cx="210368" cy="253157"/>
          </a:xfrm>
        </p:grpSpPr>
        <p:sp>
          <p:nvSpPr>
            <p:cNvPr id="351" name="Isosceles Triangle 232">
              <a:extLst>
                <a:ext uri="{FF2B5EF4-FFF2-40B4-BE49-F238E27FC236}">
                  <a16:creationId xmlns:a16="http://schemas.microsoft.com/office/drawing/2014/main" id="{343523F0-3AF9-228C-D086-49AF5A07C889}"/>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2" name="Isosceles Triangle 232">
              <a:extLst>
                <a:ext uri="{FF2B5EF4-FFF2-40B4-BE49-F238E27FC236}">
                  <a16:creationId xmlns:a16="http://schemas.microsoft.com/office/drawing/2014/main" id="{201BE13E-97CB-5D55-9554-754D93EA0108}"/>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3" name="Isosceles Triangle 232">
              <a:extLst>
                <a:ext uri="{FF2B5EF4-FFF2-40B4-BE49-F238E27FC236}">
                  <a16:creationId xmlns:a16="http://schemas.microsoft.com/office/drawing/2014/main" id="{7369FEC2-6028-4456-51BA-028660CCFA2A}"/>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4" name="Isosceles Triangle 232">
              <a:extLst>
                <a:ext uri="{FF2B5EF4-FFF2-40B4-BE49-F238E27FC236}">
                  <a16:creationId xmlns:a16="http://schemas.microsoft.com/office/drawing/2014/main" id="{65E1C4AE-0A6C-1773-35E0-B0C90AAF3FA6}"/>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5" name="Isosceles Triangle 232">
              <a:extLst>
                <a:ext uri="{FF2B5EF4-FFF2-40B4-BE49-F238E27FC236}">
                  <a16:creationId xmlns:a16="http://schemas.microsoft.com/office/drawing/2014/main" id="{5161BB28-B39B-67E1-FC15-C04EF46C109D}"/>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6" name="Isosceles Triangle 232">
              <a:extLst>
                <a:ext uri="{FF2B5EF4-FFF2-40B4-BE49-F238E27FC236}">
                  <a16:creationId xmlns:a16="http://schemas.microsoft.com/office/drawing/2014/main" id="{77DD70D0-F18B-C2B6-FF97-CA1B219A3393}"/>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7" name="Isosceles Triangle 232">
              <a:extLst>
                <a:ext uri="{FF2B5EF4-FFF2-40B4-BE49-F238E27FC236}">
                  <a16:creationId xmlns:a16="http://schemas.microsoft.com/office/drawing/2014/main" id="{A401B7A6-CC19-0207-A9ED-96063C026B9F}"/>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8" name="Isosceles Triangle 232">
              <a:extLst>
                <a:ext uri="{FF2B5EF4-FFF2-40B4-BE49-F238E27FC236}">
                  <a16:creationId xmlns:a16="http://schemas.microsoft.com/office/drawing/2014/main" id="{1CF1AFC9-AD68-5D91-2633-BC81B83DB11A}"/>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59" name="Group 358">
            <a:extLst>
              <a:ext uri="{FF2B5EF4-FFF2-40B4-BE49-F238E27FC236}">
                <a16:creationId xmlns:a16="http://schemas.microsoft.com/office/drawing/2014/main" id="{D2D6B721-4375-6AA7-6F4F-CD14552115C6}"/>
              </a:ext>
            </a:extLst>
          </p:cNvPr>
          <p:cNvGrpSpPr/>
          <p:nvPr/>
        </p:nvGrpSpPr>
        <p:grpSpPr>
          <a:xfrm>
            <a:off x="5599908" y="6298540"/>
            <a:ext cx="210368" cy="253157"/>
            <a:chOff x="3801251" y="5832009"/>
            <a:chExt cx="210368" cy="253157"/>
          </a:xfrm>
        </p:grpSpPr>
        <p:sp>
          <p:nvSpPr>
            <p:cNvPr id="360" name="Isosceles Triangle 232">
              <a:extLst>
                <a:ext uri="{FF2B5EF4-FFF2-40B4-BE49-F238E27FC236}">
                  <a16:creationId xmlns:a16="http://schemas.microsoft.com/office/drawing/2014/main" id="{CA7B61D7-2169-A715-8DB4-5C138D414E97}"/>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1" name="Isosceles Triangle 232">
              <a:extLst>
                <a:ext uri="{FF2B5EF4-FFF2-40B4-BE49-F238E27FC236}">
                  <a16:creationId xmlns:a16="http://schemas.microsoft.com/office/drawing/2014/main" id="{A5AC770A-FBFB-7249-EE95-0BF02CE3B500}"/>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2" name="Isosceles Triangle 232">
              <a:extLst>
                <a:ext uri="{FF2B5EF4-FFF2-40B4-BE49-F238E27FC236}">
                  <a16:creationId xmlns:a16="http://schemas.microsoft.com/office/drawing/2014/main" id="{5CD52803-3BCE-58ED-8927-74FD6B706B7B}"/>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3" name="Isosceles Triangle 232">
              <a:extLst>
                <a:ext uri="{FF2B5EF4-FFF2-40B4-BE49-F238E27FC236}">
                  <a16:creationId xmlns:a16="http://schemas.microsoft.com/office/drawing/2014/main" id="{2A5A8FE0-5E21-CEE3-F585-AD211BF67399}"/>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4" name="Isosceles Triangle 232">
              <a:extLst>
                <a:ext uri="{FF2B5EF4-FFF2-40B4-BE49-F238E27FC236}">
                  <a16:creationId xmlns:a16="http://schemas.microsoft.com/office/drawing/2014/main" id="{802D2FA3-9CCF-B5E5-8F61-69D9D6B78532}"/>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5" name="Isosceles Triangle 232">
              <a:extLst>
                <a:ext uri="{FF2B5EF4-FFF2-40B4-BE49-F238E27FC236}">
                  <a16:creationId xmlns:a16="http://schemas.microsoft.com/office/drawing/2014/main" id="{DDC1F807-9517-ACE4-CDCD-238759318547}"/>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6" name="Isosceles Triangle 232">
              <a:extLst>
                <a:ext uri="{FF2B5EF4-FFF2-40B4-BE49-F238E27FC236}">
                  <a16:creationId xmlns:a16="http://schemas.microsoft.com/office/drawing/2014/main" id="{21EBB6B7-D915-A20F-9429-37847C6541C5}"/>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7" name="Isosceles Triangle 232">
              <a:extLst>
                <a:ext uri="{FF2B5EF4-FFF2-40B4-BE49-F238E27FC236}">
                  <a16:creationId xmlns:a16="http://schemas.microsoft.com/office/drawing/2014/main" id="{6E64C607-8C3A-3CD6-4CFF-45BD52765DFE}"/>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68" name="Group 367">
            <a:extLst>
              <a:ext uri="{FF2B5EF4-FFF2-40B4-BE49-F238E27FC236}">
                <a16:creationId xmlns:a16="http://schemas.microsoft.com/office/drawing/2014/main" id="{7D687B1A-2B2B-A5AE-7760-1979877B4033}"/>
              </a:ext>
            </a:extLst>
          </p:cNvPr>
          <p:cNvGrpSpPr/>
          <p:nvPr/>
        </p:nvGrpSpPr>
        <p:grpSpPr>
          <a:xfrm>
            <a:off x="5737466" y="6364680"/>
            <a:ext cx="210368" cy="187017"/>
            <a:chOff x="3801251" y="5832009"/>
            <a:chExt cx="210368" cy="253157"/>
          </a:xfrm>
        </p:grpSpPr>
        <p:sp>
          <p:nvSpPr>
            <p:cNvPr id="369" name="Isosceles Triangle 232">
              <a:extLst>
                <a:ext uri="{FF2B5EF4-FFF2-40B4-BE49-F238E27FC236}">
                  <a16:creationId xmlns:a16="http://schemas.microsoft.com/office/drawing/2014/main" id="{5129DE99-29EF-EA0B-F1C1-590F9E3F8436}"/>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0" name="Isosceles Triangle 232">
              <a:extLst>
                <a:ext uri="{FF2B5EF4-FFF2-40B4-BE49-F238E27FC236}">
                  <a16:creationId xmlns:a16="http://schemas.microsoft.com/office/drawing/2014/main" id="{7676E781-FC97-C8D8-9858-7F522E374756}"/>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1" name="Isosceles Triangle 232">
              <a:extLst>
                <a:ext uri="{FF2B5EF4-FFF2-40B4-BE49-F238E27FC236}">
                  <a16:creationId xmlns:a16="http://schemas.microsoft.com/office/drawing/2014/main" id="{2DF88D77-E209-FA65-E012-5A7949BF28B5}"/>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2" name="Isosceles Triangle 232">
              <a:extLst>
                <a:ext uri="{FF2B5EF4-FFF2-40B4-BE49-F238E27FC236}">
                  <a16:creationId xmlns:a16="http://schemas.microsoft.com/office/drawing/2014/main" id="{8673EBB3-8A94-88B0-8DF2-C78A446F959A}"/>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3" name="Isosceles Triangle 232">
              <a:extLst>
                <a:ext uri="{FF2B5EF4-FFF2-40B4-BE49-F238E27FC236}">
                  <a16:creationId xmlns:a16="http://schemas.microsoft.com/office/drawing/2014/main" id="{7D2FEFEC-5B82-8E35-2B3D-A1C398F2EC47}"/>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4" name="Isosceles Triangle 232">
              <a:extLst>
                <a:ext uri="{FF2B5EF4-FFF2-40B4-BE49-F238E27FC236}">
                  <a16:creationId xmlns:a16="http://schemas.microsoft.com/office/drawing/2014/main" id="{5EFE53C4-61AD-89B6-32A4-F6F57DEABD92}"/>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5" name="Isosceles Triangle 232">
              <a:extLst>
                <a:ext uri="{FF2B5EF4-FFF2-40B4-BE49-F238E27FC236}">
                  <a16:creationId xmlns:a16="http://schemas.microsoft.com/office/drawing/2014/main" id="{F5E1A891-B9BF-7A37-133A-15A1E8C8F6B8}"/>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6" name="Isosceles Triangle 232">
              <a:extLst>
                <a:ext uri="{FF2B5EF4-FFF2-40B4-BE49-F238E27FC236}">
                  <a16:creationId xmlns:a16="http://schemas.microsoft.com/office/drawing/2014/main" id="{79CB4150-3FAF-3FF0-D71F-B7E68E4D3B28}"/>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77" name="Group 376">
            <a:extLst>
              <a:ext uri="{FF2B5EF4-FFF2-40B4-BE49-F238E27FC236}">
                <a16:creationId xmlns:a16="http://schemas.microsoft.com/office/drawing/2014/main" id="{1F03F4BB-4758-16A2-3327-43AC4B64D1BD}"/>
              </a:ext>
            </a:extLst>
          </p:cNvPr>
          <p:cNvGrpSpPr/>
          <p:nvPr/>
        </p:nvGrpSpPr>
        <p:grpSpPr>
          <a:xfrm>
            <a:off x="5865647" y="6298540"/>
            <a:ext cx="210368" cy="253157"/>
            <a:chOff x="3801251" y="5832009"/>
            <a:chExt cx="210368" cy="253157"/>
          </a:xfrm>
        </p:grpSpPr>
        <p:sp>
          <p:nvSpPr>
            <p:cNvPr id="378" name="Isosceles Triangle 232">
              <a:extLst>
                <a:ext uri="{FF2B5EF4-FFF2-40B4-BE49-F238E27FC236}">
                  <a16:creationId xmlns:a16="http://schemas.microsoft.com/office/drawing/2014/main" id="{62841BAE-79E4-9992-1561-8AAC4C8F637D}"/>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9" name="Isosceles Triangle 232">
              <a:extLst>
                <a:ext uri="{FF2B5EF4-FFF2-40B4-BE49-F238E27FC236}">
                  <a16:creationId xmlns:a16="http://schemas.microsoft.com/office/drawing/2014/main" id="{4F15ADE4-0FEE-0375-A59D-D2DF723AB5B8}"/>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0" name="Isosceles Triangle 232">
              <a:extLst>
                <a:ext uri="{FF2B5EF4-FFF2-40B4-BE49-F238E27FC236}">
                  <a16:creationId xmlns:a16="http://schemas.microsoft.com/office/drawing/2014/main" id="{6C62B037-0F34-4C68-EE36-21E754CDFD40}"/>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1" name="Isosceles Triangle 232">
              <a:extLst>
                <a:ext uri="{FF2B5EF4-FFF2-40B4-BE49-F238E27FC236}">
                  <a16:creationId xmlns:a16="http://schemas.microsoft.com/office/drawing/2014/main" id="{AB0553F1-A8AF-1F98-F80E-7CE6465C8807}"/>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2" name="Isosceles Triangle 232">
              <a:extLst>
                <a:ext uri="{FF2B5EF4-FFF2-40B4-BE49-F238E27FC236}">
                  <a16:creationId xmlns:a16="http://schemas.microsoft.com/office/drawing/2014/main" id="{96264868-7EDE-AD8C-7CC2-6899C3B1A124}"/>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3" name="Isosceles Triangle 232">
              <a:extLst>
                <a:ext uri="{FF2B5EF4-FFF2-40B4-BE49-F238E27FC236}">
                  <a16:creationId xmlns:a16="http://schemas.microsoft.com/office/drawing/2014/main" id="{CD11D769-C130-0E62-233A-BE02959D633D}"/>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4" name="Isosceles Triangle 232">
              <a:extLst>
                <a:ext uri="{FF2B5EF4-FFF2-40B4-BE49-F238E27FC236}">
                  <a16:creationId xmlns:a16="http://schemas.microsoft.com/office/drawing/2014/main" id="{5D3659D9-CE36-32F0-90B0-5A03B9FCB6D1}"/>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5" name="Isosceles Triangle 232">
              <a:extLst>
                <a:ext uri="{FF2B5EF4-FFF2-40B4-BE49-F238E27FC236}">
                  <a16:creationId xmlns:a16="http://schemas.microsoft.com/office/drawing/2014/main" id="{4D3BF28E-9EBE-AA2B-3639-01961B794DC3}"/>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86" name="Group 385">
            <a:extLst>
              <a:ext uri="{FF2B5EF4-FFF2-40B4-BE49-F238E27FC236}">
                <a16:creationId xmlns:a16="http://schemas.microsoft.com/office/drawing/2014/main" id="{607BFC80-D9B6-9735-84F6-ECAF39167D87}"/>
              </a:ext>
            </a:extLst>
          </p:cNvPr>
          <p:cNvGrpSpPr/>
          <p:nvPr/>
        </p:nvGrpSpPr>
        <p:grpSpPr>
          <a:xfrm>
            <a:off x="6003205" y="6364680"/>
            <a:ext cx="210368" cy="187017"/>
            <a:chOff x="3801251" y="5832009"/>
            <a:chExt cx="210368" cy="253157"/>
          </a:xfrm>
        </p:grpSpPr>
        <p:sp>
          <p:nvSpPr>
            <p:cNvPr id="387" name="Isosceles Triangle 232">
              <a:extLst>
                <a:ext uri="{FF2B5EF4-FFF2-40B4-BE49-F238E27FC236}">
                  <a16:creationId xmlns:a16="http://schemas.microsoft.com/office/drawing/2014/main" id="{F304BDC6-507D-4A1D-ADEB-0CEC527FA934}"/>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8" name="Isosceles Triangle 232">
              <a:extLst>
                <a:ext uri="{FF2B5EF4-FFF2-40B4-BE49-F238E27FC236}">
                  <a16:creationId xmlns:a16="http://schemas.microsoft.com/office/drawing/2014/main" id="{8F2C2F2A-FF60-ECD3-01F4-389EC817341C}"/>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9" name="Isosceles Triangle 232">
              <a:extLst>
                <a:ext uri="{FF2B5EF4-FFF2-40B4-BE49-F238E27FC236}">
                  <a16:creationId xmlns:a16="http://schemas.microsoft.com/office/drawing/2014/main" id="{2E380491-77D6-5E4F-FF69-FB7D166D20D6}"/>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0" name="Isosceles Triangle 232">
              <a:extLst>
                <a:ext uri="{FF2B5EF4-FFF2-40B4-BE49-F238E27FC236}">
                  <a16:creationId xmlns:a16="http://schemas.microsoft.com/office/drawing/2014/main" id="{C88EE952-965F-8833-24D0-DB730F6796F5}"/>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1" name="Isosceles Triangle 232">
              <a:extLst>
                <a:ext uri="{FF2B5EF4-FFF2-40B4-BE49-F238E27FC236}">
                  <a16:creationId xmlns:a16="http://schemas.microsoft.com/office/drawing/2014/main" id="{014C5A70-4E9F-89AC-39A6-9D374AE8E037}"/>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2" name="Isosceles Triangle 232">
              <a:extLst>
                <a:ext uri="{FF2B5EF4-FFF2-40B4-BE49-F238E27FC236}">
                  <a16:creationId xmlns:a16="http://schemas.microsoft.com/office/drawing/2014/main" id="{27D4A20B-57FD-AA7F-32F5-4D932DCA0A9D}"/>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3" name="Isosceles Triangle 232">
              <a:extLst>
                <a:ext uri="{FF2B5EF4-FFF2-40B4-BE49-F238E27FC236}">
                  <a16:creationId xmlns:a16="http://schemas.microsoft.com/office/drawing/2014/main" id="{B7836E32-210A-80DA-83D6-7208B0C24FC3}"/>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4" name="Isosceles Triangle 232">
              <a:extLst>
                <a:ext uri="{FF2B5EF4-FFF2-40B4-BE49-F238E27FC236}">
                  <a16:creationId xmlns:a16="http://schemas.microsoft.com/office/drawing/2014/main" id="{7B2AFE3D-6B33-F4A6-13AB-3A34E0B9EE5F}"/>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95" name="Group 394">
            <a:extLst>
              <a:ext uri="{FF2B5EF4-FFF2-40B4-BE49-F238E27FC236}">
                <a16:creationId xmlns:a16="http://schemas.microsoft.com/office/drawing/2014/main" id="{F7CF8791-A7A6-B62C-9EAF-966877DAA6BD}"/>
              </a:ext>
            </a:extLst>
          </p:cNvPr>
          <p:cNvGrpSpPr/>
          <p:nvPr/>
        </p:nvGrpSpPr>
        <p:grpSpPr>
          <a:xfrm>
            <a:off x="6131386" y="6298540"/>
            <a:ext cx="210368" cy="253157"/>
            <a:chOff x="3801251" y="5832009"/>
            <a:chExt cx="210368" cy="253157"/>
          </a:xfrm>
        </p:grpSpPr>
        <p:sp>
          <p:nvSpPr>
            <p:cNvPr id="396" name="Isosceles Triangle 232">
              <a:extLst>
                <a:ext uri="{FF2B5EF4-FFF2-40B4-BE49-F238E27FC236}">
                  <a16:creationId xmlns:a16="http://schemas.microsoft.com/office/drawing/2014/main" id="{1526BB84-7396-76BF-05EC-D042DCA8A76A}"/>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7" name="Isosceles Triangle 232">
              <a:extLst>
                <a:ext uri="{FF2B5EF4-FFF2-40B4-BE49-F238E27FC236}">
                  <a16:creationId xmlns:a16="http://schemas.microsoft.com/office/drawing/2014/main" id="{BC3D6A36-0D72-11BF-7E6C-2AFEA194240C}"/>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8" name="Isosceles Triangle 232">
              <a:extLst>
                <a:ext uri="{FF2B5EF4-FFF2-40B4-BE49-F238E27FC236}">
                  <a16:creationId xmlns:a16="http://schemas.microsoft.com/office/drawing/2014/main" id="{0D3BE336-5775-C81B-6F45-9A5CAB85D461}"/>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9" name="Isosceles Triangle 232">
              <a:extLst>
                <a:ext uri="{FF2B5EF4-FFF2-40B4-BE49-F238E27FC236}">
                  <a16:creationId xmlns:a16="http://schemas.microsoft.com/office/drawing/2014/main" id="{1CB3CC21-535C-811C-B428-78673251BBD3}"/>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0" name="Isosceles Triangle 232">
              <a:extLst>
                <a:ext uri="{FF2B5EF4-FFF2-40B4-BE49-F238E27FC236}">
                  <a16:creationId xmlns:a16="http://schemas.microsoft.com/office/drawing/2014/main" id="{533FC96E-848B-4247-6FB9-57839A41C197}"/>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1" name="Isosceles Triangle 232">
              <a:extLst>
                <a:ext uri="{FF2B5EF4-FFF2-40B4-BE49-F238E27FC236}">
                  <a16:creationId xmlns:a16="http://schemas.microsoft.com/office/drawing/2014/main" id="{6F192517-733E-B6C8-8EDC-C1506A312443}"/>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2" name="Isosceles Triangle 232">
              <a:extLst>
                <a:ext uri="{FF2B5EF4-FFF2-40B4-BE49-F238E27FC236}">
                  <a16:creationId xmlns:a16="http://schemas.microsoft.com/office/drawing/2014/main" id="{827654DC-A40B-007C-7038-484CE3959B1A}"/>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3" name="Isosceles Triangle 232">
              <a:extLst>
                <a:ext uri="{FF2B5EF4-FFF2-40B4-BE49-F238E27FC236}">
                  <a16:creationId xmlns:a16="http://schemas.microsoft.com/office/drawing/2014/main" id="{B47E5FE0-F324-B73B-C43C-1CB11B177F9F}"/>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04" name="Group 403">
            <a:extLst>
              <a:ext uri="{FF2B5EF4-FFF2-40B4-BE49-F238E27FC236}">
                <a16:creationId xmlns:a16="http://schemas.microsoft.com/office/drawing/2014/main" id="{D2C04138-C3AE-29DD-E0F7-A7B3380C0DC9}"/>
              </a:ext>
            </a:extLst>
          </p:cNvPr>
          <p:cNvGrpSpPr/>
          <p:nvPr/>
        </p:nvGrpSpPr>
        <p:grpSpPr>
          <a:xfrm>
            <a:off x="6268944" y="6364680"/>
            <a:ext cx="210368" cy="187017"/>
            <a:chOff x="3801251" y="5832009"/>
            <a:chExt cx="210368" cy="253157"/>
          </a:xfrm>
        </p:grpSpPr>
        <p:sp>
          <p:nvSpPr>
            <p:cNvPr id="405" name="Isosceles Triangle 232">
              <a:extLst>
                <a:ext uri="{FF2B5EF4-FFF2-40B4-BE49-F238E27FC236}">
                  <a16:creationId xmlns:a16="http://schemas.microsoft.com/office/drawing/2014/main" id="{3575DE1A-4EEA-E0FA-2101-A42A931C7B32}"/>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6" name="Isosceles Triangle 232">
              <a:extLst>
                <a:ext uri="{FF2B5EF4-FFF2-40B4-BE49-F238E27FC236}">
                  <a16:creationId xmlns:a16="http://schemas.microsoft.com/office/drawing/2014/main" id="{71193372-7428-51C8-3659-75E4FB4A8F4C}"/>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7" name="Isosceles Triangle 232">
              <a:extLst>
                <a:ext uri="{FF2B5EF4-FFF2-40B4-BE49-F238E27FC236}">
                  <a16:creationId xmlns:a16="http://schemas.microsoft.com/office/drawing/2014/main" id="{09E35D31-3584-0FAE-EE93-6CB639850657}"/>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8" name="Isosceles Triangle 232">
              <a:extLst>
                <a:ext uri="{FF2B5EF4-FFF2-40B4-BE49-F238E27FC236}">
                  <a16:creationId xmlns:a16="http://schemas.microsoft.com/office/drawing/2014/main" id="{E40BA415-F8A4-B875-49C1-4F73EF11FEE9}"/>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9" name="Isosceles Triangle 232">
              <a:extLst>
                <a:ext uri="{FF2B5EF4-FFF2-40B4-BE49-F238E27FC236}">
                  <a16:creationId xmlns:a16="http://schemas.microsoft.com/office/drawing/2014/main" id="{BBD37C0D-436A-B93D-FDDB-8F0F87625FD9}"/>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0" name="Isosceles Triangle 232">
              <a:extLst>
                <a:ext uri="{FF2B5EF4-FFF2-40B4-BE49-F238E27FC236}">
                  <a16:creationId xmlns:a16="http://schemas.microsoft.com/office/drawing/2014/main" id="{2C6BE189-64F6-2212-367E-90D411FAFC14}"/>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1" name="Isosceles Triangle 232">
              <a:extLst>
                <a:ext uri="{FF2B5EF4-FFF2-40B4-BE49-F238E27FC236}">
                  <a16:creationId xmlns:a16="http://schemas.microsoft.com/office/drawing/2014/main" id="{12220BA2-9DAB-F783-424D-0B2E7EFD98AE}"/>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2" name="Isosceles Triangle 232">
              <a:extLst>
                <a:ext uri="{FF2B5EF4-FFF2-40B4-BE49-F238E27FC236}">
                  <a16:creationId xmlns:a16="http://schemas.microsoft.com/office/drawing/2014/main" id="{D990982B-A9D3-9AA5-6C36-076ECAA2AFDA}"/>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13" name="Group 412">
            <a:extLst>
              <a:ext uri="{FF2B5EF4-FFF2-40B4-BE49-F238E27FC236}">
                <a16:creationId xmlns:a16="http://schemas.microsoft.com/office/drawing/2014/main" id="{2F2BA86E-2F35-D5E1-C1D5-A0C31DC85CC2}"/>
              </a:ext>
            </a:extLst>
          </p:cNvPr>
          <p:cNvGrpSpPr/>
          <p:nvPr/>
        </p:nvGrpSpPr>
        <p:grpSpPr>
          <a:xfrm>
            <a:off x="6397125" y="6298540"/>
            <a:ext cx="210368" cy="253157"/>
            <a:chOff x="3801251" y="5832009"/>
            <a:chExt cx="210368" cy="253157"/>
          </a:xfrm>
        </p:grpSpPr>
        <p:sp>
          <p:nvSpPr>
            <p:cNvPr id="414" name="Isosceles Triangle 232">
              <a:extLst>
                <a:ext uri="{FF2B5EF4-FFF2-40B4-BE49-F238E27FC236}">
                  <a16:creationId xmlns:a16="http://schemas.microsoft.com/office/drawing/2014/main" id="{07550034-F25B-70F5-D7AA-75C1AD99FABA}"/>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5" name="Isosceles Triangle 232">
              <a:extLst>
                <a:ext uri="{FF2B5EF4-FFF2-40B4-BE49-F238E27FC236}">
                  <a16:creationId xmlns:a16="http://schemas.microsoft.com/office/drawing/2014/main" id="{A15FAD2C-D03F-9D77-BCD2-CAADADA99395}"/>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6" name="Isosceles Triangle 232">
              <a:extLst>
                <a:ext uri="{FF2B5EF4-FFF2-40B4-BE49-F238E27FC236}">
                  <a16:creationId xmlns:a16="http://schemas.microsoft.com/office/drawing/2014/main" id="{127F3254-3E6C-21C9-7EB5-AB74321D49B0}"/>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7" name="Isosceles Triangle 232">
              <a:extLst>
                <a:ext uri="{FF2B5EF4-FFF2-40B4-BE49-F238E27FC236}">
                  <a16:creationId xmlns:a16="http://schemas.microsoft.com/office/drawing/2014/main" id="{D640997C-D45F-BA7A-C5AA-509A64501235}"/>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8" name="Isosceles Triangle 232">
              <a:extLst>
                <a:ext uri="{FF2B5EF4-FFF2-40B4-BE49-F238E27FC236}">
                  <a16:creationId xmlns:a16="http://schemas.microsoft.com/office/drawing/2014/main" id="{BE33E271-072E-B110-40C2-534C52ED230B}"/>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9" name="Isosceles Triangle 232">
              <a:extLst>
                <a:ext uri="{FF2B5EF4-FFF2-40B4-BE49-F238E27FC236}">
                  <a16:creationId xmlns:a16="http://schemas.microsoft.com/office/drawing/2014/main" id="{DB71126F-FAE2-C1EF-AC98-A203B757578B}"/>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0" name="Isosceles Triangle 232">
              <a:extLst>
                <a:ext uri="{FF2B5EF4-FFF2-40B4-BE49-F238E27FC236}">
                  <a16:creationId xmlns:a16="http://schemas.microsoft.com/office/drawing/2014/main" id="{EE411B92-0615-2FD1-9FBC-1D947B506CEB}"/>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1" name="Isosceles Triangle 232">
              <a:extLst>
                <a:ext uri="{FF2B5EF4-FFF2-40B4-BE49-F238E27FC236}">
                  <a16:creationId xmlns:a16="http://schemas.microsoft.com/office/drawing/2014/main" id="{1CFB1006-846F-DFE1-0FD3-D0CA9AFFE22E}"/>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22" name="Group 421">
            <a:extLst>
              <a:ext uri="{FF2B5EF4-FFF2-40B4-BE49-F238E27FC236}">
                <a16:creationId xmlns:a16="http://schemas.microsoft.com/office/drawing/2014/main" id="{D329EB0E-CC7A-81C6-8C2E-05B43055F1E3}"/>
              </a:ext>
            </a:extLst>
          </p:cNvPr>
          <p:cNvGrpSpPr/>
          <p:nvPr/>
        </p:nvGrpSpPr>
        <p:grpSpPr>
          <a:xfrm>
            <a:off x="6534683" y="6364680"/>
            <a:ext cx="210368" cy="187017"/>
            <a:chOff x="3801251" y="5832009"/>
            <a:chExt cx="210368" cy="253157"/>
          </a:xfrm>
        </p:grpSpPr>
        <p:sp>
          <p:nvSpPr>
            <p:cNvPr id="423" name="Isosceles Triangle 232">
              <a:extLst>
                <a:ext uri="{FF2B5EF4-FFF2-40B4-BE49-F238E27FC236}">
                  <a16:creationId xmlns:a16="http://schemas.microsoft.com/office/drawing/2014/main" id="{55B605D3-5775-455F-E3BC-2F566FD072CA}"/>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4" name="Isosceles Triangle 232">
              <a:extLst>
                <a:ext uri="{FF2B5EF4-FFF2-40B4-BE49-F238E27FC236}">
                  <a16:creationId xmlns:a16="http://schemas.microsoft.com/office/drawing/2014/main" id="{2D94D960-0259-FC38-C2F7-D6D9D8394171}"/>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5" name="Isosceles Triangle 232">
              <a:extLst>
                <a:ext uri="{FF2B5EF4-FFF2-40B4-BE49-F238E27FC236}">
                  <a16:creationId xmlns:a16="http://schemas.microsoft.com/office/drawing/2014/main" id="{1CCAEAEF-2A3A-FF71-199F-EE9394384D5E}"/>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6" name="Isosceles Triangle 232">
              <a:extLst>
                <a:ext uri="{FF2B5EF4-FFF2-40B4-BE49-F238E27FC236}">
                  <a16:creationId xmlns:a16="http://schemas.microsoft.com/office/drawing/2014/main" id="{7B2F2F0A-1FD5-0FC9-69C2-6062BD521729}"/>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7" name="Isosceles Triangle 232">
              <a:extLst>
                <a:ext uri="{FF2B5EF4-FFF2-40B4-BE49-F238E27FC236}">
                  <a16:creationId xmlns:a16="http://schemas.microsoft.com/office/drawing/2014/main" id="{48C05A67-AF34-7D35-88DA-AB8416D4D196}"/>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8" name="Isosceles Triangle 232">
              <a:extLst>
                <a:ext uri="{FF2B5EF4-FFF2-40B4-BE49-F238E27FC236}">
                  <a16:creationId xmlns:a16="http://schemas.microsoft.com/office/drawing/2014/main" id="{336D97DC-E0B8-664F-1870-C7ABEE39FF61}"/>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9" name="Isosceles Triangle 232">
              <a:extLst>
                <a:ext uri="{FF2B5EF4-FFF2-40B4-BE49-F238E27FC236}">
                  <a16:creationId xmlns:a16="http://schemas.microsoft.com/office/drawing/2014/main" id="{7DE2AF9A-BFD2-8C2B-9508-3F45156A8E32}"/>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0" name="Isosceles Triangle 232">
              <a:extLst>
                <a:ext uri="{FF2B5EF4-FFF2-40B4-BE49-F238E27FC236}">
                  <a16:creationId xmlns:a16="http://schemas.microsoft.com/office/drawing/2014/main" id="{8AF69346-769C-51BA-9F83-35C088DB009A}"/>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31" name="Group 430">
            <a:extLst>
              <a:ext uri="{FF2B5EF4-FFF2-40B4-BE49-F238E27FC236}">
                <a16:creationId xmlns:a16="http://schemas.microsoft.com/office/drawing/2014/main" id="{7913FEEA-1689-F27E-B396-7F0185F69A3F}"/>
              </a:ext>
            </a:extLst>
          </p:cNvPr>
          <p:cNvGrpSpPr/>
          <p:nvPr/>
        </p:nvGrpSpPr>
        <p:grpSpPr>
          <a:xfrm>
            <a:off x="6662864" y="6298540"/>
            <a:ext cx="210368" cy="253157"/>
            <a:chOff x="3801251" y="5832009"/>
            <a:chExt cx="210368" cy="253157"/>
          </a:xfrm>
        </p:grpSpPr>
        <p:sp>
          <p:nvSpPr>
            <p:cNvPr id="432" name="Isosceles Triangle 232">
              <a:extLst>
                <a:ext uri="{FF2B5EF4-FFF2-40B4-BE49-F238E27FC236}">
                  <a16:creationId xmlns:a16="http://schemas.microsoft.com/office/drawing/2014/main" id="{1725FF44-D07F-16AD-EA58-1F5332AD0D8C}"/>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3" name="Isosceles Triangle 232">
              <a:extLst>
                <a:ext uri="{FF2B5EF4-FFF2-40B4-BE49-F238E27FC236}">
                  <a16:creationId xmlns:a16="http://schemas.microsoft.com/office/drawing/2014/main" id="{721CB765-E049-D018-0DE2-E88634561B84}"/>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4" name="Isosceles Triangle 232">
              <a:extLst>
                <a:ext uri="{FF2B5EF4-FFF2-40B4-BE49-F238E27FC236}">
                  <a16:creationId xmlns:a16="http://schemas.microsoft.com/office/drawing/2014/main" id="{D00F0F2A-769D-1166-E4D9-6C27773AD579}"/>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5" name="Isosceles Triangle 232">
              <a:extLst>
                <a:ext uri="{FF2B5EF4-FFF2-40B4-BE49-F238E27FC236}">
                  <a16:creationId xmlns:a16="http://schemas.microsoft.com/office/drawing/2014/main" id="{BF0F07C0-EA33-A91F-04A3-1B24E73B6751}"/>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6" name="Isosceles Triangle 232">
              <a:extLst>
                <a:ext uri="{FF2B5EF4-FFF2-40B4-BE49-F238E27FC236}">
                  <a16:creationId xmlns:a16="http://schemas.microsoft.com/office/drawing/2014/main" id="{B03FDFE8-4559-897D-44FD-69CEB41167D8}"/>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7" name="Isosceles Triangle 232">
              <a:extLst>
                <a:ext uri="{FF2B5EF4-FFF2-40B4-BE49-F238E27FC236}">
                  <a16:creationId xmlns:a16="http://schemas.microsoft.com/office/drawing/2014/main" id="{E1175CDF-1E48-5EED-078D-F33093430D1B}"/>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8" name="Isosceles Triangle 232">
              <a:extLst>
                <a:ext uri="{FF2B5EF4-FFF2-40B4-BE49-F238E27FC236}">
                  <a16:creationId xmlns:a16="http://schemas.microsoft.com/office/drawing/2014/main" id="{EB1C64B9-0D3C-E160-6E3B-251C2EE7F3AB}"/>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9" name="Isosceles Triangle 232">
              <a:extLst>
                <a:ext uri="{FF2B5EF4-FFF2-40B4-BE49-F238E27FC236}">
                  <a16:creationId xmlns:a16="http://schemas.microsoft.com/office/drawing/2014/main" id="{AB1B81FA-5036-B230-2313-9CB4FA7E4969}"/>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40" name="Group 439">
            <a:extLst>
              <a:ext uri="{FF2B5EF4-FFF2-40B4-BE49-F238E27FC236}">
                <a16:creationId xmlns:a16="http://schemas.microsoft.com/office/drawing/2014/main" id="{E6C3FCEA-4C66-D4B7-8064-4DEEBD7DD5CC}"/>
              </a:ext>
            </a:extLst>
          </p:cNvPr>
          <p:cNvGrpSpPr/>
          <p:nvPr/>
        </p:nvGrpSpPr>
        <p:grpSpPr>
          <a:xfrm>
            <a:off x="6800422" y="6364680"/>
            <a:ext cx="210368" cy="187017"/>
            <a:chOff x="3801251" y="5832009"/>
            <a:chExt cx="210368" cy="253157"/>
          </a:xfrm>
        </p:grpSpPr>
        <p:sp>
          <p:nvSpPr>
            <p:cNvPr id="441" name="Isosceles Triangle 232">
              <a:extLst>
                <a:ext uri="{FF2B5EF4-FFF2-40B4-BE49-F238E27FC236}">
                  <a16:creationId xmlns:a16="http://schemas.microsoft.com/office/drawing/2014/main" id="{E28D694B-10D6-BF72-DD20-2AFBDD624EA6}"/>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2" name="Isosceles Triangle 232">
              <a:extLst>
                <a:ext uri="{FF2B5EF4-FFF2-40B4-BE49-F238E27FC236}">
                  <a16:creationId xmlns:a16="http://schemas.microsoft.com/office/drawing/2014/main" id="{0AC26236-B3DD-EA86-2821-A3649BD3D0EC}"/>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3" name="Isosceles Triangle 232">
              <a:extLst>
                <a:ext uri="{FF2B5EF4-FFF2-40B4-BE49-F238E27FC236}">
                  <a16:creationId xmlns:a16="http://schemas.microsoft.com/office/drawing/2014/main" id="{935CB791-E5C6-284A-F8F7-FD92B07ABF5F}"/>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4" name="Isosceles Triangle 232">
              <a:extLst>
                <a:ext uri="{FF2B5EF4-FFF2-40B4-BE49-F238E27FC236}">
                  <a16:creationId xmlns:a16="http://schemas.microsoft.com/office/drawing/2014/main" id="{BE6BFEF6-7C66-EC70-10BC-0E9E36A583EB}"/>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5" name="Isosceles Triangle 232">
              <a:extLst>
                <a:ext uri="{FF2B5EF4-FFF2-40B4-BE49-F238E27FC236}">
                  <a16:creationId xmlns:a16="http://schemas.microsoft.com/office/drawing/2014/main" id="{8BA839A3-FC28-7ACA-70EC-E04FD8D72687}"/>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6" name="Isosceles Triangle 232">
              <a:extLst>
                <a:ext uri="{FF2B5EF4-FFF2-40B4-BE49-F238E27FC236}">
                  <a16:creationId xmlns:a16="http://schemas.microsoft.com/office/drawing/2014/main" id="{9CBB492D-7AE1-F444-3C7A-093605B7466C}"/>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7" name="Isosceles Triangle 232">
              <a:extLst>
                <a:ext uri="{FF2B5EF4-FFF2-40B4-BE49-F238E27FC236}">
                  <a16:creationId xmlns:a16="http://schemas.microsoft.com/office/drawing/2014/main" id="{A0CA3A40-9571-ACE9-49E8-01CD830FF439}"/>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8" name="Isosceles Triangle 232">
              <a:extLst>
                <a:ext uri="{FF2B5EF4-FFF2-40B4-BE49-F238E27FC236}">
                  <a16:creationId xmlns:a16="http://schemas.microsoft.com/office/drawing/2014/main" id="{B6795C35-0FF8-D999-7712-5547A058F0F4}"/>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49" name="Group 448">
            <a:extLst>
              <a:ext uri="{FF2B5EF4-FFF2-40B4-BE49-F238E27FC236}">
                <a16:creationId xmlns:a16="http://schemas.microsoft.com/office/drawing/2014/main" id="{F345EEA0-30BB-44D2-7A03-C3322E666B6C}"/>
              </a:ext>
            </a:extLst>
          </p:cNvPr>
          <p:cNvGrpSpPr/>
          <p:nvPr/>
        </p:nvGrpSpPr>
        <p:grpSpPr>
          <a:xfrm>
            <a:off x="6928603" y="6298540"/>
            <a:ext cx="210368" cy="253157"/>
            <a:chOff x="3801251" y="5832009"/>
            <a:chExt cx="210368" cy="253157"/>
          </a:xfrm>
        </p:grpSpPr>
        <p:sp>
          <p:nvSpPr>
            <p:cNvPr id="450" name="Isosceles Triangle 232">
              <a:extLst>
                <a:ext uri="{FF2B5EF4-FFF2-40B4-BE49-F238E27FC236}">
                  <a16:creationId xmlns:a16="http://schemas.microsoft.com/office/drawing/2014/main" id="{8747CB74-D37E-4C39-B148-4E1070BE5B54}"/>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1" name="Isosceles Triangle 232">
              <a:extLst>
                <a:ext uri="{FF2B5EF4-FFF2-40B4-BE49-F238E27FC236}">
                  <a16:creationId xmlns:a16="http://schemas.microsoft.com/office/drawing/2014/main" id="{11C8D04F-EC43-414B-7CCF-73708AAA7F10}"/>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2" name="Isosceles Triangle 232">
              <a:extLst>
                <a:ext uri="{FF2B5EF4-FFF2-40B4-BE49-F238E27FC236}">
                  <a16:creationId xmlns:a16="http://schemas.microsoft.com/office/drawing/2014/main" id="{036F03F8-A319-2DFC-A106-AB295F086B65}"/>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3" name="Isosceles Triangle 232">
              <a:extLst>
                <a:ext uri="{FF2B5EF4-FFF2-40B4-BE49-F238E27FC236}">
                  <a16:creationId xmlns:a16="http://schemas.microsoft.com/office/drawing/2014/main" id="{DA45575E-3BCA-E983-F692-0A61466CBE20}"/>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4" name="Isosceles Triangle 232">
              <a:extLst>
                <a:ext uri="{FF2B5EF4-FFF2-40B4-BE49-F238E27FC236}">
                  <a16:creationId xmlns:a16="http://schemas.microsoft.com/office/drawing/2014/main" id="{23894047-45E7-21E1-DDFD-3DFC1BAC287C}"/>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5" name="Isosceles Triangle 232">
              <a:extLst>
                <a:ext uri="{FF2B5EF4-FFF2-40B4-BE49-F238E27FC236}">
                  <a16:creationId xmlns:a16="http://schemas.microsoft.com/office/drawing/2014/main" id="{B88A2CF8-810B-44B5-58A7-FCEF239AE761}"/>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6" name="Isosceles Triangle 232">
              <a:extLst>
                <a:ext uri="{FF2B5EF4-FFF2-40B4-BE49-F238E27FC236}">
                  <a16:creationId xmlns:a16="http://schemas.microsoft.com/office/drawing/2014/main" id="{2C4EC921-DF62-4074-0027-21386817E3EC}"/>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7" name="Isosceles Triangle 232">
              <a:extLst>
                <a:ext uri="{FF2B5EF4-FFF2-40B4-BE49-F238E27FC236}">
                  <a16:creationId xmlns:a16="http://schemas.microsoft.com/office/drawing/2014/main" id="{CD35E3C0-906C-9B7F-6102-4BE42A9D7891}"/>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58" name="Group 457">
            <a:extLst>
              <a:ext uri="{FF2B5EF4-FFF2-40B4-BE49-F238E27FC236}">
                <a16:creationId xmlns:a16="http://schemas.microsoft.com/office/drawing/2014/main" id="{7D162684-497A-22B1-7B23-866C372E4EA5}"/>
              </a:ext>
            </a:extLst>
          </p:cNvPr>
          <p:cNvGrpSpPr/>
          <p:nvPr/>
        </p:nvGrpSpPr>
        <p:grpSpPr>
          <a:xfrm>
            <a:off x="7066161" y="6364680"/>
            <a:ext cx="210368" cy="187017"/>
            <a:chOff x="3801251" y="5832009"/>
            <a:chExt cx="210368" cy="253157"/>
          </a:xfrm>
        </p:grpSpPr>
        <p:sp>
          <p:nvSpPr>
            <p:cNvPr id="459" name="Isosceles Triangle 232">
              <a:extLst>
                <a:ext uri="{FF2B5EF4-FFF2-40B4-BE49-F238E27FC236}">
                  <a16:creationId xmlns:a16="http://schemas.microsoft.com/office/drawing/2014/main" id="{9264451F-29D3-EBEF-4E1B-D5E46ACA627E}"/>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0" name="Isosceles Triangle 232">
              <a:extLst>
                <a:ext uri="{FF2B5EF4-FFF2-40B4-BE49-F238E27FC236}">
                  <a16:creationId xmlns:a16="http://schemas.microsoft.com/office/drawing/2014/main" id="{9F3A8E7E-94A9-1055-FBF4-93BA8B9510FE}"/>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1" name="Isosceles Triangle 232">
              <a:extLst>
                <a:ext uri="{FF2B5EF4-FFF2-40B4-BE49-F238E27FC236}">
                  <a16:creationId xmlns:a16="http://schemas.microsoft.com/office/drawing/2014/main" id="{576ED8E4-80FE-AC7A-5277-BA469520AA51}"/>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2" name="Isosceles Triangle 232">
              <a:extLst>
                <a:ext uri="{FF2B5EF4-FFF2-40B4-BE49-F238E27FC236}">
                  <a16:creationId xmlns:a16="http://schemas.microsoft.com/office/drawing/2014/main" id="{45093499-F136-8703-1631-5658855360A8}"/>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3" name="Isosceles Triangle 232">
              <a:extLst>
                <a:ext uri="{FF2B5EF4-FFF2-40B4-BE49-F238E27FC236}">
                  <a16:creationId xmlns:a16="http://schemas.microsoft.com/office/drawing/2014/main" id="{7BE0D333-8E44-D791-568E-F66CA63D1FB9}"/>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4" name="Isosceles Triangle 232">
              <a:extLst>
                <a:ext uri="{FF2B5EF4-FFF2-40B4-BE49-F238E27FC236}">
                  <a16:creationId xmlns:a16="http://schemas.microsoft.com/office/drawing/2014/main" id="{E1C1A9DF-0270-60F2-4C5A-BDFBBA56C073}"/>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5" name="Isosceles Triangle 232">
              <a:extLst>
                <a:ext uri="{FF2B5EF4-FFF2-40B4-BE49-F238E27FC236}">
                  <a16:creationId xmlns:a16="http://schemas.microsoft.com/office/drawing/2014/main" id="{BD637A38-227D-6AE2-3C52-C5DEE94542DE}"/>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6" name="Isosceles Triangle 232">
              <a:extLst>
                <a:ext uri="{FF2B5EF4-FFF2-40B4-BE49-F238E27FC236}">
                  <a16:creationId xmlns:a16="http://schemas.microsoft.com/office/drawing/2014/main" id="{B76BF623-852C-0540-713E-42F0D0F1BEC3}"/>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67" name="Group 466">
            <a:extLst>
              <a:ext uri="{FF2B5EF4-FFF2-40B4-BE49-F238E27FC236}">
                <a16:creationId xmlns:a16="http://schemas.microsoft.com/office/drawing/2014/main" id="{74FE7172-7D37-B687-B537-5017EE073ED2}"/>
              </a:ext>
            </a:extLst>
          </p:cNvPr>
          <p:cNvGrpSpPr/>
          <p:nvPr/>
        </p:nvGrpSpPr>
        <p:grpSpPr>
          <a:xfrm>
            <a:off x="7194342" y="6298540"/>
            <a:ext cx="210368" cy="253157"/>
            <a:chOff x="3801251" y="5832009"/>
            <a:chExt cx="210368" cy="253157"/>
          </a:xfrm>
        </p:grpSpPr>
        <p:sp>
          <p:nvSpPr>
            <p:cNvPr id="468" name="Isosceles Triangle 232">
              <a:extLst>
                <a:ext uri="{FF2B5EF4-FFF2-40B4-BE49-F238E27FC236}">
                  <a16:creationId xmlns:a16="http://schemas.microsoft.com/office/drawing/2014/main" id="{F9E6B0B9-401C-03D5-9460-D4B70FD42525}"/>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9" name="Isosceles Triangle 232">
              <a:extLst>
                <a:ext uri="{FF2B5EF4-FFF2-40B4-BE49-F238E27FC236}">
                  <a16:creationId xmlns:a16="http://schemas.microsoft.com/office/drawing/2014/main" id="{D5C2762C-9535-C884-13A3-252982E40C68}"/>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0" name="Isosceles Triangle 232">
              <a:extLst>
                <a:ext uri="{FF2B5EF4-FFF2-40B4-BE49-F238E27FC236}">
                  <a16:creationId xmlns:a16="http://schemas.microsoft.com/office/drawing/2014/main" id="{C276B4DC-3859-ACBC-AE61-66AECE5352A8}"/>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1" name="Isosceles Triangle 232">
              <a:extLst>
                <a:ext uri="{FF2B5EF4-FFF2-40B4-BE49-F238E27FC236}">
                  <a16:creationId xmlns:a16="http://schemas.microsoft.com/office/drawing/2014/main" id="{9923D015-F121-E9FD-9F21-FE496A9820CA}"/>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2" name="Isosceles Triangle 232">
              <a:extLst>
                <a:ext uri="{FF2B5EF4-FFF2-40B4-BE49-F238E27FC236}">
                  <a16:creationId xmlns:a16="http://schemas.microsoft.com/office/drawing/2014/main" id="{24976566-2678-FFB9-0F2E-7909F8C4C2B0}"/>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3" name="Isosceles Triangle 232">
              <a:extLst>
                <a:ext uri="{FF2B5EF4-FFF2-40B4-BE49-F238E27FC236}">
                  <a16:creationId xmlns:a16="http://schemas.microsoft.com/office/drawing/2014/main" id="{B440C366-4287-8ABC-376C-7A6CE0FDD867}"/>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4" name="Isosceles Triangle 232">
              <a:extLst>
                <a:ext uri="{FF2B5EF4-FFF2-40B4-BE49-F238E27FC236}">
                  <a16:creationId xmlns:a16="http://schemas.microsoft.com/office/drawing/2014/main" id="{0F46019A-0E85-7732-0D30-37B3170D1F22}"/>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5" name="Isosceles Triangle 232">
              <a:extLst>
                <a:ext uri="{FF2B5EF4-FFF2-40B4-BE49-F238E27FC236}">
                  <a16:creationId xmlns:a16="http://schemas.microsoft.com/office/drawing/2014/main" id="{C9960354-9BCC-D1F1-2149-59257F519482}"/>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76" name="Group 475">
            <a:extLst>
              <a:ext uri="{FF2B5EF4-FFF2-40B4-BE49-F238E27FC236}">
                <a16:creationId xmlns:a16="http://schemas.microsoft.com/office/drawing/2014/main" id="{27C5F403-A3C3-5157-EA83-FBD4C4854B68}"/>
              </a:ext>
            </a:extLst>
          </p:cNvPr>
          <p:cNvGrpSpPr/>
          <p:nvPr/>
        </p:nvGrpSpPr>
        <p:grpSpPr>
          <a:xfrm>
            <a:off x="7331900" y="6364680"/>
            <a:ext cx="210368" cy="187017"/>
            <a:chOff x="3801251" y="5832009"/>
            <a:chExt cx="210368" cy="253157"/>
          </a:xfrm>
        </p:grpSpPr>
        <p:sp>
          <p:nvSpPr>
            <p:cNvPr id="477" name="Isosceles Triangle 232">
              <a:extLst>
                <a:ext uri="{FF2B5EF4-FFF2-40B4-BE49-F238E27FC236}">
                  <a16:creationId xmlns:a16="http://schemas.microsoft.com/office/drawing/2014/main" id="{CD6EAD48-8AE9-EACE-02A6-D95112DA8181}"/>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8" name="Isosceles Triangle 232">
              <a:extLst>
                <a:ext uri="{FF2B5EF4-FFF2-40B4-BE49-F238E27FC236}">
                  <a16:creationId xmlns:a16="http://schemas.microsoft.com/office/drawing/2014/main" id="{4375EC70-AB1D-CA73-D7CD-FE1D8D827AE2}"/>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9" name="Isosceles Triangle 232">
              <a:extLst>
                <a:ext uri="{FF2B5EF4-FFF2-40B4-BE49-F238E27FC236}">
                  <a16:creationId xmlns:a16="http://schemas.microsoft.com/office/drawing/2014/main" id="{8CCE8B46-C7A7-8313-4981-060750C24588}"/>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0" name="Isosceles Triangle 232">
              <a:extLst>
                <a:ext uri="{FF2B5EF4-FFF2-40B4-BE49-F238E27FC236}">
                  <a16:creationId xmlns:a16="http://schemas.microsoft.com/office/drawing/2014/main" id="{F281EE64-A2CC-EC6D-D119-1ED83665B7AD}"/>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1" name="Isosceles Triangle 232">
              <a:extLst>
                <a:ext uri="{FF2B5EF4-FFF2-40B4-BE49-F238E27FC236}">
                  <a16:creationId xmlns:a16="http://schemas.microsoft.com/office/drawing/2014/main" id="{A00948CD-4567-46EB-87BA-71ABF37828A1}"/>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2" name="Isosceles Triangle 232">
              <a:extLst>
                <a:ext uri="{FF2B5EF4-FFF2-40B4-BE49-F238E27FC236}">
                  <a16:creationId xmlns:a16="http://schemas.microsoft.com/office/drawing/2014/main" id="{6CBD66E0-2C5B-3917-AD3C-6CDA0EDF7F5E}"/>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3" name="Isosceles Triangle 232">
              <a:extLst>
                <a:ext uri="{FF2B5EF4-FFF2-40B4-BE49-F238E27FC236}">
                  <a16:creationId xmlns:a16="http://schemas.microsoft.com/office/drawing/2014/main" id="{2329FA56-36DD-15DD-C1F1-7CB7B3E52333}"/>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4" name="Isosceles Triangle 232">
              <a:extLst>
                <a:ext uri="{FF2B5EF4-FFF2-40B4-BE49-F238E27FC236}">
                  <a16:creationId xmlns:a16="http://schemas.microsoft.com/office/drawing/2014/main" id="{2CB185DA-F8D1-CDFC-D91D-50A0EC80AC7E}"/>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85" name="Group 484">
            <a:extLst>
              <a:ext uri="{FF2B5EF4-FFF2-40B4-BE49-F238E27FC236}">
                <a16:creationId xmlns:a16="http://schemas.microsoft.com/office/drawing/2014/main" id="{C4511626-FBA7-533E-75D2-996A84A45DA9}"/>
              </a:ext>
            </a:extLst>
          </p:cNvPr>
          <p:cNvGrpSpPr/>
          <p:nvPr/>
        </p:nvGrpSpPr>
        <p:grpSpPr>
          <a:xfrm>
            <a:off x="7460081" y="6298540"/>
            <a:ext cx="210368" cy="253157"/>
            <a:chOff x="3801251" y="5832009"/>
            <a:chExt cx="210368" cy="253157"/>
          </a:xfrm>
        </p:grpSpPr>
        <p:sp>
          <p:nvSpPr>
            <p:cNvPr id="486" name="Isosceles Triangle 232">
              <a:extLst>
                <a:ext uri="{FF2B5EF4-FFF2-40B4-BE49-F238E27FC236}">
                  <a16:creationId xmlns:a16="http://schemas.microsoft.com/office/drawing/2014/main" id="{453A3C5B-309B-0BA6-D016-4FC08B14A98E}"/>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7" name="Isosceles Triangle 232">
              <a:extLst>
                <a:ext uri="{FF2B5EF4-FFF2-40B4-BE49-F238E27FC236}">
                  <a16:creationId xmlns:a16="http://schemas.microsoft.com/office/drawing/2014/main" id="{30CC89FD-9833-0A2A-B142-C6350DF419E7}"/>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8" name="Isosceles Triangle 232">
              <a:extLst>
                <a:ext uri="{FF2B5EF4-FFF2-40B4-BE49-F238E27FC236}">
                  <a16:creationId xmlns:a16="http://schemas.microsoft.com/office/drawing/2014/main" id="{59BF15E2-522B-A738-44F7-48C9845C1F36}"/>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9" name="Isosceles Triangle 232">
              <a:extLst>
                <a:ext uri="{FF2B5EF4-FFF2-40B4-BE49-F238E27FC236}">
                  <a16:creationId xmlns:a16="http://schemas.microsoft.com/office/drawing/2014/main" id="{BA759A7D-48A1-CC49-5BC7-1486DC6C58D8}"/>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0" name="Isosceles Triangle 232">
              <a:extLst>
                <a:ext uri="{FF2B5EF4-FFF2-40B4-BE49-F238E27FC236}">
                  <a16:creationId xmlns:a16="http://schemas.microsoft.com/office/drawing/2014/main" id="{2805C9BC-242D-02A6-7128-00643C2C839A}"/>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1" name="Isosceles Triangle 232">
              <a:extLst>
                <a:ext uri="{FF2B5EF4-FFF2-40B4-BE49-F238E27FC236}">
                  <a16:creationId xmlns:a16="http://schemas.microsoft.com/office/drawing/2014/main" id="{B299A9E6-07B5-7797-1446-68704B426137}"/>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2" name="Isosceles Triangle 232">
              <a:extLst>
                <a:ext uri="{FF2B5EF4-FFF2-40B4-BE49-F238E27FC236}">
                  <a16:creationId xmlns:a16="http://schemas.microsoft.com/office/drawing/2014/main" id="{74A73D72-F091-4ED4-BAB8-FC979B00A71E}"/>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3" name="Isosceles Triangle 232">
              <a:extLst>
                <a:ext uri="{FF2B5EF4-FFF2-40B4-BE49-F238E27FC236}">
                  <a16:creationId xmlns:a16="http://schemas.microsoft.com/office/drawing/2014/main" id="{4FBDBA44-F457-10A6-D01D-375729175C5D}"/>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94" name="Group 493">
            <a:extLst>
              <a:ext uri="{FF2B5EF4-FFF2-40B4-BE49-F238E27FC236}">
                <a16:creationId xmlns:a16="http://schemas.microsoft.com/office/drawing/2014/main" id="{3D25FB8E-D780-06E8-C7F2-2170CD704D12}"/>
              </a:ext>
            </a:extLst>
          </p:cNvPr>
          <p:cNvGrpSpPr/>
          <p:nvPr/>
        </p:nvGrpSpPr>
        <p:grpSpPr>
          <a:xfrm>
            <a:off x="7597639" y="6364680"/>
            <a:ext cx="210368" cy="187017"/>
            <a:chOff x="3801251" y="5832009"/>
            <a:chExt cx="210368" cy="253157"/>
          </a:xfrm>
        </p:grpSpPr>
        <p:sp>
          <p:nvSpPr>
            <p:cNvPr id="495" name="Isosceles Triangle 232">
              <a:extLst>
                <a:ext uri="{FF2B5EF4-FFF2-40B4-BE49-F238E27FC236}">
                  <a16:creationId xmlns:a16="http://schemas.microsoft.com/office/drawing/2014/main" id="{6F0F6C03-0843-021C-9B21-1E40326527B4}"/>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6" name="Isosceles Triangle 232">
              <a:extLst>
                <a:ext uri="{FF2B5EF4-FFF2-40B4-BE49-F238E27FC236}">
                  <a16:creationId xmlns:a16="http://schemas.microsoft.com/office/drawing/2014/main" id="{CC63F3F0-9691-0521-378D-22AE6FE76D22}"/>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7" name="Isosceles Triangle 232">
              <a:extLst>
                <a:ext uri="{FF2B5EF4-FFF2-40B4-BE49-F238E27FC236}">
                  <a16:creationId xmlns:a16="http://schemas.microsoft.com/office/drawing/2014/main" id="{9507482F-1018-57E7-0452-54CBD043FF74}"/>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8" name="Isosceles Triangle 232">
              <a:extLst>
                <a:ext uri="{FF2B5EF4-FFF2-40B4-BE49-F238E27FC236}">
                  <a16:creationId xmlns:a16="http://schemas.microsoft.com/office/drawing/2014/main" id="{A12DA473-1968-85BA-07F1-DDA13A057C22}"/>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9" name="Isosceles Triangle 232">
              <a:extLst>
                <a:ext uri="{FF2B5EF4-FFF2-40B4-BE49-F238E27FC236}">
                  <a16:creationId xmlns:a16="http://schemas.microsoft.com/office/drawing/2014/main" id="{BB1D1F98-7F35-3E41-D023-AB89463616BD}"/>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0" name="Isosceles Triangle 232">
              <a:extLst>
                <a:ext uri="{FF2B5EF4-FFF2-40B4-BE49-F238E27FC236}">
                  <a16:creationId xmlns:a16="http://schemas.microsoft.com/office/drawing/2014/main" id="{791E98AD-32FF-1CAA-F6AC-3CD3C5B52237}"/>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1" name="Isosceles Triangle 232">
              <a:extLst>
                <a:ext uri="{FF2B5EF4-FFF2-40B4-BE49-F238E27FC236}">
                  <a16:creationId xmlns:a16="http://schemas.microsoft.com/office/drawing/2014/main" id="{5EE39879-09ED-09F9-37F2-4BA365794ADB}"/>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2" name="Isosceles Triangle 232">
              <a:extLst>
                <a:ext uri="{FF2B5EF4-FFF2-40B4-BE49-F238E27FC236}">
                  <a16:creationId xmlns:a16="http://schemas.microsoft.com/office/drawing/2014/main" id="{4DD6FD97-3F09-966E-97BF-FAE2CEF76934}"/>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503" name="Group 502">
            <a:extLst>
              <a:ext uri="{FF2B5EF4-FFF2-40B4-BE49-F238E27FC236}">
                <a16:creationId xmlns:a16="http://schemas.microsoft.com/office/drawing/2014/main" id="{DA70FBEE-1A9F-1777-2879-389CD63312ED}"/>
              </a:ext>
            </a:extLst>
          </p:cNvPr>
          <p:cNvGrpSpPr/>
          <p:nvPr/>
        </p:nvGrpSpPr>
        <p:grpSpPr>
          <a:xfrm>
            <a:off x="7725820" y="6298540"/>
            <a:ext cx="210368" cy="253157"/>
            <a:chOff x="3801251" y="5832009"/>
            <a:chExt cx="210368" cy="253157"/>
          </a:xfrm>
        </p:grpSpPr>
        <p:sp>
          <p:nvSpPr>
            <p:cNvPr id="504" name="Isosceles Triangle 232">
              <a:extLst>
                <a:ext uri="{FF2B5EF4-FFF2-40B4-BE49-F238E27FC236}">
                  <a16:creationId xmlns:a16="http://schemas.microsoft.com/office/drawing/2014/main" id="{47D9A441-BF80-FDE1-96BD-1C645A9BFFD7}"/>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5" name="Isosceles Triangle 232">
              <a:extLst>
                <a:ext uri="{FF2B5EF4-FFF2-40B4-BE49-F238E27FC236}">
                  <a16:creationId xmlns:a16="http://schemas.microsoft.com/office/drawing/2014/main" id="{1B7780B8-04A9-6187-EE65-8268541F08C0}"/>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6" name="Isosceles Triangle 232">
              <a:extLst>
                <a:ext uri="{FF2B5EF4-FFF2-40B4-BE49-F238E27FC236}">
                  <a16:creationId xmlns:a16="http://schemas.microsoft.com/office/drawing/2014/main" id="{7B4FAC1C-1A50-6922-1D2F-B8C2489F6588}"/>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7" name="Isosceles Triangle 232">
              <a:extLst>
                <a:ext uri="{FF2B5EF4-FFF2-40B4-BE49-F238E27FC236}">
                  <a16:creationId xmlns:a16="http://schemas.microsoft.com/office/drawing/2014/main" id="{8ED3812F-822A-E529-B910-9B104665C129}"/>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8" name="Isosceles Triangle 232">
              <a:extLst>
                <a:ext uri="{FF2B5EF4-FFF2-40B4-BE49-F238E27FC236}">
                  <a16:creationId xmlns:a16="http://schemas.microsoft.com/office/drawing/2014/main" id="{7C1C7EF8-E3B1-E680-CD86-DAE108939F0E}"/>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9" name="Isosceles Triangle 232">
              <a:extLst>
                <a:ext uri="{FF2B5EF4-FFF2-40B4-BE49-F238E27FC236}">
                  <a16:creationId xmlns:a16="http://schemas.microsoft.com/office/drawing/2014/main" id="{D6E7628B-5C47-C996-F42F-097413BF7064}"/>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0" name="Isosceles Triangle 232">
              <a:extLst>
                <a:ext uri="{FF2B5EF4-FFF2-40B4-BE49-F238E27FC236}">
                  <a16:creationId xmlns:a16="http://schemas.microsoft.com/office/drawing/2014/main" id="{015EA83E-BF71-CCDE-FC6B-CB7642D8BCAC}"/>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1" name="Isosceles Triangle 232">
              <a:extLst>
                <a:ext uri="{FF2B5EF4-FFF2-40B4-BE49-F238E27FC236}">
                  <a16:creationId xmlns:a16="http://schemas.microsoft.com/office/drawing/2014/main" id="{4839386F-494E-C868-06FE-A57B5DDC3FE4}"/>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512" name="Group 511">
            <a:extLst>
              <a:ext uri="{FF2B5EF4-FFF2-40B4-BE49-F238E27FC236}">
                <a16:creationId xmlns:a16="http://schemas.microsoft.com/office/drawing/2014/main" id="{588CB1AB-DDE5-87C0-72EE-EBC3EAF7F9A6}"/>
              </a:ext>
            </a:extLst>
          </p:cNvPr>
          <p:cNvGrpSpPr/>
          <p:nvPr/>
        </p:nvGrpSpPr>
        <p:grpSpPr>
          <a:xfrm>
            <a:off x="7863378" y="6364680"/>
            <a:ext cx="210368" cy="187017"/>
            <a:chOff x="3801251" y="5832009"/>
            <a:chExt cx="210368" cy="253157"/>
          </a:xfrm>
        </p:grpSpPr>
        <p:sp>
          <p:nvSpPr>
            <p:cNvPr id="513" name="Isosceles Triangle 232">
              <a:extLst>
                <a:ext uri="{FF2B5EF4-FFF2-40B4-BE49-F238E27FC236}">
                  <a16:creationId xmlns:a16="http://schemas.microsoft.com/office/drawing/2014/main" id="{BAA50626-BE00-858A-6F4F-C697103AAF8D}"/>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4" name="Isosceles Triangle 232">
              <a:extLst>
                <a:ext uri="{FF2B5EF4-FFF2-40B4-BE49-F238E27FC236}">
                  <a16:creationId xmlns:a16="http://schemas.microsoft.com/office/drawing/2014/main" id="{7FC3E1A2-DB73-6BBE-8252-E4C62DC45559}"/>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5" name="Isosceles Triangle 232">
              <a:extLst>
                <a:ext uri="{FF2B5EF4-FFF2-40B4-BE49-F238E27FC236}">
                  <a16:creationId xmlns:a16="http://schemas.microsoft.com/office/drawing/2014/main" id="{969A39CE-ABC9-19AD-5B03-D24BD4FB1502}"/>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6" name="Isosceles Triangle 232">
              <a:extLst>
                <a:ext uri="{FF2B5EF4-FFF2-40B4-BE49-F238E27FC236}">
                  <a16:creationId xmlns:a16="http://schemas.microsoft.com/office/drawing/2014/main" id="{E8313AD4-D9F2-AD2A-6C6B-0419394F4EF8}"/>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7" name="Isosceles Triangle 232">
              <a:extLst>
                <a:ext uri="{FF2B5EF4-FFF2-40B4-BE49-F238E27FC236}">
                  <a16:creationId xmlns:a16="http://schemas.microsoft.com/office/drawing/2014/main" id="{25ED8195-E1C4-B688-D82D-BE28E2ADDA76}"/>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8" name="Isosceles Triangle 232">
              <a:extLst>
                <a:ext uri="{FF2B5EF4-FFF2-40B4-BE49-F238E27FC236}">
                  <a16:creationId xmlns:a16="http://schemas.microsoft.com/office/drawing/2014/main" id="{7AF78494-AEA3-2AEA-01EE-6C312F1CB41C}"/>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9" name="Isosceles Triangle 232">
              <a:extLst>
                <a:ext uri="{FF2B5EF4-FFF2-40B4-BE49-F238E27FC236}">
                  <a16:creationId xmlns:a16="http://schemas.microsoft.com/office/drawing/2014/main" id="{431CDBB2-F11F-5565-634F-7B446A280452}"/>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0" name="Isosceles Triangle 232">
              <a:extLst>
                <a:ext uri="{FF2B5EF4-FFF2-40B4-BE49-F238E27FC236}">
                  <a16:creationId xmlns:a16="http://schemas.microsoft.com/office/drawing/2014/main" id="{68CAB3B2-A413-89E3-1978-75C50791DFE5}"/>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521" name="Group 520">
            <a:extLst>
              <a:ext uri="{FF2B5EF4-FFF2-40B4-BE49-F238E27FC236}">
                <a16:creationId xmlns:a16="http://schemas.microsoft.com/office/drawing/2014/main" id="{9007907A-9F6A-5D8B-B464-21CC8194ECD7}"/>
              </a:ext>
            </a:extLst>
          </p:cNvPr>
          <p:cNvGrpSpPr/>
          <p:nvPr/>
        </p:nvGrpSpPr>
        <p:grpSpPr>
          <a:xfrm>
            <a:off x="7991559" y="6298540"/>
            <a:ext cx="210368" cy="253157"/>
            <a:chOff x="3801251" y="5832009"/>
            <a:chExt cx="210368" cy="253157"/>
          </a:xfrm>
        </p:grpSpPr>
        <p:sp>
          <p:nvSpPr>
            <p:cNvPr id="522" name="Isosceles Triangle 232">
              <a:extLst>
                <a:ext uri="{FF2B5EF4-FFF2-40B4-BE49-F238E27FC236}">
                  <a16:creationId xmlns:a16="http://schemas.microsoft.com/office/drawing/2014/main" id="{82C5DBFC-C773-67FB-18A6-A799B250BD87}"/>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3" name="Isosceles Triangle 232">
              <a:extLst>
                <a:ext uri="{FF2B5EF4-FFF2-40B4-BE49-F238E27FC236}">
                  <a16:creationId xmlns:a16="http://schemas.microsoft.com/office/drawing/2014/main" id="{DD27814F-822E-9A43-D3AB-C3AC185BDFC3}"/>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4" name="Isosceles Triangle 232">
              <a:extLst>
                <a:ext uri="{FF2B5EF4-FFF2-40B4-BE49-F238E27FC236}">
                  <a16:creationId xmlns:a16="http://schemas.microsoft.com/office/drawing/2014/main" id="{517BA59F-FC2B-0C06-5C32-3B14AF3FFA91}"/>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5" name="Isosceles Triangle 232">
              <a:extLst>
                <a:ext uri="{FF2B5EF4-FFF2-40B4-BE49-F238E27FC236}">
                  <a16:creationId xmlns:a16="http://schemas.microsoft.com/office/drawing/2014/main" id="{FFFE65E1-A4F9-6D3E-375F-48BD9C64FAA0}"/>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6" name="Isosceles Triangle 232">
              <a:extLst>
                <a:ext uri="{FF2B5EF4-FFF2-40B4-BE49-F238E27FC236}">
                  <a16:creationId xmlns:a16="http://schemas.microsoft.com/office/drawing/2014/main" id="{AEA91409-F85C-9328-452D-170D08C3AF03}"/>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7" name="Isosceles Triangle 232">
              <a:extLst>
                <a:ext uri="{FF2B5EF4-FFF2-40B4-BE49-F238E27FC236}">
                  <a16:creationId xmlns:a16="http://schemas.microsoft.com/office/drawing/2014/main" id="{AA3DD349-5274-9EB3-AB67-71F3EC3B44CB}"/>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8" name="Isosceles Triangle 232">
              <a:extLst>
                <a:ext uri="{FF2B5EF4-FFF2-40B4-BE49-F238E27FC236}">
                  <a16:creationId xmlns:a16="http://schemas.microsoft.com/office/drawing/2014/main" id="{5784A2C7-DBEC-CF8A-84C7-A87FDA77D2B3}"/>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9" name="Isosceles Triangle 232">
              <a:extLst>
                <a:ext uri="{FF2B5EF4-FFF2-40B4-BE49-F238E27FC236}">
                  <a16:creationId xmlns:a16="http://schemas.microsoft.com/office/drawing/2014/main" id="{411E4233-AF95-CE8E-7E95-B9D5D58844E6}"/>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530" name="Group 529">
            <a:extLst>
              <a:ext uri="{FF2B5EF4-FFF2-40B4-BE49-F238E27FC236}">
                <a16:creationId xmlns:a16="http://schemas.microsoft.com/office/drawing/2014/main" id="{DA727227-9BF7-0EA8-2970-40D5C4997744}"/>
              </a:ext>
            </a:extLst>
          </p:cNvPr>
          <p:cNvGrpSpPr/>
          <p:nvPr/>
        </p:nvGrpSpPr>
        <p:grpSpPr>
          <a:xfrm>
            <a:off x="8129117" y="6364680"/>
            <a:ext cx="210368" cy="187017"/>
            <a:chOff x="3801251" y="5832009"/>
            <a:chExt cx="210368" cy="253157"/>
          </a:xfrm>
        </p:grpSpPr>
        <p:sp>
          <p:nvSpPr>
            <p:cNvPr id="531" name="Isosceles Triangle 232">
              <a:extLst>
                <a:ext uri="{FF2B5EF4-FFF2-40B4-BE49-F238E27FC236}">
                  <a16:creationId xmlns:a16="http://schemas.microsoft.com/office/drawing/2014/main" id="{7A41C368-E1FD-38E4-3CFB-1A62097043D9}"/>
                </a:ext>
              </a:extLst>
            </p:cNvPr>
            <p:cNvSpPr/>
            <p:nvPr/>
          </p:nvSpPr>
          <p:spPr>
            <a:xfrm rot="21162410">
              <a:off x="3830717" y="5832009"/>
              <a:ext cx="86523" cy="252368"/>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2" name="Isosceles Triangle 232">
              <a:extLst>
                <a:ext uri="{FF2B5EF4-FFF2-40B4-BE49-F238E27FC236}">
                  <a16:creationId xmlns:a16="http://schemas.microsoft.com/office/drawing/2014/main" id="{0B25F760-96DD-D54C-790F-D149AE7B24BF}"/>
                </a:ext>
              </a:extLst>
            </p:cNvPr>
            <p:cNvSpPr/>
            <p:nvPr/>
          </p:nvSpPr>
          <p:spPr>
            <a:xfrm rot="21441033">
              <a:off x="3878798" y="5871939"/>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3" name="Isosceles Triangle 232">
              <a:extLst>
                <a:ext uri="{FF2B5EF4-FFF2-40B4-BE49-F238E27FC236}">
                  <a16:creationId xmlns:a16="http://schemas.microsoft.com/office/drawing/2014/main" id="{61C55CC2-AE2D-21E4-B02B-A58FDD3FDE83}"/>
                </a:ext>
              </a:extLst>
            </p:cNvPr>
            <p:cNvSpPr/>
            <p:nvPr/>
          </p:nvSpPr>
          <p:spPr>
            <a:xfrm rot="375654">
              <a:off x="3925096" y="5874603"/>
              <a:ext cx="86523" cy="210551"/>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4" name="Isosceles Triangle 232">
              <a:extLst>
                <a:ext uri="{FF2B5EF4-FFF2-40B4-BE49-F238E27FC236}">
                  <a16:creationId xmlns:a16="http://schemas.microsoft.com/office/drawing/2014/main" id="{19E9BDA0-F4D7-9C75-18AF-1B9362A5E7AF}"/>
                </a:ext>
              </a:extLst>
            </p:cNvPr>
            <p:cNvSpPr/>
            <p:nvPr/>
          </p:nvSpPr>
          <p:spPr>
            <a:xfrm rot="20042340">
              <a:off x="3801251" y="5935024"/>
              <a:ext cx="86523"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5" name="Isosceles Triangle 232">
              <a:extLst>
                <a:ext uri="{FF2B5EF4-FFF2-40B4-BE49-F238E27FC236}">
                  <a16:creationId xmlns:a16="http://schemas.microsoft.com/office/drawing/2014/main" id="{96CDB28E-0441-742F-D4AB-126D0BE725E7}"/>
                </a:ext>
              </a:extLst>
            </p:cNvPr>
            <p:cNvSpPr/>
            <p:nvPr/>
          </p:nvSpPr>
          <p:spPr>
            <a:xfrm rot="531688">
              <a:off x="3867424" y="5902142"/>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6" name="Isosceles Triangle 232">
              <a:extLst>
                <a:ext uri="{FF2B5EF4-FFF2-40B4-BE49-F238E27FC236}">
                  <a16:creationId xmlns:a16="http://schemas.microsoft.com/office/drawing/2014/main" id="{6C25E140-2F86-0FCC-E62C-86F818893A14}"/>
                </a:ext>
              </a:extLst>
            </p:cNvPr>
            <p:cNvSpPr/>
            <p:nvPr/>
          </p:nvSpPr>
          <p:spPr>
            <a:xfrm rot="531688">
              <a:off x="3910561" y="5901948"/>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7" name="Isosceles Triangle 232">
              <a:extLst>
                <a:ext uri="{FF2B5EF4-FFF2-40B4-BE49-F238E27FC236}">
                  <a16:creationId xmlns:a16="http://schemas.microsoft.com/office/drawing/2014/main" id="{6B9E7214-B217-8EFC-4C9E-27A04EC75EFA}"/>
                </a:ext>
              </a:extLst>
            </p:cNvPr>
            <p:cNvSpPr/>
            <p:nvPr/>
          </p:nvSpPr>
          <p:spPr>
            <a:xfrm rot="531688">
              <a:off x="3958764" y="5914363"/>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8" name="Isosceles Triangle 232">
              <a:extLst>
                <a:ext uri="{FF2B5EF4-FFF2-40B4-BE49-F238E27FC236}">
                  <a16:creationId xmlns:a16="http://schemas.microsoft.com/office/drawing/2014/main" id="{99682A05-5290-E5BC-0710-F4577621B8B0}"/>
                </a:ext>
              </a:extLst>
            </p:cNvPr>
            <p:cNvSpPr/>
            <p:nvPr/>
          </p:nvSpPr>
          <p:spPr>
            <a:xfrm rot="21103365">
              <a:off x="3827670" y="5918076"/>
              <a:ext cx="49134" cy="150142"/>
            </a:xfrm>
            <a:custGeom>
              <a:avLst/>
              <a:gdLst>
                <a:gd name="connsiteX0" fmla="*/ 0 w 86523"/>
                <a:gd name="connsiteY0" fmla="*/ 252368 h 252368"/>
                <a:gd name="connsiteX1" fmla="*/ 43262 w 86523"/>
                <a:gd name="connsiteY1" fmla="*/ 0 h 252368"/>
                <a:gd name="connsiteX2" fmla="*/ 86523 w 86523"/>
                <a:gd name="connsiteY2" fmla="*/ 252368 h 252368"/>
                <a:gd name="connsiteX3" fmla="*/ 0 w 86523"/>
                <a:gd name="connsiteY3" fmla="*/ 252368 h 252368"/>
                <a:gd name="connsiteX0" fmla="*/ 0 w 86523"/>
                <a:gd name="connsiteY0" fmla="*/ 252368 h 252368"/>
                <a:gd name="connsiteX1" fmla="*/ 43262 w 86523"/>
                <a:gd name="connsiteY1" fmla="*/ 0 h 252368"/>
                <a:gd name="connsiteX2" fmla="*/ 52314 w 86523"/>
                <a:gd name="connsiteY2" fmla="*/ 169335 h 252368"/>
                <a:gd name="connsiteX3" fmla="*/ 86523 w 86523"/>
                <a:gd name="connsiteY3" fmla="*/ 252368 h 252368"/>
                <a:gd name="connsiteX4" fmla="*/ 0 w 86523"/>
                <a:gd name="connsiteY4" fmla="*/ 252368 h 252368"/>
                <a:gd name="connsiteX0" fmla="*/ 0 w 86523"/>
                <a:gd name="connsiteY0" fmla="*/ 252368 h 252368"/>
                <a:gd name="connsiteX1" fmla="*/ 16595 w 86523"/>
                <a:gd name="connsiteY1" fmla="*/ 193148 h 252368"/>
                <a:gd name="connsiteX2" fmla="*/ 43262 w 86523"/>
                <a:gd name="connsiteY2" fmla="*/ 0 h 252368"/>
                <a:gd name="connsiteX3" fmla="*/ 52314 w 86523"/>
                <a:gd name="connsiteY3" fmla="*/ 169335 h 252368"/>
                <a:gd name="connsiteX4" fmla="*/ 86523 w 86523"/>
                <a:gd name="connsiteY4" fmla="*/ 252368 h 252368"/>
                <a:gd name="connsiteX5" fmla="*/ 0 w 86523"/>
                <a:gd name="connsiteY5" fmla="*/ 252368 h 25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523" h="252368">
                  <a:moveTo>
                    <a:pt x="0" y="252368"/>
                  </a:moveTo>
                  <a:cubicBezTo>
                    <a:pt x="3944" y="226278"/>
                    <a:pt x="12651" y="219238"/>
                    <a:pt x="16595" y="193148"/>
                  </a:cubicBezTo>
                  <a:lnTo>
                    <a:pt x="43262" y="0"/>
                  </a:lnTo>
                  <a:cubicBezTo>
                    <a:pt x="50248" y="51683"/>
                    <a:pt x="45328" y="117652"/>
                    <a:pt x="52314" y="169335"/>
                  </a:cubicBezTo>
                  <a:lnTo>
                    <a:pt x="86523" y="252368"/>
                  </a:lnTo>
                  <a:lnTo>
                    <a:pt x="0" y="252368"/>
                  </a:ln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57" name="Rectangle 556">
            <a:extLst>
              <a:ext uri="{FF2B5EF4-FFF2-40B4-BE49-F238E27FC236}">
                <a16:creationId xmlns:a16="http://schemas.microsoft.com/office/drawing/2014/main" id="{4850C657-457F-AEE8-21BC-AF5E408F7DB5}"/>
              </a:ext>
            </a:extLst>
          </p:cNvPr>
          <p:cNvSpPr/>
          <p:nvPr/>
        </p:nvSpPr>
        <p:spPr>
          <a:xfrm>
            <a:off x="3753532" y="6539203"/>
            <a:ext cx="4566749" cy="58339"/>
          </a:xfrm>
          <a:prstGeom prst="rect">
            <a:avLst/>
          </a:prstGeom>
          <a:solidFill>
            <a:srgbClr val="666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E1E5ABC5-9D2D-6F11-2954-50C7470087FA}"/>
              </a:ext>
            </a:extLst>
          </p:cNvPr>
          <p:cNvSpPr txBox="1"/>
          <p:nvPr/>
        </p:nvSpPr>
        <p:spPr>
          <a:xfrm>
            <a:off x="9931703" y="3777801"/>
            <a:ext cx="2207498" cy="769441"/>
          </a:xfrm>
          <a:prstGeom prst="rect">
            <a:avLst/>
          </a:prstGeom>
          <a:noFill/>
          <a:ln>
            <a:noFill/>
          </a:ln>
        </p:spPr>
        <p:txBody>
          <a:bodyPr wrap="square" rtlCol="0">
            <a:spAutoFit/>
          </a:bodyPr>
          <a:lstStyle/>
          <a:p>
            <a:pPr lvl="0"/>
            <a:r>
              <a:rPr lang="en-US" sz="1100" b="1" i="0" dirty="0">
                <a:effectLst/>
              </a:rPr>
              <a:t>Emphasize on properties that have undergone renovations. The renovated properties may be valued more favorably.</a:t>
            </a:r>
            <a:endParaRPr lang="en-IN" sz="1100" b="1" dirty="0"/>
          </a:p>
        </p:txBody>
      </p:sp>
      <p:sp>
        <p:nvSpPr>
          <p:cNvPr id="3" name="TextBox 2">
            <a:extLst>
              <a:ext uri="{FF2B5EF4-FFF2-40B4-BE49-F238E27FC236}">
                <a16:creationId xmlns:a16="http://schemas.microsoft.com/office/drawing/2014/main" id="{02655992-E587-9D81-EF52-4B2E9DFA13D3}"/>
              </a:ext>
            </a:extLst>
          </p:cNvPr>
          <p:cNvSpPr txBox="1"/>
          <p:nvPr/>
        </p:nvSpPr>
        <p:spPr>
          <a:xfrm flipH="1">
            <a:off x="10007903" y="2924264"/>
            <a:ext cx="2207498" cy="600164"/>
          </a:xfrm>
          <a:prstGeom prst="rect">
            <a:avLst/>
          </a:prstGeom>
          <a:noFill/>
        </p:spPr>
        <p:txBody>
          <a:bodyPr wrap="square" rtlCol="0">
            <a:spAutoFit/>
          </a:bodyPr>
          <a:lstStyle/>
          <a:p>
            <a:pPr lvl="0"/>
            <a:r>
              <a:rPr lang="en-US" sz="1100" b="1" i="0" dirty="0">
                <a:effectLst/>
              </a:rPr>
              <a:t>Consider the age of the property when making investment decisions</a:t>
            </a:r>
            <a:endParaRPr lang="en-IN" sz="1100" b="1" dirty="0"/>
          </a:p>
        </p:txBody>
      </p:sp>
      <p:sp>
        <p:nvSpPr>
          <p:cNvPr id="4" name="TextBox 3">
            <a:extLst>
              <a:ext uri="{FF2B5EF4-FFF2-40B4-BE49-F238E27FC236}">
                <a16:creationId xmlns:a16="http://schemas.microsoft.com/office/drawing/2014/main" id="{9FADFBD4-33BC-23BE-7ED0-24AAC6C27FFD}"/>
              </a:ext>
            </a:extLst>
          </p:cNvPr>
          <p:cNvSpPr txBox="1"/>
          <p:nvPr/>
        </p:nvSpPr>
        <p:spPr>
          <a:xfrm>
            <a:off x="9987977" y="4695489"/>
            <a:ext cx="2046706" cy="600164"/>
          </a:xfrm>
          <a:prstGeom prst="rect">
            <a:avLst/>
          </a:prstGeom>
          <a:noFill/>
          <a:ln>
            <a:noFill/>
          </a:ln>
        </p:spPr>
        <p:txBody>
          <a:bodyPr wrap="square" rtlCol="0">
            <a:spAutoFit/>
          </a:bodyPr>
          <a:lstStyle/>
          <a:p>
            <a:pPr lvl="0"/>
            <a:r>
              <a:rPr lang="en-US" sz="1100" b="1" i="0" dirty="0">
                <a:effectLst/>
                <a:latin typeface="Söhne"/>
              </a:rPr>
              <a:t>Regularly assess  the  property portfolio in light of feature importance</a:t>
            </a:r>
            <a:endParaRPr lang="en-IN" sz="1100" b="1" dirty="0"/>
          </a:p>
        </p:txBody>
      </p:sp>
      <p:sp>
        <p:nvSpPr>
          <p:cNvPr id="5" name="TextBox 4">
            <a:extLst>
              <a:ext uri="{FF2B5EF4-FFF2-40B4-BE49-F238E27FC236}">
                <a16:creationId xmlns:a16="http://schemas.microsoft.com/office/drawing/2014/main" id="{3609F3E3-F2D2-638D-778E-6A896989277B}"/>
              </a:ext>
            </a:extLst>
          </p:cNvPr>
          <p:cNvSpPr txBox="1"/>
          <p:nvPr/>
        </p:nvSpPr>
        <p:spPr>
          <a:xfrm>
            <a:off x="52800" y="2485799"/>
            <a:ext cx="2191864" cy="1261884"/>
          </a:xfrm>
          <a:prstGeom prst="rect">
            <a:avLst/>
          </a:prstGeom>
          <a:noFill/>
        </p:spPr>
        <p:txBody>
          <a:bodyPr wrap="square" rtlCol="0">
            <a:spAutoFit/>
          </a:bodyPr>
          <a:lstStyle/>
          <a:p>
            <a:pPr algn="l"/>
            <a:r>
              <a:rPr lang="en-US" sz="1100" b="1" i="0" dirty="0">
                <a:effectLst/>
                <a:latin typeface="Söhne"/>
              </a:rPr>
              <a:t>Use high-quality images, detailed descriptions to engage potential clients .Ensure  that property listings are well-crafted, informative, and visually appealing to attract more views.</a:t>
            </a:r>
          </a:p>
          <a:p>
            <a:endParaRPr lang="en-IN" sz="1000" dirty="0"/>
          </a:p>
        </p:txBody>
      </p:sp>
      <p:sp>
        <p:nvSpPr>
          <p:cNvPr id="7" name="TextBox 6">
            <a:extLst>
              <a:ext uri="{FF2B5EF4-FFF2-40B4-BE49-F238E27FC236}">
                <a16:creationId xmlns:a16="http://schemas.microsoft.com/office/drawing/2014/main" id="{49710A82-6B61-1A3F-0BF5-CD4EC9001CBE}"/>
              </a:ext>
            </a:extLst>
          </p:cNvPr>
          <p:cNvSpPr txBox="1"/>
          <p:nvPr/>
        </p:nvSpPr>
        <p:spPr>
          <a:xfrm>
            <a:off x="2946570" y="154661"/>
            <a:ext cx="6130636" cy="707886"/>
          </a:xfrm>
          <a:prstGeom prst="rect">
            <a:avLst/>
          </a:prstGeom>
          <a:solidFill>
            <a:schemeClr val="bg1"/>
          </a:solidFill>
        </p:spPr>
        <p:txBody>
          <a:bodyPr wrap="square">
            <a:spAutoFit/>
          </a:bodyPr>
          <a:lstStyle/>
          <a:p>
            <a:pPr marL="702310">
              <a:lnSpc>
                <a:spcPct val="100000"/>
              </a:lnSpc>
              <a:spcBef>
                <a:spcPts val="95"/>
              </a:spcBef>
            </a:pPr>
            <a:r>
              <a:rPr lang="en-US" sz="4000" b="1" dirty="0">
                <a:latin typeface="+mj-lt"/>
              </a:rPr>
              <a:t>Recommendations </a:t>
            </a:r>
            <a:endParaRPr lang="en-US" sz="4000" b="1" dirty="0">
              <a:latin typeface="+mj-lt"/>
              <a:cs typeface="Arial"/>
            </a:endParaRPr>
          </a:p>
        </p:txBody>
      </p:sp>
      <p:sp>
        <p:nvSpPr>
          <p:cNvPr id="8" name="Oval 7">
            <a:extLst>
              <a:ext uri="{FF2B5EF4-FFF2-40B4-BE49-F238E27FC236}">
                <a16:creationId xmlns:a16="http://schemas.microsoft.com/office/drawing/2014/main" id="{0F62370C-9C41-74B2-32C8-98A2202F2E8B}"/>
              </a:ext>
            </a:extLst>
          </p:cNvPr>
          <p:cNvSpPr/>
          <p:nvPr/>
        </p:nvSpPr>
        <p:spPr>
          <a:xfrm>
            <a:off x="6384412" y="1113531"/>
            <a:ext cx="396292" cy="39629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200"/>
          </a:p>
        </p:txBody>
      </p:sp>
      <p:pic>
        <p:nvPicPr>
          <p:cNvPr id="12" name="Graphic 11" descr="Sleep with solid fill">
            <a:extLst>
              <a:ext uri="{FF2B5EF4-FFF2-40B4-BE49-F238E27FC236}">
                <a16:creationId xmlns:a16="http://schemas.microsoft.com/office/drawing/2014/main" id="{84B878E0-78E1-EA74-A799-A7B481D90F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89470" y="1041515"/>
            <a:ext cx="386176" cy="386176"/>
          </a:xfrm>
          <a:prstGeom prst="rect">
            <a:avLst/>
          </a:prstGeom>
        </p:spPr>
      </p:pic>
      <p:pic>
        <p:nvPicPr>
          <p:cNvPr id="14" name="Graphic 13" descr="Wave with solid fill">
            <a:extLst>
              <a:ext uri="{FF2B5EF4-FFF2-40B4-BE49-F238E27FC236}">
                <a16:creationId xmlns:a16="http://schemas.microsoft.com/office/drawing/2014/main" id="{DC5077DC-6A4E-9B03-2079-E5077737D1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32859" y="4414076"/>
            <a:ext cx="511818" cy="511818"/>
          </a:xfrm>
          <a:prstGeom prst="rect">
            <a:avLst/>
          </a:prstGeom>
        </p:spPr>
      </p:pic>
      <p:pic>
        <p:nvPicPr>
          <p:cNvPr id="16" name="Graphic 15" descr="Earth globe: Americas with solid fill">
            <a:extLst>
              <a:ext uri="{FF2B5EF4-FFF2-40B4-BE49-F238E27FC236}">
                <a16:creationId xmlns:a16="http://schemas.microsoft.com/office/drawing/2014/main" id="{5261A77A-02C3-A026-C04D-F4E07D0B4C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04523" y="1886189"/>
            <a:ext cx="399535" cy="399535"/>
          </a:xfrm>
          <a:prstGeom prst="rect">
            <a:avLst/>
          </a:prstGeom>
        </p:spPr>
      </p:pic>
      <p:pic>
        <p:nvPicPr>
          <p:cNvPr id="34" name="Graphic 33" descr="Low Vision with solid fill">
            <a:extLst>
              <a:ext uri="{FF2B5EF4-FFF2-40B4-BE49-F238E27FC236}">
                <a16:creationId xmlns:a16="http://schemas.microsoft.com/office/drawing/2014/main" id="{E2E5BE79-921F-AFE1-5E09-D957EC0C60E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603221" y="2702432"/>
            <a:ext cx="354433" cy="354433"/>
          </a:xfrm>
          <a:prstGeom prst="rect">
            <a:avLst/>
          </a:prstGeom>
        </p:spPr>
      </p:pic>
      <p:pic>
        <p:nvPicPr>
          <p:cNvPr id="36" name="Graphic 35" descr="Suburban scene with solid fill">
            <a:extLst>
              <a:ext uri="{FF2B5EF4-FFF2-40B4-BE49-F238E27FC236}">
                <a16:creationId xmlns:a16="http://schemas.microsoft.com/office/drawing/2014/main" id="{7AA67EA1-49E4-17A6-C745-5630ECCBAEB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576308" y="2642486"/>
            <a:ext cx="914400" cy="914400"/>
          </a:xfrm>
          <a:prstGeom prst="rect">
            <a:avLst/>
          </a:prstGeom>
        </p:spPr>
      </p:pic>
      <p:pic>
        <p:nvPicPr>
          <p:cNvPr id="38" name="Graphic 37" descr="Scales of justice with solid fill">
            <a:extLst>
              <a:ext uri="{FF2B5EF4-FFF2-40B4-BE49-F238E27FC236}">
                <a16:creationId xmlns:a16="http://schemas.microsoft.com/office/drawing/2014/main" id="{4F9B2B54-DB5E-3391-EDB8-5F9C5B23636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531610" y="4380500"/>
            <a:ext cx="482057" cy="482057"/>
          </a:xfrm>
          <a:prstGeom prst="rect">
            <a:avLst/>
          </a:prstGeom>
        </p:spPr>
      </p:pic>
      <p:pic>
        <p:nvPicPr>
          <p:cNvPr id="44" name="Graphic 43" descr="Man with cane with solid fill">
            <a:extLst>
              <a:ext uri="{FF2B5EF4-FFF2-40B4-BE49-F238E27FC236}">
                <a16:creationId xmlns:a16="http://schemas.microsoft.com/office/drawing/2014/main" id="{142E1505-BDF7-2B40-AD0E-8454F2F105E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076139" y="2810359"/>
            <a:ext cx="308076" cy="308076"/>
          </a:xfrm>
          <a:prstGeom prst="rect">
            <a:avLst/>
          </a:prstGeom>
        </p:spPr>
      </p:pic>
      <p:pic>
        <p:nvPicPr>
          <p:cNvPr id="48" name="Graphic 47" descr="Tools with solid fill">
            <a:extLst>
              <a:ext uri="{FF2B5EF4-FFF2-40B4-BE49-F238E27FC236}">
                <a16:creationId xmlns:a16="http://schemas.microsoft.com/office/drawing/2014/main" id="{AD5C21F2-CF28-6CDF-2373-643FA4F83AA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395368" y="3578448"/>
            <a:ext cx="368965" cy="368965"/>
          </a:xfrm>
          <a:prstGeom prst="rect">
            <a:avLst/>
          </a:prstGeom>
        </p:spPr>
      </p:pic>
      <p:pic>
        <p:nvPicPr>
          <p:cNvPr id="54" name="Graphic 53" descr="Diamond with solid fill">
            <a:extLst>
              <a:ext uri="{FF2B5EF4-FFF2-40B4-BE49-F238E27FC236}">
                <a16:creationId xmlns:a16="http://schemas.microsoft.com/office/drawing/2014/main" id="{B1720C83-95B1-0563-38EA-65CCE587B34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164309" y="1225336"/>
            <a:ext cx="437394" cy="437394"/>
          </a:xfrm>
          <a:prstGeom prst="rect">
            <a:avLst/>
          </a:prstGeom>
        </p:spPr>
      </p:pic>
      <p:pic>
        <p:nvPicPr>
          <p:cNvPr id="60" name="Graphic 59" descr="Clipboard with solid fill">
            <a:extLst>
              <a:ext uri="{FF2B5EF4-FFF2-40B4-BE49-F238E27FC236}">
                <a16:creationId xmlns:a16="http://schemas.microsoft.com/office/drawing/2014/main" id="{43A73981-C852-85AC-8B1C-6309B67DF3B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H="1">
            <a:off x="7443734" y="1984642"/>
            <a:ext cx="312258" cy="312258"/>
          </a:xfrm>
          <a:prstGeom prst="rect">
            <a:avLst/>
          </a:prstGeom>
        </p:spPr>
      </p:pic>
    </p:spTree>
    <p:extLst>
      <p:ext uri="{BB962C8B-B14F-4D97-AF65-F5344CB8AC3E}">
        <p14:creationId xmlns:p14="http://schemas.microsoft.com/office/powerpoint/2010/main" val="1628411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18D6DD-D255-0516-FE76-B7E5C42BA787}"/>
              </a:ext>
            </a:extLst>
          </p:cNvPr>
          <p:cNvSpPr txBox="1"/>
          <p:nvPr/>
        </p:nvSpPr>
        <p:spPr>
          <a:xfrm>
            <a:off x="4824920" y="3075057"/>
            <a:ext cx="3589505" cy="707886"/>
          </a:xfrm>
          <a:prstGeom prst="rect">
            <a:avLst/>
          </a:prstGeom>
          <a:noFill/>
        </p:spPr>
        <p:txBody>
          <a:bodyPr wrap="square" rtlCol="0">
            <a:spAutoFit/>
          </a:bodyPr>
          <a:lstStyle/>
          <a:p>
            <a:r>
              <a:rPr lang="en-IN" sz="4000" dirty="0"/>
              <a:t>THANK YOU</a:t>
            </a:r>
          </a:p>
        </p:txBody>
      </p:sp>
    </p:spTree>
    <p:extLst>
      <p:ext uri="{BB962C8B-B14F-4D97-AF65-F5344CB8AC3E}">
        <p14:creationId xmlns:p14="http://schemas.microsoft.com/office/powerpoint/2010/main" val="748162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9BB61B9E-5D72-6078-3867-C9F8F2A54C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Parallelogram 16">
            <a:extLst>
              <a:ext uri="{FF2B5EF4-FFF2-40B4-BE49-F238E27FC236}">
                <a16:creationId xmlns:a16="http://schemas.microsoft.com/office/drawing/2014/main" id="{5CBFDFCB-8B4F-7C5A-A5EC-85AD706FDF3D}"/>
              </a:ext>
            </a:extLst>
          </p:cNvPr>
          <p:cNvSpPr/>
          <p:nvPr/>
        </p:nvSpPr>
        <p:spPr>
          <a:xfrm>
            <a:off x="-1729946" y="0"/>
            <a:ext cx="10464114" cy="6876000"/>
          </a:xfrm>
          <a:prstGeom prst="parallelogram">
            <a:avLst/>
          </a:prstGeom>
          <a:solidFill>
            <a:srgbClr val="009999">
              <a:alpha val="45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Parallelogram 17">
            <a:extLst>
              <a:ext uri="{FF2B5EF4-FFF2-40B4-BE49-F238E27FC236}">
                <a16:creationId xmlns:a16="http://schemas.microsoft.com/office/drawing/2014/main" id="{9E2D268F-B7E6-9CEA-AED5-8039F73BA6C7}"/>
              </a:ext>
            </a:extLst>
          </p:cNvPr>
          <p:cNvSpPr/>
          <p:nvPr/>
        </p:nvSpPr>
        <p:spPr>
          <a:xfrm>
            <a:off x="5279108" y="-98854"/>
            <a:ext cx="8642837" cy="6974854"/>
          </a:xfrm>
          <a:prstGeom prst="parallelogram">
            <a:avLst/>
          </a:prstGeom>
          <a:solidFill>
            <a:schemeClr val="bg1">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 2">
            <a:extLst>
              <a:ext uri="{FF2B5EF4-FFF2-40B4-BE49-F238E27FC236}">
                <a16:creationId xmlns:a16="http://schemas.microsoft.com/office/drawing/2014/main" id="{216BE021-E53B-A9AB-7358-F111A6D95FA6}"/>
              </a:ext>
            </a:extLst>
          </p:cNvPr>
          <p:cNvSpPr/>
          <p:nvPr/>
        </p:nvSpPr>
        <p:spPr>
          <a:xfrm>
            <a:off x="7249726" y="1776414"/>
            <a:ext cx="4006850" cy="578644"/>
          </a:xfrm>
          <a:prstGeom prst="rect">
            <a:avLst/>
          </a:prstGeom>
          <a:noFill/>
          <a:ln/>
        </p:spPr>
        <p:txBody>
          <a:bodyPr wrap="none" rtlCol="0" anchor="t"/>
          <a:lstStyle/>
          <a:p>
            <a:pPr>
              <a:lnSpc>
                <a:spcPts val="4556"/>
              </a:lnSpc>
            </a:pPr>
            <a:r>
              <a:rPr lang="en-US" sz="3645" b="1" dirty="0">
                <a:solidFill>
                  <a:srgbClr val="009999"/>
                </a:solidFill>
                <a:latin typeface="+mj-lt"/>
                <a:ea typeface="p22-mackinac-pro" pitchFamily="34" charset="-122"/>
                <a:cs typeface="p22-mackinac-pro" pitchFamily="34" charset="-120"/>
              </a:rPr>
              <a:t>BUSINESS</a:t>
            </a:r>
            <a:r>
              <a:rPr lang="en-US" sz="3645" b="1" dirty="0">
                <a:latin typeface="+mj-lt"/>
                <a:ea typeface="p22-mackinac-pro" pitchFamily="34" charset="-122"/>
                <a:cs typeface="p22-mackinac-pro" pitchFamily="34" charset="-120"/>
              </a:rPr>
              <a:t> PROBLEM</a:t>
            </a:r>
            <a:endParaRPr lang="en-US" sz="3645" dirty="0">
              <a:latin typeface="+mj-lt"/>
            </a:endParaRPr>
          </a:p>
        </p:txBody>
      </p:sp>
      <p:sp>
        <p:nvSpPr>
          <p:cNvPr id="21" name="Text 3">
            <a:extLst>
              <a:ext uri="{FF2B5EF4-FFF2-40B4-BE49-F238E27FC236}">
                <a16:creationId xmlns:a16="http://schemas.microsoft.com/office/drawing/2014/main" id="{1E073DD7-8E19-135E-80F4-3F10CE3B7501}"/>
              </a:ext>
            </a:extLst>
          </p:cNvPr>
          <p:cNvSpPr/>
          <p:nvPr/>
        </p:nvSpPr>
        <p:spPr>
          <a:xfrm>
            <a:off x="6314303" y="2918656"/>
            <a:ext cx="5877697" cy="2036403"/>
          </a:xfrm>
          <a:prstGeom prst="rect">
            <a:avLst/>
          </a:prstGeom>
          <a:noFill/>
          <a:ln/>
        </p:spPr>
        <p:txBody>
          <a:bodyPr wrap="square" rtlCol="0" anchor="t"/>
          <a:lstStyle/>
          <a:p>
            <a:pPr>
              <a:lnSpc>
                <a:spcPts val="2332"/>
              </a:lnSpc>
            </a:pPr>
            <a:r>
              <a:rPr lang="en-US" sz="2000" b="0" i="0" dirty="0">
                <a:effectLst/>
              </a:rPr>
              <a:t>The challenge is to accurately value houses beyond traditional metrics and g</a:t>
            </a:r>
            <a:r>
              <a:rPr lang="en-US" sz="2000" dirty="0">
                <a:ea typeface="Eudoxus Sans" pitchFamily="34" charset="-122"/>
                <a:cs typeface="Eudoxus Sans" pitchFamily="34" charset="-120"/>
              </a:rPr>
              <a:t>ain insights into the factors that influence house prices and explore potential business opportunities.</a:t>
            </a:r>
            <a:r>
              <a:rPr lang="en-US" sz="2000" b="0" i="0" dirty="0">
                <a:effectLst/>
              </a:rPr>
              <a:t>, leading to the development of a data-driven solution utilizing diverse features for precise predictions, transforming the house valuation process. </a:t>
            </a:r>
            <a:endParaRPr lang="en-US" sz="2000" dirty="0"/>
          </a:p>
        </p:txBody>
      </p:sp>
      <p:cxnSp>
        <p:nvCxnSpPr>
          <p:cNvPr id="23" name="Straight Connector 22">
            <a:extLst>
              <a:ext uri="{FF2B5EF4-FFF2-40B4-BE49-F238E27FC236}">
                <a16:creationId xmlns:a16="http://schemas.microsoft.com/office/drawing/2014/main" id="{D977B9E0-864C-1CD9-CF03-FE6DF1623514}"/>
              </a:ext>
            </a:extLst>
          </p:cNvPr>
          <p:cNvCxnSpPr>
            <a:cxnSpLocks/>
          </p:cNvCxnSpPr>
          <p:nvPr/>
        </p:nvCxnSpPr>
        <p:spPr>
          <a:xfrm>
            <a:off x="7084540" y="2619632"/>
            <a:ext cx="4337222" cy="0"/>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EBFE769-AE40-4D1C-B6BF-1EDEAAF2D46B}"/>
              </a:ext>
            </a:extLst>
          </p:cNvPr>
          <p:cNvSpPr/>
          <p:nvPr/>
        </p:nvSpPr>
        <p:spPr>
          <a:xfrm>
            <a:off x="0" y="0"/>
            <a:ext cx="3606800" cy="6959600"/>
          </a:xfrm>
          <a:prstGeom prst="rect">
            <a:avLst/>
          </a:prstGeom>
          <a:solidFill>
            <a:srgbClr val="CCFF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2" name="Rectangle 21">
            <a:extLst>
              <a:ext uri="{FF2B5EF4-FFF2-40B4-BE49-F238E27FC236}">
                <a16:creationId xmlns:a16="http://schemas.microsoft.com/office/drawing/2014/main" id="{9E61517E-68CE-4507-85CE-2DC84B378254}"/>
              </a:ext>
            </a:extLst>
          </p:cNvPr>
          <p:cNvSpPr/>
          <p:nvPr/>
        </p:nvSpPr>
        <p:spPr>
          <a:xfrm>
            <a:off x="0" y="0"/>
            <a:ext cx="317500" cy="1238250"/>
          </a:xfrm>
          <a:prstGeom prst="rect">
            <a:avLst/>
          </a:prstGeom>
          <a:pattFill prst="wdUpDiag">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2" name="Rectangle 31">
            <a:extLst>
              <a:ext uri="{FF2B5EF4-FFF2-40B4-BE49-F238E27FC236}">
                <a16:creationId xmlns:a16="http://schemas.microsoft.com/office/drawing/2014/main" id="{AC154BC2-D535-4024-812F-765A5F8F79B8}"/>
              </a:ext>
            </a:extLst>
          </p:cNvPr>
          <p:cNvSpPr/>
          <p:nvPr/>
        </p:nvSpPr>
        <p:spPr>
          <a:xfrm>
            <a:off x="4866274" y="3938439"/>
            <a:ext cx="1055323" cy="1055255"/>
          </a:xfrm>
          <a:prstGeom prst="rect">
            <a:avLst/>
          </a:prstGeom>
          <a:pattFill prst="wdDn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34" name="Rectangle 33">
            <a:extLst>
              <a:ext uri="{FF2B5EF4-FFF2-40B4-BE49-F238E27FC236}">
                <a16:creationId xmlns:a16="http://schemas.microsoft.com/office/drawing/2014/main" id="{F064D3E2-FB8E-40DF-873A-58BAA735FFAD}"/>
              </a:ext>
            </a:extLst>
          </p:cNvPr>
          <p:cNvSpPr/>
          <p:nvPr/>
        </p:nvSpPr>
        <p:spPr>
          <a:xfrm>
            <a:off x="5645944" y="1268413"/>
            <a:ext cx="275653" cy="85293"/>
          </a:xfrm>
          <a:prstGeom prst="rect">
            <a:avLst/>
          </a:prstGeom>
          <a:solidFill>
            <a:srgbClr val="F2C3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35" name="Rectangle 34">
            <a:extLst>
              <a:ext uri="{FF2B5EF4-FFF2-40B4-BE49-F238E27FC236}">
                <a16:creationId xmlns:a16="http://schemas.microsoft.com/office/drawing/2014/main" id="{3AD262D6-C345-40A5-A99F-08B688B3B1D9}"/>
              </a:ext>
            </a:extLst>
          </p:cNvPr>
          <p:cNvSpPr/>
          <p:nvPr/>
        </p:nvSpPr>
        <p:spPr>
          <a:xfrm>
            <a:off x="5645944" y="2603426"/>
            <a:ext cx="275653" cy="85293"/>
          </a:xfrm>
          <a:prstGeom prst="rect">
            <a:avLst/>
          </a:prstGeom>
          <a:solidFill>
            <a:srgbClr val="F2C3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36" name="Rectangle 35">
            <a:extLst>
              <a:ext uri="{FF2B5EF4-FFF2-40B4-BE49-F238E27FC236}">
                <a16:creationId xmlns:a16="http://schemas.microsoft.com/office/drawing/2014/main" id="{1C383402-1294-4138-9ACE-9DB257855E24}"/>
              </a:ext>
            </a:extLst>
          </p:cNvPr>
          <p:cNvSpPr/>
          <p:nvPr/>
        </p:nvSpPr>
        <p:spPr>
          <a:xfrm>
            <a:off x="5645944" y="3938439"/>
            <a:ext cx="275653" cy="85293"/>
          </a:xfrm>
          <a:prstGeom prst="rect">
            <a:avLst/>
          </a:prstGeom>
          <a:solidFill>
            <a:srgbClr val="F2C3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37" name="Rectangle 36">
            <a:extLst>
              <a:ext uri="{FF2B5EF4-FFF2-40B4-BE49-F238E27FC236}">
                <a16:creationId xmlns:a16="http://schemas.microsoft.com/office/drawing/2014/main" id="{E4FEE92F-454B-458B-9142-E7152EF0A71C}"/>
              </a:ext>
            </a:extLst>
          </p:cNvPr>
          <p:cNvSpPr/>
          <p:nvPr/>
        </p:nvSpPr>
        <p:spPr>
          <a:xfrm>
            <a:off x="5645944" y="5273452"/>
            <a:ext cx="275653" cy="85293"/>
          </a:xfrm>
          <a:prstGeom prst="rect">
            <a:avLst/>
          </a:prstGeom>
          <a:solidFill>
            <a:srgbClr val="F2C3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38" name="Rectangle 37">
            <a:extLst>
              <a:ext uri="{FF2B5EF4-FFF2-40B4-BE49-F238E27FC236}">
                <a16:creationId xmlns:a16="http://schemas.microsoft.com/office/drawing/2014/main" id="{81FF5F31-B2B4-4152-8DE1-80FC6BAC4475}"/>
              </a:ext>
            </a:extLst>
          </p:cNvPr>
          <p:cNvSpPr/>
          <p:nvPr/>
        </p:nvSpPr>
        <p:spPr>
          <a:xfrm>
            <a:off x="6386599" y="2805569"/>
            <a:ext cx="4916680" cy="650968"/>
          </a:xfrm>
          <a:prstGeom prst="rect">
            <a:avLst/>
          </a:prstGeom>
        </p:spPr>
        <p:txBody>
          <a:bodyPr wrap="square" lIns="0" tIns="0" rIns="0" bIns="0">
            <a:noAutofit/>
          </a:bodyPr>
          <a:lstStyle/>
          <a:p>
            <a:r>
              <a:rPr lang="en-US" sz="1400" b="0" i="0" dirty="0">
                <a:effectLst/>
              </a:rPr>
              <a:t>Leverage all available feature variables to conduct a comprehensive analysis and predict house prices accurately</a:t>
            </a:r>
            <a:endParaRPr lang="en-ID" sz="1400" dirty="0">
              <a:latin typeface="Segoe UI" panose="020B0502040204020203" pitchFamily="34" charset="0"/>
              <a:cs typeface="Segoe UI" panose="020B0502040204020203" pitchFamily="34" charset="0"/>
            </a:endParaRPr>
          </a:p>
        </p:txBody>
      </p:sp>
      <p:sp>
        <p:nvSpPr>
          <p:cNvPr id="39" name="Rectangle 38">
            <a:extLst>
              <a:ext uri="{FF2B5EF4-FFF2-40B4-BE49-F238E27FC236}">
                <a16:creationId xmlns:a16="http://schemas.microsoft.com/office/drawing/2014/main" id="{9BD33391-60B0-4C70-9434-74A863A498E8}"/>
              </a:ext>
            </a:extLst>
          </p:cNvPr>
          <p:cNvSpPr/>
          <p:nvPr/>
        </p:nvSpPr>
        <p:spPr>
          <a:xfrm>
            <a:off x="6386599" y="4140582"/>
            <a:ext cx="4916680" cy="914278"/>
          </a:xfrm>
          <a:prstGeom prst="rect">
            <a:avLst/>
          </a:prstGeom>
        </p:spPr>
        <p:txBody>
          <a:bodyPr wrap="square" lIns="0" tIns="0" rIns="0" bIns="0">
            <a:noAutofit/>
          </a:bodyPr>
          <a:lstStyle/>
          <a:p>
            <a:r>
              <a:rPr lang="en-US" sz="1400" b="0" i="0" dirty="0">
                <a:effectLst/>
              </a:rPr>
              <a:t>Transform the valuation process into an informed and data-driven decision-making endeavor</a:t>
            </a:r>
            <a:endParaRPr lang="en-ID" sz="1400" dirty="0">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BD6AB491-EB9D-482B-926A-27FC5C4B2343}"/>
              </a:ext>
            </a:extLst>
          </p:cNvPr>
          <p:cNvSpPr/>
          <p:nvPr/>
        </p:nvSpPr>
        <p:spPr>
          <a:xfrm>
            <a:off x="6386599" y="5475594"/>
            <a:ext cx="4916680" cy="1055255"/>
          </a:xfrm>
          <a:prstGeom prst="rect">
            <a:avLst/>
          </a:prstGeom>
        </p:spPr>
        <p:txBody>
          <a:bodyPr wrap="square" lIns="0" tIns="0" rIns="0" bIns="0">
            <a:noAutofit/>
          </a:bodyPr>
          <a:lstStyle/>
          <a:p>
            <a:r>
              <a:rPr lang="en-US" sz="1400" dirty="0"/>
              <a:t>E</a:t>
            </a:r>
            <a:r>
              <a:rPr lang="en-US" sz="1400" b="0" i="0" dirty="0">
                <a:effectLst/>
              </a:rPr>
              <a:t>mpower sellers with reliable method to estimate their house price, leading to optimal  pricing and assist buyers in making informed decisions by leveraging advanced machine learning techniques.</a:t>
            </a:r>
          </a:p>
          <a:p>
            <a:endParaRPr lang="en-ID" sz="1400" dirty="0">
              <a:solidFill>
                <a:schemeClr val="tx1">
                  <a:lumMod val="75000"/>
                  <a:lumOff val="25000"/>
                </a:schemeClr>
              </a:solidFill>
              <a:latin typeface="Segoe UI" panose="020B0502040204020203" pitchFamily="34" charset="0"/>
              <a:cs typeface="Segoe UI" panose="020B0502040204020203" pitchFamily="34" charset="0"/>
            </a:endParaRPr>
          </a:p>
        </p:txBody>
      </p:sp>
      <p:grpSp>
        <p:nvGrpSpPr>
          <p:cNvPr id="65" name="Group 64">
            <a:extLst>
              <a:ext uri="{FF2B5EF4-FFF2-40B4-BE49-F238E27FC236}">
                <a16:creationId xmlns:a16="http://schemas.microsoft.com/office/drawing/2014/main" id="{420679C6-5E49-4C7A-9811-17691DA8291D}"/>
              </a:ext>
            </a:extLst>
          </p:cNvPr>
          <p:cNvGrpSpPr/>
          <p:nvPr/>
        </p:nvGrpSpPr>
        <p:grpSpPr>
          <a:xfrm>
            <a:off x="515937" y="1904741"/>
            <a:ext cx="2519136" cy="2934676"/>
            <a:chOff x="515937" y="2452902"/>
            <a:chExt cx="2519136" cy="2934676"/>
          </a:xfrm>
        </p:grpSpPr>
        <p:sp>
          <p:nvSpPr>
            <p:cNvPr id="21" name="Title 1">
              <a:extLst>
                <a:ext uri="{FF2B5EF4-FFF2-40B4-BE49-F238E27FC236}">
                  <a16:creationId xmlns:a16="http://schemas.microsoft.com/office/drawing/2014/main" id="{A1F7B76E-D8BF-4EE4-B920-75D81C7BDF49}"/>
                </a:ext>
              </a:extLst>
            </p:cNvPr>
            <p:cNvSpPr txBox="1">
              <a:spLocks/>
            </p:cNvSpPr>
            <p:nvPr/>
          </p:nvSpPr>
          <p:spPr>
            <a:xfrm>
              <a:off x="515937" y="2452902"/>
              <a:ext cx="2519135" cy="1105432"/>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600" b="1" kern="1200">
                  <a:solidFill>
                    <a:schemeClr val="tx1">
                      <a:lumMod val="65000"/>
                      <a:lumOff val="35000"/>
                    </a:schemeClr>
                  </a:solidFill>
                  <a:latin typeface="Segoe UI" panose="020B0502040204020203" pitchFamily="34" charset="0"/>
                  <a:ea typeface="+mj-ea"/>
                  <a:cs typeface="Segoe UI" panose="020B0502040204020203" pitchFamily="34" charset="0"/>
                </a:defRPr>
              </a:lvl1pPr>
            </a:lstStyle>
            <a:p>
              <a:r>
                <a:rPr lang="en-ID" dirty="0">
                  <a:solidFill>
                    <a:schemeClr val="bg1"/>
                  </a:solidFill>
                </a:rPr>
                <a:t>Project</a:t>
              </a:r>
              <a:br>
                <a:rPr lang="en-ID" dirty="0">
                  <a:solidFill>
                    <a:schemeClr val="bg1"/>
                  </a:solidFill>
                </a:rPr>
              </a:br>
              <a:r>
                <a:rPr lang="en-ID" dirty="0">
                  <a:solidFill>
                    <a:schemeClr val="bg1"/>
                  </a:solidFill>
                </a:rPr>
                <a:t>Objectives</a:t>
              </a:r>
            </a:p>
          </p:txBody>
        </p:sp>
        <p:sp>
          <p:nvSpPr>
            <p:cNvPr id="23" name="Rectangle 22">
              <a:extLst>
                <a:ext uri="{FF2B5EF4-FFF2-40B4-BE49-F238E27FC236}">
                  <a16:creationId xmlns:a16="http://schemas.microsoft.com/office/drawing/2014/main" id="{14404559-CC88-49A1-8D3F-42BE03998116}"/>
                </a:ext>
              </a:extLst>
            </p:cNvPr>
            <p:cNvSpPr/>
            <p:nvPr/>
          </p:nvSpPr>
          <p:spPr>
            <a:xfrm>
              <a:off x="515938" y="5172134"/>
              <a:ext cx="2519135" cy="215444"/>
            </a:xfrm>
            <a:prstGeom prst="rect">
              <a:avLst/>
            </a:prstGeom>
          </p:spPr>
          <p:txBody>
            <a:bodyPr wrap="square" lIns="0" tIns="0" rIns="0" bIns="0">
              <a:spAutoFit/>
            </a:bodyPr>
            <a:lstStyle/>
            <a:p>
              <a:endParaRPr lang="en-ID" sz="1400" dirty="0">
                <a:solidFill>
                  <a:schemeClr val="bg1"/>
                </a:solidFill>
                <a:latin typeface="Segoe UI" panose="020B0502040204020203" pitchFamily="34" charset="0"/>
                <a:cs typeface="Segoe UI" panose="020B0502040204020203" pitchFamily="34" charset="0"/>
              </a:endParaRPr>
            </a:p>
          </p:txBody>
        </p:sp>
        <p:grpSp>
          <p:nvGrpSpPr>
            <p:cNvPr id="24" name="Group 23">
              <a:extLst>
                <a:ext uri="{FF2B5EF4-FFF2-40B4-BE49-F238E27FC236}">
                  <a16:creationId xmlns:a16="http://schemas.microsoft.com/office/drawing/2014/main" id="{8C29EB6D-B774-4034-A416-BA1B024AF40E}"/>
                </a:ext>
              </a:extLst>
            </p:cNvPr>
            <p:cNvGrpSpPr/>
            <p:nvPr/>
          </p:nvGrpSpPr>
          <p:grpSpPr>
            <a:xfrm>
              <a:off x="515938" y="4530002"/>
              <a:ext cx="406601" cy="377237"/>
              <a:chOff x="9879013" y="2500313"/>
              <a:chExt cx="285750" cy="265113"/>
            </a:xfrm>
            <a:solidFill>
              <a:schemeClr val="bg1"/>
            </a:solidFill>
          </p:grpSpPr>
          <p:sp>
            <p:nvSpPr>
              <p:cNvPr id="25" name="Freeform 3859">
                <a:extLst>
                  <a:ext uri="{FF2B5EF4-FFF2-40B4-BE49-F238E27FC236}">
                    <a16:creationId xmlns:a16="http://schemas.microsoft.com/office/drawing/2014/main" id="{4B3CD48C-DD9A-4ADB-BCE9-ADACFFF5E7E5}"/>
                  </a:ext>
                </a:extLst>
              </p:cNvPr>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3860">
                <a:extLst>
                  <a:ext uri="{FF2B5EF4-FFF2-40B4-BE49-F238E27FC236}">
                    <a16:creationId xmlns:a16="http://schemas.microsoft.com/office/drawing/2014/main" id="{53E5646D-55E4-48D9-A207-1939CD5FB71B}"/>
                  </a:ext>
                </a:extLst>
              </p:cNvPr>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861">
                <a:extLst>
                  <a:ext uri="{FF2B5EF4-FFF2-40B4-BE49-F238E27FC236}">
                    <a16:creationId xmlns:a16="http://schemas.microsoft.com/office/drawing/2014/main" id="{033819AE-373E-4EF0-B204-799339E6F52E}"/>
                  </a:ext>
                </a:extLst>
              </p:cNvPr>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862">
                <a:extLst>
                  <a:ext uri="{FF2B5EF4-FFF2-40B4-BE49-F238E27FC236}">
                    <a16:creationId xmlns:a16="http://schemas.microsoft.com/office/drawing/2014/main" id="{1EB8D646-65B9-4DA7-B56B-5E54944CDF62}"/>
                  </a:ext>
                </a:extLst>
              </p:cNvPr>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4" name="Rectangle 63">
              <a:extLst>
                <a:ext uri="{FF2B5EF4-FFF2-40B4-BE49-F238E27FC236}">
                  <a16:creationId xmlns:a16="http://schemas.microsoft.com/office/drawing/2014/main" id="{8951815C-3BCF-4CFA-BD14-21FB942325BC}"/>
                </a:ext>
              </a:extLst>
            </p:cNvPr>
            <p:cNvSpPr/>
            <p:nvPr/>
          </p:nvSpPr>
          <p:spPr>
            <a:xfrm>
              <a:off x="515937" y="4001521"/>
              <a:ext cx="537169" cy="85293"/>
            </a:xfrm>
            <a:prstGeom prst="rect">
              <a:avLst/>
            </a:prstGeom>
            <a:solidFill>
              <a:srgbClr val="F2C3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sp>
        <p:nvSpPr>
          <p:cNvPr id="2" name="Rectangle 1">
            <a:extLst>
              <a:ext uri="{FF2B5EF4-FFF2-40B4-BE49-F238E27FC236}">
                <a16:creationId xmlns:a16="http://schemas.microsoft.com/office/drawing/2014/main" id="{36E1C481-11BD-A8EF-BD83-5882219B2227}"/>
              </a:ext>
            </a:extLst>
          </p:cNvPr>
          <p:cNvSpPr/>
          <p:nvPr/>
        </p:nvSpPr>
        <p:spPr>
          <a:xfrm>
            <a:off x="6386599" y="1588555"/>
            <a:ext cx="4916680" cy="650968"/>
          </a:xfrm>
          <a:prstGeom prst="rect">
            <a:avLst/>
          </a:prstGeom>
        </p:spPr>
        <p:txBody>
          <a:bodyPr wrap="square" lIns="0" tIns="0" rIns="0" bIns="0">
            <a:noAutofit/>
          </a:bodyPr>
          <a:lstStyle/>
          <a:p>
            <a:r>
              <a:rPr lang="en-US" sz="1400" b="0" i="0" dirty="0">
                <a:effectLst/>
              </a:rPr>
              <a:t>Build a robust regression model using advanced analytics to predict house price accurately</a:t>
            </a:r>
            <a:endParaRPr lang="en-ID" sz="1400"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17A9D0AE-8DE7-D59B-BCBC-65283C732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3577" y="5589587"/>
            <a:ext cx="682874" cy="514350"/>
          </a:xfrm>
          <a:prstGeom prst="rect">
            <a:avLst/>
          </a:prstGeom>
          <a:solidFill>
            <a:srgbClr val="CCFFCC"/>
          </a:solidFill>
        </p:spPr>
      </p:pic>
      <p:pic>
        <p:nvPicPr>
          <p:cNvPr id="6" name="Picture 5">
            <a:extLst>
              <a:ext uri="{FF2B5EF4-FFF2-40B4-BE49-F238E27FC236}">
                <a16:creationId xmlns:a16="http://schemas.microsoft.com/office/drawing/2014/main" id="{C93597EF-487A-F39F-FE79-ADA17D9B3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3576" y="4260296"/>
            <a:ext cx="602367" cy="602367"/>
          </a:xfrm>
          <a:prstGeom prst="rect">
            <a:avLst/>
          </a:prstGeom>
          <a:solidFill>
            <a:srgbClr val="CCFFCC"/>
          </a:solidFill>
          <a:ln>
            <a:noFill/>
          </a:ln>
        </p:spPr>
      </p:pic>
      <p:pic>
        <p:nvPicPr>
          <p:cNvPr id="8" name="Picture 7">
            <a:extLst>
              <a:ext uri="{FF2B5EF4-FFF2-40B4-BE49-F238E27FC236}">
                <a16:creationId xmlns:a16="http://schemas.microsoft.com/office/drawing/2014/main" id="{C4EE8E0A-BF23-9E81-B8F8-CB8760C1E1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0644" y="1588555"/>
            <a:ext cx="612922" cy="548230"/>
          </a:xfrm>
          <a:prstGeom prst="rect">
            <a:avLst/>
          </a:prstGeom>
          <a:solidFill>
            <a:srgbClr val="CCFFCC"/>
          </a:solidFill>
        </p:spPr>
      </p:pic>
      <p:pic>
        <p:nvPicPr>
          <p:cNvPr id="10" name="Picture 9">
            <a:extLst>
              <a:ext uri="{FF2B5EF4-FFF2-40B4-BE49-F238E27FC236}">
                <a16:creationId xmlns:a16="http://schemas.microsoft.com/office/drawing/2014/main" id="{CAC34C26-F098-2C95-0B1C-92BEED555A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8635" y="2872900"/>
            <a:ext cx="614931" cy="614931"/>
          </a:xfrm>
          <a:prstGeom prst="rect">
            <a:avLst/>
          </a:prstGeom>
          <a:solidFill>
            <a:srgbClr val="CCFFCC"/>
          </a:solidFill>
        </p:spPr>
      </p:pic>
    </p:spTree>
    <p:extLst>
      <p:ext uri="{BB962C8B-B14F-4D97-AF65-F5344CB8AC3E}">
        <p14:creationId xmlns:p14="http://schemas.microsoft.com/office/powerpoint/2010/main" val="812429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alpha val="0"/>
          </a:schemeClr>
        </a:solidFill>
        <a:effectLst/>
      </p:bgPr>
    </p:bg>
    <p:spTree>
      <p:nvGrpSpPr>
        <p:cNvPr id="1" name=""/>
        <p:cNvGrpSpPr/>
        <p:nvPr/>
      </p:nvGrpSpPr>
      <p:grpSpPr>
        <a:xfrm>
          <a:off x="0" y="0"/>
          <a:ext cx="0" cy="0"/>
          <a:chOff x="0" y="0"/>
          <a:chExt cx="0" cy="0"/>
        </a:xfrm>
      </p:grpSpPr>
      <p:sp>
        <p:nvSpPr>
          <p:cNvPr id="15" name="Circle: Hollow 14">
            <a:extLst>
              <a:ext uri="{FF2B5EF4-FFF2-40B4-BE49-F238E27FC236}">
                <a16:creationId xmlns:a16="http://schemas.microsoft.com/office/drawing/2014/main" id="{D522FBBF-E255-46DF-B60F-F73142B8550D}"/>
              </a:ext>
            </a:extLst>
          </p:cNvPr>
          <p:cNvSpPr/>
          <p:nvPr/>
        </p:nvSpPr>
        <p:spPr>
          <a:xfrm>
            <a:off x="3365411" y="698411"/>
            <a:ext cx="5461178" cy="5461178"/>
          </a:xfrm>
          <a:prstGeom prst="donut">
            <a:avLst>
              <a:gd name="adj" fmla="val 22681"/>
            </a:avLst>
          </a:prstGeom>
          <a:solidFill>
            <a:schemeClr val="tx1">
              <a:lumMod val="85000"/>
            </a:schemeClr>
          </a:solidFill>
          <a:ln>
            <a:gradFill flip="none" rotWithShape="1">
              <a:gsLst>
                <a:gs pos="0">
                  <a:srgbClr val="66FFFF"/>
                </a:gs>
                <a:gs pos="100000">
                  <a:srgbClr val="000066">
                    <a:alpha val="96000"/>
                  </a:srgbClr>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0" name="Rectangle: Rounded Corners 59">
            <a:extLst>
              <a:ext uri="{FF2B5EF4-FFF2-40B4-BE49-F238E27FC236}">
                <a16:creationId xmlns:a16="http://schemas.microsoft.com/office/drawing/2014/main" id="{77676AEC-60E9-42A8-BFE9-2E4C68E3E0E0}"/>
              </a:ext>
            </a:extLst>
          </p:cNvPr>
          <p:cNvSpPr/>
          <p:nvPr/>
        </p:nvSpPr>
        <p:spPr>
          <a:xfrm>
            <a:off x="3054130" y="4240951"/>
            <a:ext cx="6088116" cy="924854"/>
          </a:xfrm>
          <a:prstGeom prst="roundRect">
            <a:avLst>
              <a:gd name="adj" fmla="val 50000"/>
            </a:avLst>
          </a:prstGeom>
          <a:noFill/>
          <a:ln w="12700" cap="rnd">
            <a:solidFill>
              <a:srgbClr val="00CCFF"/>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Rounded Corners 57">
            <a:extLst>
              <a:ext uri="{FF2B5EF4-FFF2-40B4-BE49-F238E27FC236}">
                <a16:creationId xmlns:a16="http://schemas.microsoft.com/office/drawing/2014/main" id="{13A91A84-59B1-4C69-BE30-41A291955E5C}"/>
              </a:ext>
            </a:extLst>
          </p:cNvPr>
          <p:cNvSpPr/>
          <p:nvPr/>
        </p:nvSpPr>
        <p:spPr>
          <a:xfrm>
            <a:off x="3054130" y="1693782"/>
            <a:ext cx="6088116" cy="924854"/>
          </a:xfrm>
          <a:prstGeom prst="roundRect">
            <a:avLst>
              <a:gd name="adj" fmla="val 50000"/>
            </a:avLst>
          </a:prstGeom>
          <a:noFill/>
          <a:ln w="12700" cap="rnd">
            <a:solidFill>
              <a:srgbClr val="00CCFF"/>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3066F01A-02A6-42A7-B8D1-90AF42785E4B}"/>
              </a:ext>
            </a:extLst>
          </p:cNvPr>
          <p:cNvSpPr/>
          <p:nvPr/>
        </p:nvSpPr>
        <p:spPr>
          <a:xfrm>
            <a:off x="2521526" y="2953998"/>
            <a:ext cx="7148948" cy="924854"/>
          </a:xfrm>
          <a:prstGeom prst="roundRect">
            <a:avLst>
              <a:gd name="adj" fmla="val 50000"/>
            </a:avLst>
          </a:prstGeom>
          <a:noFill/>
          <a:ln w="12700" cap="rnd">
            <a:solidFill>
              <a:srgbClr val="00CCFF"/>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4478B6DF-652B-4870-B5DE-2FC97E74D55D}"/>
              </a:ext>
            </a:extLst>
          </p:cNvPr>
          <p:cNvSpPr/>
          <p:nvPr/>
        </p:nvSpPr>
        <p:spPr>
          <a:xfrm>
            <a:off x="2668794" y="3054887"/>
            <a:ext cx="6854410" cy="723075"/>
          </a:xfrm>
          <a:prstGeom prst="roundRect">
            <a:avLst>
              <a:gd name="adj" fmla="val 50000"/>
            </a:avLst>
          </a:prstGeom>
          <a:solidFill>
            <a:schemeClr val="tx1"/>
          </a:solidFill>
          <a:ln>
            <a:noFill/>
          </a:ln>
          <a:effectLst>
            <a:outerShdw blurRad="2921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tial Circle 9">
            <a:extLst>
              <a:ext uri="{FF2B5EF4-FFF2-40B4-BE49-F238E27FC236}">
                <a16:creationId xmlns:a16="http://schemas.microsoft.com/office/drawing/2014/main" id="{0EAE3825-1B1F-4E1F-94F5-84068A074B5A}"/>
              </a:ext>
            </a:extLst>
          </p:cNvPr>
          <p:cNvSpPr/>
          <p:nvPr/>
        </p:nvSpPr>
        <p:spPr>
          <a:xfrm flipH="1" flipV="1">
            <a:off x="4390325" y="1710750"/>
            <a:ext cx="3411350" cy="3411350"/>
          </a:xfrm>
          <a:prstGeom prst="pie">
            <a:avLst>
              <a:gd name="adj1" fmla="val 12324384"/>
              <a:gd name="adj2" fmla="val 14653534"/>
            </a:avLst>
          </a:prstGeom>
          <a:solidFill>
            <a:srgbClr val="000066"/>
          </a:solidFill>
          <a:ln>
            <a:noFill/>
          </a:ln>
          <a:effectLst>
            <a:outerShdw blurRad="63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sp>
        <p:nvSpPr>
          <p:cNvPr id="11" name="Partial Circle 10">
            <a:extLst>
              <a:ext uri="{FF2B5EF4-FFF2-40B4-BE49-F238E27FC236}">
                <a16:creationId xmlns:a16="http://schemas.microsoft.com/office/drawing/2014/main" id="{FF96D32B-E96F-4B4B-97B4-8ED9DCA34F16}"/>
              </a:ext>
            </a:extLst>
          </p:cNvPr>
          <p:cNvSpPr/>
          <p:nvPr/>
        </p:nvSpPr>
        <p:spPr>
          <a:xfrm flipH="1">
            <a:off x="4390325" y="1710750"/>
            <a:ext cx="3411350" cy="3411350"/>
          </a:xfrm>
          <a:prstGeom prst="pie">
            <a:avLst>
              <a:gd name="adj1" fmla="val 12324384"/>
              <a:gd name="adj2" fmla="val 14653534"/>
            </a:avLst>
          </a:prstGeom>
          <a:solidFill>
            <a:srgbClr val="000066"/>
          </a:solidFill>
          <a:ln>
            <a:noFill/>
          </a:ln>
          <a:effectLst>
            <a:outerShdw blurRad="101600" dist="266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Partial Circle 11">
            <a:extLst>
              <a:ext uri="{FF2B5EF4-FFF2-40B4-BE49-F238E27FC236}">
                <a16:creationId xmlns:a16="http://schemas.microsoft.com/office/drawing/2014/main" id="{F33CF1B7-3418-4399-9148-6740D5A68FE5}"/>
              </a:ext>
            </a:extLst>
          </p:cNvPr>
          <p:cNvSpPr/>
          <p:nvPr/>
        </p:nvSpPr>
        <p:spPr>
          <a:xfrm flipH="1">
            <a:off x="4154085" y="1474510"/>
            <a:ext cx="3883831" cy="3883831"/>
          </a:xfrm>
          <a:prstGeom prst="pie">
            <a:avLst>
              <a:gd name="adj1" fmla="val 9148974"/>
              <a:gd name="adj2" fmla="val 12511965"/>
            </a:avLst>
          </a:prstGeom>
          <a:solidFill>
            <a:srgbClr val="00CCFF"/>
          </a:solidFill>
          <a:ln>
            <a:noFill/>
          </a:ln>
          <a:effectLst>
            <a:outerShdw blurRad="241300" dist="165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Partial Circle 6">
            <a:extLst>
              <a:ext uri="{FF2B5EF4-FFF2-40B4-BE49-F238E27FC236}">
                <a16:creationId xmlns:a16="http://schemas.microsoft.com/office/drawing/2014/main" id="{3C2C5ADA-7AE4-4B63-8440-5C7228A40EDE}"/>
              </a:ext>
            </a:extLst>
          </p:cNvPr>
          <p:cNvSpPr/>
          <p:nvPr/>
        </p:nvSpPr>
        <p:spPr>
          <a:xfrm flipV="1">
            <a:off x="4390325" y="1710750"/>
            <a:ext cx="3411350" cy="3411350"/>
          </a:xfrm>
          <a:prstGeom prst="pie">
            <a:avLst>
              <a:gd name="adj1" fmla="val 12324384"/>
              <a:gd name="adj2" fmla="val 14653534"/>
            </a:avLst>
          </a:prstGeom>
          <a:solidFill>
            <a:srgbClr val="000066"/>
          </a:solidFill>
          <a:ln>
            <a:noFill/>
          </a:ln>
          <a:effectLst>
            <a:outerShdw blurRad="635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solidFill>
                <a:schemeClr val="tx1"/>
              </a:solidFill>
            </a:endParaRPr>
          </a:p>
        </p:txBody>
      </p:sp>
      <p:sp>
        <p:nvSpPr>
          <p:cNvPr id="4" name="Partial Circle 3">
            <a:extLst>
              <a:ext uri="{FF2B5EF4-FFF2-40B4-BE49-F238E27FC236}">
                <a16:creationId xmlns:a16="http://schemas.microsoft.com/office/drawing/2014/main" id="{1AF1B906-F479-4AC9-9425-15F91973BFB5}"/>
              </a:ext>
            </a:extLst>
          </p:cNvPr>
          <p:cNvSpPr/>
          <p:nvPr/>
        </p:nvSpPr>
        <p:spPr>
          <a:xfrm>
            <a:off x="4390325" y="1710750"/>
            <a:ext cx="3411350" cy="3411350"/>
          </a:xfrm>
          <a:prstGeom prst="pie">
            <a:avLst>
              <a:gd name="adj1" fmla="val 12324384"/>
              <a:gd name="adj2" fmla="val 14653534"/>
            </a:avLst>
          </a:prstGeom>
          <a:solidFill>
            <a:srgbClr val="000066"/>
          </a:solidFill>
          <a:ln>
            <a:noFill/>
          </a:ln>
          <a:effectLst>
            <a:outerShdw blurRad="101600" dist="2667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 name="Partial Circle 2">
            <a:extLst>
              <a:ext uri="{FF2B5EF4-FFF2-40B4-BE49-F238E27FC236}">
                <a16:creationId xmlns:a16="http://schemas.microsoft.com/office/drawing/2014/main" id="{8FA7C507-7A93-46CC-9103-7DA0CA185FBD}"/>
              </a:ext>
            </a:extLst>
          </p:cNvPr>
          <p:cNvSpPr/>
          <p:nvPr/>
        </p:nvSpPr>
        <p:spPr>
          <a:xfrm>
            <a:off x="4154085" y="1474510"/>
            <a:ext cx="3883831" cy="3883831"/>
          </a:xfrm>
          <a:prstGeom prst="pie">
            <a:avLst>
              <a:gd name="adj1" fmla="val 9148974"/>
              <a:gd name="adj2" fmla="val 12511965"/>
            </a:avLst>
          </a:prstGeom>
          <a:solidFill>
            <a:srgbClr val="00CCFF"/>
          </a:solidFill>
          <a:ln>
            <a:noFill/>
          </a:ln>
          <a:effectLst>
            <a:outerShdw blurRad="241300" dist="165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Oval 1">
            <a:extLst>
              <a:ext uri="{FF2B5EF4-FFF2-40B4-BE49-F238E27FC236}">
                <a16:creationId xmlns:a16="http://schemas.microsoft.com/office/drawing/2014/main" id="{39488C39-5681-4C5D-B64B-5E863CA92E82}"/>
              </a:ext>
            </a:extLst>
          </p:cNvPr>
          <p:cNvSpPr/>
          <p:nvPr/>
        </p:nvSpPr>
        <p:spPr>
          <a:xfrm>
            <a:off x="4610740" y="1931165"/>
            <a:ext cx="2970520" cy="2970520"/>
          </a:xfrm>
          <a:prstGeom prst="ellipse">
            <a:avLst/>
          </a:prstGeom>
          <a:solidFill>
            <a:schemeClr val="tx1">
              <a:lumMod val="50000"/>
            </a:schemeClr>
          </a:solidFill>
          <a:ln>
            <a:noFill/>
          </a:ln>
          <a:effectLst>
            <a:outerShdw blurRad="596900" dist="177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Circle: Hollow 12">
            <a:extLst>
              <a:ext uri="{FF2B5EF4-FFF2-40B4-BE49-F238E27FC236}">
                <a16:creationId xmlns:a16="http://schemas.microsoft.com/office/drawing/2014/main" id="{5ED66D3E-357C-4240-8ED4-C795CA897291}"/>
              </a:ext>
            </a:extLst>
          </p:cNvPr>
          <p:cNvSpPr/>
          <p:nvPr/>
        </p:nvSpPr>
        <p:spPr>
          <a:xfrm>
            <a:off x="4711773" y="2032199"/>
            <a:ext cx="2768453" cy="2768453"/>
          </a:xfrm>
          <a:prstGeom prst="donut">
            <a:avLst>
              <a:gd name="adj" fmla="val 1310"/>
            </a:avLst>
          </a:prstGeom>
          <a:gradFill flip="none" rotWithShape="1">
            <a:gsLst>
              <a:gs pos="0">
                <a:srgbClr val="000066"/>
              </a:gs>
              <a:gs pos="100000">
                <a:srgbClr val="66FF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Freeform: Shape 16">
            <a:extLst>
              <a:ext uri="{FF2B5EF4-FFF2-40B4-BE49-F238E27FC236}">
                <a16:creationId xmlns:a16="http://schemas.microsoft.com/office/drawing/2014/main" id="{CDF53E09-8B21-4B94-9D2A-DBF7034B1B2B}"/>
              </a:ext>
            </a:extLst>
          </p:cNvPr>
          <p:cNvSpPr/>
          <p:nvPr/>
        </p:nvSpPr>
        <p:spPr>
          <a:xfrm>
            <a:off x="7035314" y="1817825"/>
            <a:ext cx="1362930" cy="3671793"/>
          </a:xfrm>
          <a:custGeom>
            <a:avLst/>
            <a:gdLst>
              <a:gd name="connsiteX0" fmla="*/ 1121382 w 2136746"/>
              <a:gd name="connsiteY0" fmla="*/ 0 h 5756487"/>
              <a:gd name="connsiteX1" fmla="*/ 1312542 w 2136746"/>
              <a:gd name="connsiteY1" fmla="*/ 210329 h 5756487"/>
              <a:gd name="connsiteX2" fmla="*/ 2136746 w 2136746"/>
              <a:gd name="connsiteY2" fmla="*/ 2506220 h 5756487"/>
              <a:gd name="connsiteX3" fmla="*/ 247819 w 2136746"/>
              <a:gd name="connsiteY3" fmla="*/ 5679954 h 5756487"/>
              <a:gd name="connsiteX4" fmla="*/ 88946 w 2136746"/>
              <a:gd name="connsiteY4" fmla="*/ 5756487 h 5756487"/>
              <a:gd name="connsiteX5" fmla="*/ 0 w 2136746"/>
              <a:gd name="connsiteY5" fmla="*/ 5571353 h 5756487"/>
              <a:gd name="connsiteX6" fmla="*/ 149823 w 2136746"/>
              <a:gd name="connsiteY6" fmla="*/ 5499179 h 5756487"/>
              <a:gd name="connsiteX7" fmla="*/ 1931157 w 2136746"/>
              <a:gd name="connsiteY7" fmla="*/ 2506220 h 5756487"/>
              <a:gd name="connsiteX8" fmla="*/ 1153900 w 2136746"/>
              <a:gd name="connsiteY8" fmla="*/ 341102 h 5756487"/>
              <a:gd name="connsiteX9" fmla="*/ 973629 w 2136746"/>
              <a:gd name="connsiteY9" fmla="*/ 142754 h 575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6746" h="5756487">
                <a:moveTo>
                  <a:pt x="1121382" y="0"/>
                </a:moveTo>
                <a:lnTo>
                  <a:pt x="1312542" y="210329"/>
                </a:lnTo>
                <a:cubicBezTo>
                  <a:pt x="1827440" y="834240"/>
                  <a:pt x="2136746" y="1634109"/>
                  <a:pt x="2136746" y="2506220"/>
                </a:cubicBezTo>
                <a:cubicBezTo>
                  <a:pt x="2136746" y="3876681"/>
                  <a:pt x="1372949" y="5068747"/>
                  <a:pt x="247819" y="5679954"/>
                </a:cubicBezTo>
                <a:lnTo>
                  <a:pt x="88946" y="5756487"/>
                </a:lnTo>
                <a:lnTo>
                  <a:pt x="0" y="5571353"/>
                </a:lnTo>
                <a:lnTo>
                  <a:pt x="149823" y="5499179"/>
                </a:lnTo>
                <a:cubicBezTo>
                  <a:pt x="1210866" y="4922786"/>
                  <a:pt x="1931157" y="3798620"/>
                  <a:pt x="1931157" y="2506220"/>
                </a:cubicBezTo>
                <a:cubicBezTo>
                  <a:pt x="1931157" y="1683784"/>
                  <a:pt x="1639469" y="929476"/>
                  <a:pt x="1153900" y="341102"/>
                </a:cubicBezTo>
                <a:lnTo>
                  <a:pt x="973629" y="142754"/>
                </a:lnTo>
                <a:close/>
              </a:path>
            </a:pathLst>
          </a:custGeom>
          <a:gradFill flip="none" rotWithShape="1">
            <a:gsLst>
              <a:gs pos="0">
                <a:srgbClr val="000066"/>
              </a:gs>
              <a:gs pos="100000">
                <a:srgbClr val="66FFF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Freeform: Shape 20">
            <a:extLst>
              <a:ext uri="{FF2B5EF4-FFF2-40B4-BE49-F238E27FC236}">
                <a16:creationId xmlns:a16="http://schemas.microsoft.com/office/drawing/2014/main" id="{6BF4E2F7-167D-43B1-B677-0EFBA4D39122}"/>
              </a:ext>
            </a:extLst>
          </p:cNvPr>
          <p:cNvSpPr/>
          <p:nvPr/>
        </p:nvSpPr>
        <p:spPr>
          <a:xfrm>
            <a:off x="3688417" y="1495592"/>
            <a:ext cx="1126526" cy="3174193"/>
          </a:xfrm>
          <a:custGeom>
            <a:avLst/>
            <a:gdLst>
              <a:gd name="connsiteX0" fmla="*/ 1505708 w 1766121"/>
              <a:gd name="connsiteY0" fmla="*/ 0 h 4976371"/>
              <a:gd name="connsiteX1" fmla="*/ 1766121 w 1766121"/>
              <a:gd name="connsiteY1" fmla="*/ 345649 h 4976371"/>
              <a:gd name="connsiteX2" fmla="*/ 1649151 w 1766121"/>
              <a:gd name="connsiteY2" fmla="*/ 433117 h 4976371"/>
              <a:gd name="connsiteX3" fmla="*/ 433238 w 1766121"/>
              <a:gd name="connsiteY3" fmla="*/ 3011405 h 4976371"/>
              <a:gd name="connsiteX4" fmla="*/ 836512 w 1766121"/>
              <a:gd name="connsiteY4" fmla="*/ 4604054 h 4976371"/>
              <a:gd name="connsiteX5" fmla="*/ 925682 w 1766121"/>
              <a:gd name="connsiteY5" fmla="*/ 4750833 h 4976371"/>
              <a:gd name="connsiteX6" fmla="*/ 556295 w 1766121"/>
              <a:gd name="connsiteY6" fmla="*/ 4976371 h 4976371"/>
              <a:gd name="connsiteX7" fmla="*/ 455563 w 1766121"/>
              <a:gd name="connsiteY7" fmla="*/ 4810561 h 4976371"/>
              <a:gd name="connsiteX8" fmla="*/ 0 w 1766121"/>
              <a:gd name="connsiteY8" fmla="*/ 3011405 h 4976371"/>
              <a:gd name="connsiteX9" fmla="*/ 1373572 w 1766121"/>
              <a:gd name="connsiteY9" fmla="*/ 98809 h 497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6121" h="4976371">
                <a:moveTo>
                  <a:pt x="1505708" y="0"/>
                </a:moveTo>
                <a:lnTo>
                  <a:pt x="1766121" y="345649"/>
                </a:lnTo>
                <a:lnTo>
                  <a:pt x="1649151" y="433117"/>
                </a:lnTo>
                <a:cubicBezTo>
                  <a:pt x="906563" y="1045955"/>
                  <a:pt x="433238" y="1973405"/>
                  <a:pt x="433238" y="3011405"/>
                </a:cubicBezTo>
                <a:cubicBezTo>
                  <a:pt x="433238" y="3588072"/>
                  <a:pt x="579326" y="4130618"/>
                  <a:pt x="836512" y="4604054"/>
                </a:cubicBezTo>
                <a:lnTo>
                  <a:pt x="925682" y="4750833"/>
                </a:lnTo>
                <a:lnTo>
                  <a:pt x="556295" y="4976371"/>
                </a:lnTo>
                <a:lnTo>
                  <a:pt x="455563" y="4810561"/>
                </a:lnTo>
                <a:cubicBezTo>
                  <a:pt x="165030" y="4275739"/>
                  <a:pt x="0" y="3662844"/>
                  <a:pt x="0" y="3011405"/>
                </a:cubicBezTo>
                <a:cubicBezTo>
                  <a:pt x="0" y="1838815"/>
                  <a:pt x="534697" y="791110"/>
                  <a:pt x="1373572" y="98809"/>
                </a:cubicBezTo>
                <a:close/>
              </a:path>
            </a:pathLst>
          </a:custGeom>
          <a:gradFill flip="none" rotWithShape="1">
            <a:gsLst>
              <a:gs pos="0">
                <a:srgbClr val="000066"/>
              </a:gs>
              <a:gs pos="100000">
                <a:srgbClr val="66FFF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2" name="Oval 21">
            <a:extLst>
              <a:ext uri="{FF2B5EF4-FFF2-40B4-BE49-F238E27FC236}">
                <a16:creationId xmlns:a16="http://schemas.microsoft.com/office/drawing/2014/main" id="{4B895826-6962-49E4-8B46-13CDD2BE9CDB}"/>
              </a:ext>
            </a:extLst>
          </p:cNvPr>
          <p:cNvSpPr/>
          <p:nvPr/>
        </p:nvSpPr>
        <p:spPr>
          <a:xfrm>
            <a:off x="4047957" y="1368382"/>
            <a:ext cx="4096085" cy="4096085"/>
          </a:xfrm>
          <a:prstGeom prst="ellipse">
            <a:avLst/>
          </a:prstGeom>
          <a:noFill/>
          <a:ln w="25400" cap="rnd">
            <a:solidFill>
              <a:srgbClr val="000066"/>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C4253054-F30C-4AA9-AF16-DB562443240A}"/>
              </a:ext>
            </a:extLst>
          </p:cNvPr>
          <p:cNvSpPr/>
          <p:nvPr/>
        </p:nvSpPr>
        <p:spPr>
          <a:xfrm>
            <a:off x="2668796" y="1704462"/>
            <a:ext cx="885654" cy="885654"/>
          </a:xfrm>
          <a:prstGeom prst="ellipse">
            <a:avLst/>
          </a:prstGeom>
          <a:solidFill>
            <a:schemeClr val="tx1"/>
          </a:solidFill>
          <a:ln>
            <a:noFill/>
          </a:ln>
          <a:effectLst>
            <a:outerShdw blurRad="596900" dist="177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65E6D363-8E62-41C1-8F53-F99C24012C90}"/>
              </a:ext>
            </a:extLst>
          </p:cNvPr>
          <p:cNvSpPr/>
          <p:nvPr/>
        </p:nvSpPr>
        <p:spPr>
          <a:xfrm>
            <a:off x="2666315" y="4255308"/>
            <a:ext cx="885654" cy="885654"/>
          </a:xfrm>
          <a:prstGeom prst="ellipse">
            <a:avLst/>
          </a:prstGeom>
          <a:solidFill>
            <a:schemeClr val="tx1"/>
          </a:solidFill>
          <a:ln>
            <a:noFill/>
          </a:ln>
          <a:effectLst>
            <a:outerShdw blurRad="596900" dist="177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1EF7BBF7-DA64-45E6-BE0E-24F516705EB7}"/>
              </a:ext>
            </a:extLst>
          </p:cNvPr>
          <p:cNvSpPr/>
          <p:nvPr/>
        </p:nvSpPr>
        <p:spPr>
          <a:xfrm>
            <a:off x="2164100" y="2979885"/>
            <a:ext cx="885654" cy="885654"/>
          </a:xfrm>
          <a:prstGeom prst="ellipse">
            <a:avLst/>
          </a:prstGeom>
          <a:solidFill>
            <a:schemeClr val="tx1"/>
          </a:solidFill>
          <a:ln>
            <a:noFill/>
          </a:ln>
          <a:effectLst>
            <a:outerShdw blurRad="596900" dist="177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87069E9F-7259-4611-9DEB-1467D20CACF2}"/>
              </a:ext>
            </a:extLst>
          </p:cNvPr>
          <p:cNvSpPr/>
          <p:nvPr/>
        </p:nvSpPr>
        <p:spPr>
          <a:xfrm flipH="1">
            <a:off x="8637550" y="1704462"/>
            <a:ext cx="885654" cy="885654"/>
          </a:xfrm>
          <a:prstGeom prst="ellipse">
            <a:avLst/>
          </a:prstGeom>
          <a:solidFill>
            <a:schemeClr val="tx1"/>
          </a:solidFill>
          <a:ln>
            <a:noFill/>
          </a:ln>
          <a:effectLst>
            <a:outerShdw blurRad="596900" dist="177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A64A6DD5-E20B-464F-B206-2D1BB8417DCC}"/>
              </a:ext>
            </a:extLst>
          </p:cNvPr>
          <p:cNvSpPr/>
          <p:nvPr/>
        </p:nvSpPr>
        <p:spPr>
          <a:xfrm flipH="1">
            <a:off x="8640031" y="4255308"/>
            <a:ext cx="885654" cy="885654"/>
          </a:xfrm>
          <a:prstGeom prst="ellipse">
            <a:avLst/>
          </a:prstGeom>
          <a:solidFill>
            <a:schemeClr val="tx1"/>
          </a:solidFill>
          <a:ln>
            <a:noFill/>
          </a:ln>
          <a:effectLst>
            <a:outerShdw blurRad="596900" dist="177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0151ABA0-192E-4CED-A282-CA2FAF1B9115}"/>
              </a:ext>
            </a:extLst>
          </p:cNvPr>
          <p:cNvSpPr/>
          <p:nvPr/>
        </p:nvSpPr>
        <p:spPr>
          <a:xfrm flipH="1">
            <a:off x="9142246" y="2979885"/>
            <a:ext cx="885654" cy="885654"/>
          </a:xfrm>
          <a:prstGeom prst="ellipse">
            <a:avLst/>
          </a:prstGeom>
          <a:solidFill>
            <a:schemeClr val="tx1"/>
          </a:solidFill>
          <a:ln>
            <a:noFill/>
          </a:ln>
          <a:effectLst>
            <a:outerShdw blurRad="596900" dist="1778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a:extLst>
              <a:ext uri="{FF2B5EF4-FFF2-40B4-BE49-F238E27FC236}">
                <a16:creationId xmlns:a16="http://schemas.microsoft.com/office/drawing/2014/main" id="{429C661E-A8B5-4BD3-9643-E109053B47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61062" y="3177000"/>
            <a:ext cx="504000" cy="504000"/>
          </a:xfrm>
          <a:prstGeom prst="rect">
            <a:avLst/>
          </a:prstGeom>
          <a:solidFill>
            <a:schemeClr val="tx1"/>
          </a:solidFill>
        </p:spPr>
      </p:pic>
      <p:pic>
        <p:nvPicPr>
          <p:cNvPr id="29" name="Graphic 28">
            <a:extLst>
              <a:ext uri="{FF2B5EF4-FFF2-40B4-BE49-F238E27FC236}">
                <a16:creationId xmlns:a16="http://schemas.microsoft.com/office/drawing/2014/main" id="{60323B6C-B146-41E0-9009-6E3AB12E1F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30858" y="1895289"/>
            <a:ext cx="504000" cy="504000"/>
          </a:xfrm>
          <a:prstGeom prst="rect">
            <a:avLst/>
          </a:prstGeom>
          <a:solidFill>
            <a:schemeClr val="tx1"/>
          </a:solidFill>
        </p:spPr>
      </p:pic>
      <p:pic>
        <p:nvPicPr>
          <p:cNvPr id="31" name="Graphic 30">
            <a:extLst>
              <a:ext uri="{FF2B5EF4-FFF2-40B4-BE49-F238E27FC236}">
                <a16:creationId xmlns:a16="http://schemas.microsoft.com/office/drawing/2014/main" id="{A85FC770-E347-482E-A094-66465AB593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57142" y="4446135"/>
            <a:ext cx="504000" cy="504000"/>
          </a:xfrm>
          <a:prstGeom prst="rect">
            <a:avLst/>
          </a:prstGeom>
          <a:solidFill>
            <a:schemeClr val="tx1"/>
          </a:solidFill>
        </p:spPr>
      </p:pic>
      <p:pic>
        <p:nvPicPr>
          <p:cNvPr id="33" name="Graphic 32">
            <a:extLst>
              <a:ext uri="{FF2B5EF4-FFF2-40B4-BE49-F238E27FC236}">
                <a16:creationId xmlns:a16="http://schemas.microsoft.com/office/drawing/2014/main" id="{2C982F5D-FBC2-441D-A901-5174077D38F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326938" y="3170712"/>
            <a:ext cx="504000" cy="504000"/>
          </a:xfrm>
          <a:prstGeom prst="rect">
            <a:avLst/>
          </a:prstGeom>
          <a:solidFill>
            <a:schemeClr val="tx1"/>
          </a:solidFill>
        </p:spPr>
      </p:pic>
      <p:pic>
        <p:nvPicPr>
          <p:cNvPr id="35" name="Graphic 34">
            <a:extLst>
              <a:ext uri="{FF2B5EF4-FFF2-40B4-BE49-F238E27FC236}">
                <a16:creationId xmlns:a16="http://schemas.microsoft.com/office/drawing/2014/main" id="{8AC00A9D-BEB2-460F-9063-5FE31B1563D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825649" y="4440241"/>
            <a:ext cx="504000" cy="504000"/>
          </a:xfrm>
          <a:prstGeom prst="rect">
            <a:avLst/>
          </a:prstGeom>
          <a:solidFill>
            <a:schemeClr val="tx1"/>
          </a:solidFill>
        </p:spPr>
      </p:pic>
      <p:pic>
        <p:nvPicPr>
          <p:cNvPr id="37" name="Graphic 36">
            <a:extLst>
              <a:ext uri="{FF2B5EF4-FFF2-40B4-BE49-F238E27FC236}">
                <a16:creationId xmlns:a16="http://schemas.microsoft.com/office/drawing/2014/main" id="{64708D49-5D2E-4C1B-8EB0-F5820C5DCF6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857142" y="1895289"/>
            <a:ext cx="504000" cy="504000"/>
          </a:xfrm>
          <a:prstGeom prst="rect">
            <a:avLst/>
          </a:prstGeom>
          <a:solidFill>
            <a:schemeClr val="tx1"/>
          </a:solidFill>
        </p:spPr>
      </p:pic>
      <p:grpSp>
        <p:nvGrpSpPr>
          <p:cNvPr id="42" name="Group 41">
            <a:extLst>
              <a:ext uri="{FF2B5EF4-FFF2-40B4-BE49-F238E27FC236}">
                <a16:creationId xmlns:a16="http://schemas.microsoft.com/office/drawing/2014/main" id="{7075A685-A251-435E-B822-86B9CAE47567}"/>
              </a:ext>
            </a:extLst>
          </p:cNvPr>
          <p:cNvGrpSpPr/>
          <p:nvPr/>
        </p:nvGrpSpPr>
        <p:grpSpPr>
          <a:xfrm>
            <a:off x="1037272" y="465258"/>
            <a:ext cx="2647579" cy="1124753"/>
            <a:chOff x="593443" y="1399271"/>
            <a:chExt cx="2079747" cy="1124753"/>
          </a:xfrm>
          <a:solidFill>
            <a:schemeClr val="tx1"/>
          </a:solidFill>
        </p:grpSpPr>
        <p:sp>
          <p:nvSpPr>
            <p:cNvPr id="40" name="TextBox 39">
              <a:extLst>
                <a:ext uri="{FF2B5EF4-FFF2-40B4-BE49-F238E27FC236}">
                  <a16:creationId xmlns:a16="http://schemas.microsoft.com/office/drawing/2014/main" id="{F66A1B3C-D544-4A00-B55C-BE86ED1851EB}"/>
                </a:ext>
              </a:extLst>
            </p:cNvPr>
            <p:cNvSpPr txBox="1"/>
            <p:nvPr/>
          </p:nvSpPr>
          <p:spPr>
            <a:xfrm>
              <a:off x="593443" y="1399271"/>
              <a:ext cx="2079747" cy="369332"/>
            </a:xfrm>
            <a:prstGeom prst="rect">
              <a:avLst/>
            </a:prstGeom>
            <a:grpFill/>
          </p:spPr>
          <p:txBody>
            <a:bodyPr wrap="square" rtlCol="0">
              <a:spAutoFit/>
            </a:bodyPr>
            <a:lstStyle/>
            <a:p>
              <a:r>
                <a:rPr lang="en-US" sz="1800" b="1" i="0" dirty="0">
                  <a:solidFill>
                    <a:schemeClr val="accent1">
                      <a:lumMod val="75000"/>
                    </a:schemeClr>
                  </a:solidFill>
                  <a:effectLst/>
                  <a:latin typeface="Söhne"/>
                </a:rPr>
                <a:t>Limited Representation</a:t>
              </a:r>
              <a:endParaRPr lang="en-IN" spc="300" dirty="0">
                <a:solidFill>
                  <a:schemeClr val="accent1">
                    <a:lumMod val="75000"/>
                  </a:schemeClr>
                </a:solidFill>
                <a:latin typeface="Agency FB" panose="020B0503020202020204" pitchFamily="34" charset="0"/>
              </a:endParaRPr>
            </a:p>
          </p:txBody>
        </p:sp>
        <p:sp>
          <p:nvSpPr>
            <p:cNvPr id="41" name="TextBox 40">
              <a:extLst>
                <a:ext uri="{FF2B5EF4-FFF2-40B4-BE49-F238E27FC236}">
                  <a16:creationId xmlns:a16="http://schemas.microsoft.com/office/drawing/2014/main" id="{FAC7879D-0671-465F-AA44-E79DA38D426C}"/>
                </a:ext>
              </a:extLst>
            </p:cNvPr>
            <p:cNvSpPr txBox="1"/>
            <p:nvPr/>
          </p:nvSpPr>
          <p:spPr>
            <a:xfrm>
              <a:off x="641172" y="1739194"/>
              <a:ext cx="1720803" cy="784830"/>
            </a:xfrm>
            <a:prstGeom prst="rect">
              <a:avLst/>
            </a:prstGeom>
            <a:grpFill/>
          </p:spPr>
          <p:txBody>
            <a:bodyPr wrap="square" rtlCol="0">
              <a:spAutoFit/>
            </a:bodyPr>
            <a:lstStyle/>
            <a:p>
              <a:pPr algn="just"/>
              <a:r>
                <a:rPr lang="en-US" sz="900" b="0" i="0" dirty="0">
                  <a:solidFill>
                    <a:srgbClr val="374151"/>
                  </a:solidFill>
                  <a:effectLst/>
                  <a:latin typeface="Söhne"/>
                </a:rPr>
                <a:t>A small dataset may not adequately represent the diversity and complexity of the underlying population. This can lead to biased or skewed models that do not generalize well to new, unseen data</a:t>
              </a:r>
              <a:endParaRPr lang="en-IN" sz="9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3" name="Group 42">
            <a:extLst>
              <a:ext uri="{FF2B5EF4-FFF2-40B4-BE49-F238E27FC236}">
                <a16:creationId xmlns:a16="http://schemas.microsoft.com/office/drawing/2014/main" id="{04F92EB8-E023-4E0B-811C-EBD0DC63ADFC}"/>
              </a:ext>
            </a:extLst>
          </p:cNvPr>
          <p:cNvGrpSpPr/>
          <p:nvPr/>
        </p:nvGrpSpPr>
        <p:grpSpPr>
          <a:xfrm>
            <a:off x="208275" y="2513367"/>
            <a:ext cx="2519541" cy="1252259"/>
            <a:chOff x="591712" y="1199744"/>
            <a:chExt cx="2519541" cy="1252259"/>
          </a:xfrm>
        </p:grpSpPr>
        <p:sp>
          <p:nvSpPr>
            <p:cNvPr id="44" name="TextBox 43">
              <a:extLst>
                <a:ext uri="{FF2B5EF4-FFF2-40B4-BE49-F238E27FC236}">
                  <a16:creationId xmlns:a16="http://schemas.microsoft.com/office/drawing/2014/main" id="{7E303602-5F1A-4A2F-94BC-999A20653537}"/>
                </a:ext>
              </a:extLst>
            </p:cNvPr>
            <p:cNvSpPr txBox="1"/>
            <p:nvPr/>
          </p:nvSpPr>
          <p:spPr>
            <a:xfrm>
              <a:off x="591712" y="1199744"/>
              <a:ext cx="2519541" cy="646331"/>
            </a:xfrm>
            <a:prstGeom prst="rect">
              <a:avLst/>
            </a:prstGeom>
            <a:noFill/>
          </p:spPr>
          <p:txBody>
            <a:bodyPr wrap="square" rtlCol="0">
              <a:spAutoFit/>
            </a:bodyPr>
            <a:lstStyle/>
            <a:p>
              <a:r>
                <a:rPr lang="en-US" sz="1800" b="1" i="0" dirty="0">
                  <a:solidFill>
                    <a:schemeClr val="accent1">
                      <a:lumMod val="75000"/>
                    </a:schemeClr>
                  </a:solidFill>
                  <a:effectLst/>
                </a:rPr>
                <a:t>Data Quality and Completeness</a:t>
              </a:r>
              <a:endParaRPr lang="en-IN" spc="300" dirty="0">
                <a:solidFill>
                  <a:schemeClr val="accent1">
                    <a:lumMod val="75000"/>
                  </a:schemeClr>
                </a:solidFill>
                <a:latin typeface="Agency FB" panose="020B0503020202020204" pitchFamily="34" charset="0"/>
              </a:endParaRPr>
            </a:p>
          </p:txBody>
        </p:sp>
        <p:sp>
          <p:nvSpPr>
            <p:cNvPr id="45" name="TextBox 44">
              <a:extLst>
                <a:ext uri="{FF2B5EF4-FFF2-40B4-BE49-F238E27FC236}">
                  <a16:creationId xmlns:a16="http://schemas.microsoft.com/office/drawing/2014/main" id="{E2F18AC4-35AB-4E06-89CF-E99E984B26B2}"/>
                </a:ext>
              </a:extLst>
            </p:cNvPr>
            <p:cNvSpPr txBox="1"/>
            <p:nvPr/>
          </p:nvSpPr>
          <p:spPr>
            <a:xfrm>
              <a:off x="640168" y="1805672"/>
              <a:ext cx="1720803" cy="646331"/>
            </a:xfrm>
            <a:prstGeom prst="rect">
              <a:avLst/>
            </a:prstGeom>
            <a:noFill/>
          </p:spPr>
          <p:txBody>
            <a:bodyPr wrap="square" rtlCol="0">
              <a:spAutoFit/>
            </a:bodyPr>
            <a:lstStyle/>
            <a:p>
              <a:pPr algn="just"/>
              <a:r>
                <a:rPr lang="en-US" sz="900" b="0" i="0" dirty="0">
                  <a:solidFill>
                    <a:schemeClr val="bg1"/>
                  </a:solidFill>
                  <a:effectLst/>
                </a:rPr>
                <a:t>Incomplete data can affect the accuracy of predictive models and the overall reliability of the valuation process</a:t>
              </a:r>
              <a:endParaRPr lang="en-IN" sz="9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6" name="Group 45">
            <a:extLst>
              <a:ext uri="{FF2B5EF4-FFF2-40B4-BE49-F238E27FC236}">
                <a16:creationId xmlns:a16="http://schemas.microsoft.com/office/drawing/2014/main" id="{27C1BF5A-7F0B-4386-BAE5-91875DB361D8}"/>
              </a:ext>
            </a:extLst>
          </p:cNvPr>
          <p:cNvGrpSpPr/>
          <p:nvPr/>
        </p:nvGrpSpPr>
        <p:grpSpPr>
          <a:xfrm>
            <a:off x="636772" y="4804484"/>
            <a:ext cx="2967125" cy="1063859"/>
            <a:chOff x="362507" y="1249644"/>
            <a:chExt cx="2967125" cy="1063859"/>
          </a:xfrm>
        </p:grpSpPr>
        <p:sp>
          <p:nvSpPr>
            <p:cNvPr id="47" name="TextBox 46">
              <a:extLst>
                <a:ext uri="{FF2B5EF4-FFF2-40B4-BE49-F238E27FC236}">
                  <a16:creationId xmlns:a16="http://schemas.microsoft.com/office/drawing/2014/main" id="{9FCD596E-A05C-40CC-9EED-F787C93D48DE}"/>
                </a:ext>
              </a:extLst>
            </p:cNvPr>
            <p:cNvSpPr txBox="1"/>
            <p:nvPr/>
          </p:nvSpPr>
          <p:spPr>
            <a:xfrm>
              <a:off x="406244" y="1249644"/>
              <a:ext cx="2132896" cy="646331"/>
            </a:xfrm>
            <a:prstGeom prst="rect">
              <a:avLst/>
            </a:prstGeom>
            <a:noFill/>
          </p:spPr>
          <p:txBody>
            <a:bodyPr wrap="square" rtlCol="0">
              <a:spAutoFit/>
            </a:bodyPr>
            <a:lstStyle/>
            <a:p>
              <a:r>
                <a:rPr lang="en-US" sz="1800" b="1" i="0" dirty="0">
                  <a:solidFill>
                    <a:schemeClr val="accent1">
                      <a:lumMod val="75000"/>
                    </a:schemeClr>
                  </a:solidFill>
                  <a:effectLst/>
                </a:rPr>
                <a:t>Interpretation of Features</a:t>
              </a:r>
              <a:endParaRPr lang="en-IN" spc="300" dirty="0">
                <a:solidFill>
                  <a:schemeClr val="accent1">
                    <a:lumMod val="75000"/>
                  </a:schemeClr>
                </a:solidFill>
                <a:latin typeface="Agency FB" panose="020B0503020202020204" pitchFamily="34" charset="0"/>
              </a:endParaRPr>
            </a:p>
          </p:txBody>
        </p:sp>
        <p:sp>
          <p:nvSpPr>
            <p:cNvPr id="48" name="TextBox 47">
              <a:extLst>
                <a:ext uri="{FF2B5EF4-FFF2-40B4-BE49-F238E27FC236}">
                  <a16:creationId xmlns:a16="http://schemas.microsoft.com/office/drawing/2014/main" id="{0CDDC495-4558-42DE-A316-3503239730A9}"/>
                </a:ext>
              </a:extLst>
            </p:cNvPr>
            <p:cNvSpPr txBox="1"/>
            <p:nvPr/>
          </p:nvSpPr>
          <p:spPr>
            <a:xfrm>
              <a:off x="362507" y="1805672"/>
              <a:ext cx="2967125" cy="507831"/>
            </a:xfrm>
            <a:prstGeom prst="rect">
              <a:avLst/>
            </a:prstGeom>
            <a:noFill/>
          </p:spPr>
          <p:txBody>
            <a:bodyPr wrap="square" rtlCol="0">
              <a:spAutoFit/>
            </a:bodyPr>
            <a:lstStyle/>
            <a:p>
              <a:pPr algn="just"/>
              <a:r>
                <a:rPr lang="en-US" sz="900" b="0" i="0" dirty="0">
                  <a:solidFill>
                    <a:schemeClr val="bg1"/>
                  </a:solidFill>
                  <a:effectLst/>
                </a:rPr>
                <a:t>The interpretation of features like "quality" or "condition" may vary, introducing subjectivity into the valuation process</a:t>
              </a:r>
              <a:r>
                <a:rPr lang="en-IN" sz="9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a:t>
              </a:r>
            </a:p>
          </p:txBody>
        </p:sp>
      </p:grpSp>
      <p:grpSp>
        <p:nvGrpSpPr>
          <p:cNvPr id="49" name="Group 48">
            <a:extLst>
              <a:ext uri="{FF2B5EF4-FFF2-40B4-BE49-F238E27FC236}">
                <a16:creationId xmlns:a16="http://schemas.microsoft.com/office/drawing/2014/main" id="{077871BE-2562-4A94-8472-61673D3CFBB8}"/>
              </a:ext>
            </a:extLst>
          </p:cNvPr>
          <p:cNvGrpSpPr/>
          <p:nvPr/>
        </p:nvGrpSpPr>
        <p:grpSpPr>
          <a:xfrm>
            <a:off x="9211342" y="471314"/>
            <a:ext cx="2143471" cy="1195647"/>
            <a:chOff x="580862" y="1256356"/>
            <a:chExt cx="2143471" cy="1195647"/>
          </a:xfrm>
        </p:grpSpPr>
        <p:sp>
          <p:nvSpPr>
            <p:cNvPr id="50" name="TextBox 49">
              <a:extLst>
                <a:ext uri="{FF2B5EF4-FFF2-40B4-BE49-F238E27FC236}">
                  <a16:creationId xmlns:a16="http://schemas.microsoft.com/office/drawing/2014/main" id="{2E15D0F6-F9F3-4455-B779-7068C8763DBF}"/>
                </a:ext>
              </a:extLst>
            </p:cNvPr>
            <p:cNvSpPr txBox="1"/>
            <p:nvPr/>
          </p:nvSpPr>
          <p:spPr>
            <a:xfrm>
              <a:off x="580862" y="1256356"/>
              <a:ext cx="2143471" cy="369332"/>
            </a:xfrm>
            <a:prstGeom prst="rect">
              <a:avLst/>
            </a:prstGeom>
            <a:noFill/>
          </p:spPr>
          <p:txBody>
            <a:bodyPr wrap="square" rtlCol="0">
              <a:spAutoFit/>
            </a:bodyPr>
            <a:lstStyle/>
            <a:p>
              <a:r>
                <a:rPr lang="en-US" sz="1800" b="1" i="0" dirty="0">
                  <a:solidFill>
                    <a:schemeClr val="accent1">
                      <a:lumMod val="75000"/>
                    </a:schemeClr>
                  </a:solidFill>
                  <a:effectLst/>
                </a:rPr>
                <a:t>Domain Knowledge</a:t>
              </a:r>
              <a:endParaRPr lang="en-IN" spc="300" dirty="0">
                <a:solidFill>
                  <a:schemeClr val="accent1">
                    <a:lumMod val="75000"/>
                  </a:schemeClr>
                </a:solidFill>
                <a:latin typeface="Agency FB" panose="020B0503020202020204" pitchFamily="34" charset="0"/>
              </a:endParaRPr>
            </a:p>
          </p:txBody>
        </p:sp>
        <p:sp>
          <p:nvSpPr>
            <p:cNvPr id="51" name="TextBox 50">
              <a:extLst>
                <a:ext uri="{FF2B5EF4-FFF2-40B4-BE49-F238E27FC236}">
                  <a16:creationId xmlns:a16="http://schemas.microsoft.com/office/drawing/2014/main" id="{17444567-78C4-48ED-A6DB-4211686D40AA}"/>
                </a:ext>
              </a:extLst>
            </p:cNvPr>
            <p:cNvSpPr txBox="1"/>
            <p:nvPr/>
          </p:nvSpPr>
          <p:spPr>
            <a:xfrm>
              <a:off x="640168" y="1805672"/>
              <a:ext cx="1720803" cy="646331"/>
            </a:xfrm>
            <a:prstGeom prst="rect">
              <a:avLst/>
            </a:prstGeom>
            <a:noFill/>
          </p:spPr>
          <p:txBody>
            <a:bodyPr wrap="square" rtlCol="0">
              <a:spAutoFit/>
            </a:bodyPr>
            <a:lstStyle/>
            <a:p>
              <a:pPr algn="just"/>
              <a:r>
                <a:rPr lang="en-US" sz="900" b="0" i="0" dirty="0">
                  <a:solidFill>
                    <a:schemeClr val="bg1"/>
                  </a:solidFill>
                  <a:effectLst/>
                </a:rPr>
                <a:t>Interpreting the impact of </a:t>
              </a:r>
              <a:r>
                <a:rPr lang="en-US" sz="900" dirty="0">
                  <a:solidFill>
                    <a:schemeClr val="bg1"/>
                  </a:solidFill>
                </a:rPr>
                <a:t>some features </a:t>
              </a:r>
              <a:r>
                <a:rPr lang="en-US" sz="900" b="0" i="0" dirty="0">
                  <a:solidFill>
                    <a:schemeClr val="bg1"/>
                  </a:solidFill>
                  <a:effectLst/>
                </a:rPr>
                <a:t>on house prices may require additional context or domain knowledge</a:t>
              </a:r>
              <a:endParaRPr lang="en-IN" sz="9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2" name="Group 51">
            <a:extLst>
              <a:ext uri="{FF2B5EF4-FFF2-40B4-BE49-F238E27FC236}">
                <a16:creationId xmlns:a16="http://schemas.microsoft.com/office/drawing/2014/main" id="{47674322-5F6F-4261-885D-B47346BADA6B}"/>
              </a:ext>
            </a:extLst>
          </p:cNvPr>
          <p:cNvGrpSpPr/>
          <p:nvPr/>
        </p:nvGrpSpPr>
        <p:grpSpPr>
          <a:xfrm>
            <a:off x="10182013" y="2578540"/>
            <a:ext cx="2106860" cy="1356563"/>
            <a:chOff x="640168" y="1326777"/>
            <a:chExt cx="2106860" cy="1356563"/>
          </a:xfrm>
        </p:grpSpPr>
        <p:sp>
          <p:nvSpPr>
            <p:cNvPr id="53" name="TextBox 52">
              <a:extLst>
                <a:ext uri="{FF2B5EF4-FFF2-40B4-BE49-F238E27FC236}">
                  <a16:creationId xmlns:a16="http://schemas.microsoft.com/office/drawing/2014/main" id="{734E719D-B932-49AF-AAF8-766703BD1DD8}"/>
                </a:ext>
              </a:extLst>
            </p:cNvPr>
            <p:cNvSpPr txBox="1"/>
            <p:nvPr/>
          </p:nvSpPr>
          <p:spPr>
            <a:xfrm>
              <a:off x="640168" y="1326777"/>
              <a:ext cx="2106860" cy="646331"/>
            </a:xfrm>
            <a:prstGeom prst="rect">
              <a:avLst/>
            </a:prstGeom>
            <a:noFill/>
          </p:spPr>
          <p:txBody>
            <a:bodyPr wrap="square" rtlCol="0">
              <a:spAutoFit/>
            </a:bodyPr>
            <a:lstStyle/>
            <a:p>
              <a:r>
                <a:rPr lang="en-US" sz="1800" b="1" i="0" dirty="0">
                  <a:solidFill>
                    <a:schemeClr val="accent1">
                      <a:lumMod val="75000"/>
                    </a:schemeClr>
                  </a:solidFill>
                  <a:effectLst/>
                </a:rPr>
                <a:t>Risk of Inaccurate Pricing</a:t>
              </a:r>
              <a:endParaRPr lang="en-IN" spc="300" dirty="0">
                <a:solidFill>
                  <a:schemeClr val="accent1">
                    <a:lumMod val="75000"/>
                  </a:schemeClr>
                </a:solidFill>
                <a:latin typeface="Agency FB" panose="020B0503020202020204" pitchFamily="34" charset="0"/>
              </a:endParaRPr>
            </a:p>
          </p:txBody>
        </p:sp>
        <p:sp>
          <p:nvSpPr>
            <p:cNvPr id="54" name="TextBox 53">
              <a:extLst>
                <a:ext uri="{FF2B5EF4-FFF2-40B4-BE49-F238E27FC236}">
                  <a16:creationId xmlns:a16="http://schemas.microsoft.com/office/drawing/2014/main" id="{A6DE5987-06F8-46F3-8F65-7DF268671C0B}"/>
                </a:ext>
              </a:extLst>
            </p:cNvPr>
            <p:cNvSpPr txBox="1"/>
            <p:nvPr/>
          </p:nvSpPr>
          <p:spPr>
            <a:xfrm>
              <a:off x="711196" y="1898510"/>
              <a:ext cx="1720803" cy="784830"/>
            </a:xfrm>
            <a:prstGeom prst="rect">
              <a:avLst/>
            </a:prstGeom>
            <a:noFill/>
          </p:spPr>
          <p:txBody>
            <a:bodyPr wrap="square" rtlCol="0">
              <a:spAutoFit/>
            </a:bodyPr>
            <a:lstStyle/>
            <a:p>
              <a:pPr algn="just"/>
              <a:r>
                <a:rPr lang="en-US" sz="900" b="0" i="0" dirty="0">
                  <a:solidFill>
                    <a:schemeClr val="bg1"/>
                  </a:solidFill>
                  <a:effectLst/>
                </a:rPr>
                <a:t>Without a comprehensive valuation approach, there is a heightened risk of inaccurate pricing, impacting both sellers and buyers</a:t>
              </a:r>
              <a:endParaRPr lang="en-IN" sz="9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5" name="Group 54">
            <a:extLst>
              <a:ext uri="{FF2B5EF4-FFF2-40B4-BE49-F238E27FC236}">
                <a16:creationId xmlns:a16="http://schemas.microsoft.com/office/drawing/2014/main" id="{C92D9ECB-0245-4532-8DBD-BC424F39F384}"/>
              </a:ext>
            </a:extLst>
          </p:cNvPr>
          <p:cNvGrpSpPr/>
          <p:nvPr/>
        </p:nvGrpSpPr>
        <p:grpSpPr>
          <a:xfrm>
            <a:off x="9624153" y="4897985"/>
            <a:ext cx="2469508" cy="1167475"/>
            <a:chOff x="632416" y="1912605"/>
            <a:chExt cx="2469508" cy="1167475"/>
          </a:xfrm>
        </p:grpSpPr>
        <p:sp>
          <p:nvSpPr>
            <p:cNvPr id="56" name="TextBox 55">
              <a:extLst>
                <a:ext uri="{FF2B5EF4-FFF2-40B4-BE49-F238E27FC236}">
                  <a16:creationId xmlns:a16="http://schemas.microsoft.com/office/drawing/2014/main" id="{95E02F27-DF9F-4E81-AC5C-5D1733DB1EA2}"/>
                </a:ext>
              </a:extLst>
            </p:cNvPr>
            <p:cNvSpPr txBox="1"/>
            <p:nvPr/>
          </p:nvSpPr>
          <p:spPr>
            <a:xfrm>
              <a:off x="897503" y="1912605"/>
              <a:ext cx="2204421" cy="646331"/>
            </a:xfrm>
            <a:prstGeom prst="rect">
              <a:avLst/>
            </a:prstGeom>
            <a:noFill/>
          </p:spPr>
          <p:txBody>
            <a:bodyPr wrap="square" rtlCol="0">
              <a:spAutoFit/>
            </a:bodyPr>
            <a:lstStyle/>
            <a:p>
              <a:r>
                <a:rPr lang="en-US" sz="1800" b="1" i="0" dirty="0">
                  <a:solidFill>
                    <a:schemeClr val="accent1">
                      <a:lumMod val="75000"/>
                    </a:schemeClr>
                  </a:solidFill>
                  <a:effectLst/>
                </a:rPr>
                <a:t>Dynamic Market Conditions</a:t>
              </a:r>
              <a:endParaRPr lang="en-IN" spc="300" dirty="0">
                <a:solidFill>
                  <a:schemeClr val="accent1">
                    <a:lumMod val="75000"/>
                  </a:schemeClr>
                </a:solidFill>
                <a:latin typeface="Agency FB" panose="020B0503020202020204" pitchFamily="34" charset="0"/>
              </a:endParaRPr>
            </a:p>
          </p:txBody>
        </p:sp>
        <p:sp>
          <p:nvSpPr>
            <p:cNvPr id="57" name="TextBox 56">
              <a:extLst>
                <a:ext uri="{FF2B5EF4-FFF2-40B4-BE49-F238E27FC236}">
                  <a16:creationId xmlns:a16="http://schemas.microsoft.com/office/drawing/2014/main" id="{1E63A12C-64DB-4AF1-B1A7-8D8793874C48}"/>
                </a:ext>
              </a:extLst>
            </p:cNvPr>
            <p:cNvSpPr txBox="1"/>
            <p:nvPr/>
          </p:nvSpPr>
          <p:spPr>
            <a:xfrm>
              <a:off x="632416" y="2572249"/>
              <a:ext cx="2252818" cy="507831"/>
            </a:xfrm>
            <a:prstGeom prst="rect">
              <a:avLst/>
            </a:prstGeom>
            <a:noFill/>
          </p:spPr>
          <p:txBody>
            <a:bodyPr wrap="square" rtlCol="0">
              <a:spAutoFit/>
            </a:bodyPr>
            <a:lstStyle/>
            <a:p>
              <a:pPr algn="just"/>
              <a:r>
                <a:rPr lang="en-US" sz="900" b="0" i="0" dirty="0">
                  <a:solidFill>
                    <a:schemeClr val="bg1"/>
                  </a:solidFill>
                  <a:effectLst/>
                </a:rPr>
                <a:t>Predictive models might not account for dynamic market factors, impacting the accuracy of long-term predictions</a:t>
              </a:r>
              <a:r>
                <a:rPr lang="en-IN" sz="9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a:t>
              </a:r>
            </a:p>
          </p:txBody>
        </p:sp>
      </p:grpSp>
      <p:sp>
        <p:nvSpPr>
          <p:cNvPr id="59" name="TextBox 58">
            <a:extLst>
              <a:ext uri="{FF2B5EF4-FFF2-40B4-BE49-F238E27FC236}">
                <a16:creationId xmlns:a16="http://schemas.microsoft.com/office/drawing/2014/main" id="{7DA7300B-EEA3-4D5D-BB52-18A70EFD4B2B}"/>
              </a:ext>
            </a:extLst>
          </p:cNvPr>
          <p:cNvSpPr txBox="1"/>
          <p:nvPr/>
        </p:nvSpPr>
        <p:spPr>
          <a:xfrm>
            <a:off x="5260931" y="3256822"/>
            <a:ext cx="1978585" cy="400110"/>
          </a:xfrm>
          <a:prstGeom prst="rect">
            <a:avLst/>
          </a:prstGeom>
          <a:noFill/>
        </p:spPr>
        <p:txBody>
          <a:bodyPr wrap="square" rtlCol="0">
            <a:spAutoFit/>
          </a:bodyPr>
          <a:lstStyle/>
          <a:p>
            <a:pPr algn="ctr"/>
            <a:r>
              <a:rPr lang="en-IN" sz="2000" b="1" spc="300" dirty="0">
                <a:solidFill>
                  <a:srgbClr val="000066"/>
                </a:solidFill>
                <a:latin typeface="Agency FB" panose="020B0503020202020204" pitchFamily="34" charset="0"/>
              </a:rPr>
              <a:t>CONSTRAINTS</a:t>
            </a:r>
          </a:p>
        </p:txBody>
      </p:sp>
    </p:spTree>
    <p:extLst>
      <p:ext uri="{BB962C8B-B14F-4D97-AF65-F5344CB8AC3E}">
        <p14:creationId xmlns:p14="http://schemas.microsoft.com/office/powerpoint/2010/main" val="3660017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250"/>
                                  </p:stCondLst>
                                  <p:childTnLst>
                                    <p:animRot by="21600000">
                                      <p:cBhvr>
                                        <p:cTn id="6" dur="5000" fill="hold"/>
                                        <p:tgtEl>
                                          <p:spTgt spid="13"/>
                                        </p:tgtEl>
                                        <p:attrNameLst>
                                          <p:attrName>r</p:attrName>
                                        </p:attrNameLst>
                                      </p:cBhvr>
                                    </p:animRot>
                                  </p:childTnLst>
                                </p:cTn>
                              </p:par>
                              <p:par>
                                <p:cTn id="7" presetID="32" presetClass="emph" presetSubtype="0" repeatCount="indefinite" fill="hold" grpId="0" nodeType="withEffect">
                                  <p:stCondLst>
                                    <p:cond delay="250"/>
                                  </p:stCondLst>
                                  <p:childTnLst>
                                    <p:animRot by="120000">
                                      <p:cBhvr>
                                        <p:cTn id="8" dur="200" fill="hold">
                                          <p:stCondLst>
                                            <p:cond delay="0"/>
                                          </p:stCondLst>
                                        </p:cTn>
                                        <p:tgtEl>
                                          <p:spTgt spid="4"/>
                                        </p:tgtEl>
                                        <p:attrNameLst>
                                          <p:attrName>r</p:attrName>
                                        </p:attrNameLst>
                                      </p:cBhvr>
                                    </p:animRot>
                                    <p:animRot by="-240000">
                                      <p:cBhvr>
                                        <p:cTn id="9" dur="400" fill="hold">
                                          <p:stCondLst>
                                            <p:cond delay="400"/>
                                          </p:stCondLst>
                                        </p:cTn>
                                        <p:tgtEl>
                                          <p:spTgt spid="4"/>
                                        </p:tgtEl>
                                        <p:attrNameLst>
                                          <p:attrName>r</p:attrName>
                                        </p:attrNameLst>
                                      </p:cBhvr>
                                    </p:animRot>
                                    <p:animRot by="240000">
                                      <p:cBhvr>
                                        <p:cTn id="10" dur="400" fill="hold">
                                          <p:stCondLst>
                                            <p:cond delay="800"/>
                                          </p:stCondLst>
                                        </p:cTn>
                                        <p:tgtEl>
                                          <p:spTgt spid="4"/>
                                        </p:tgtEl>
                                        <p:attrNameLst>
                                          <p:attrName>r</p:attrName>
                                        </p:attrNameLst>
                                      </p:cBhvr>
                                    </p:animRot>
                                    <p:animRot by="-240000">
                                      <p:cBhvr>
                                        <p:cTn id="11" dur="400" fill="hold">
                                          <p:stCondLst>
                                            <p:cond delay="1200"/>
                                          </p:stCondLst>
                                        </p:cTn>
                                        <p:tgtEl>
                                          <p:spTgt spid="4"/>
                                        </p:tgtEl>
                                        <p:attrNameLst>
                                          <p:attrName>r</p:attrName>
                                        </p:attrNameLst>
                                      </p:cBhvr>
                                    </p:animRot>
                                    <p:animRot by="120000">
                                      <p:cBhvr>
                                        <p:cTn id="12" dur="400" fill="hold">
                                          <p:stCondLst>
                                            <p:cond delay="1600"/>
                                          </p:stCondLst>
                                        </p:cTn>
                                        <p:tgtEl>
                                          <p:spTgt spid="4"/>
                                        </p:tgtEl>
                                        <p:attrNameLst>
                                          <p:attrName>r</p:attrName>
                                        </p:attrNameLst>
                                      </p:cBhvr>
                                    </p:animRot>
                                  </p:childTnLst>
                                </p:cTn>
                              </p:par>
                              <p:par>
                                <p:cTn id="13" presetID="32" presetClass="emph" presetSubtype="0" repeatCount="indefinite" fill="hold" grpId="0" nodeType="withEffect">
                                  <p:stCondLst>
                                    <p:cond delay="250"/>
                                  </p:stCondLst>
                                  <p:childTnLst>
                                    <p:animRot by="120000">
                                      <p:cBhvr>
                                        <p:cTn id="14" dur="200" fill="hold">
                                          <p:stCondLst>
                                            <p:cond delay="0"/>
                                          </p:stCondLst>
                                        </p:cTn>
                                        <p:tgtEl>
                                          <p:spTgt spid="3"/>
                                        </p:tgtEl>
                                        <p:attrNameLst>
                                          <p:attrName>r</p:attrName>
                                        </p:attrNameLst>
                                      </p:cBhvr>
                                    </p:animRot>
                                    <p:animRot by="-240000">
                                      <p:cBhvr>
                                        <p:cTn id="15" dur="400" fill="hold">
                                          <p:stCondLst>
                                            <p:cond delay="400"/>
                                          </p:stCondLst>
                                        </p:cTn>
                                        <p:tgtEl>
                                          <p:spTgt spid="3"/>
                                        </p:tgtEl>
                                        <p:attrNameLst>
                                          <p:attrName>r</p:attrName>
                                        </p:attrNameLst>
                                      </p:cBhvr>
                                    </p:animRot>
                                    <p:animRot by="240000">
                                      <p:cBhvr>
                                        <p:cTn id="16" dur="400" fill="hold">
                                          <p:stCondLst>
                                            <p:cond delay="800"/>
                                          </p:stCondLst>
                                        </p:cTn>
                                        <p:tgtEl>
                                          <p:spTgt spid="3"/>
                                        </p:tgtEl>
                                        <p:attrNameLst>
                                          <p:attrName>r</p:attrName>
                                        </p:attrNameLst>
                                      </p:cBhvr>
                                    </p:animRot>
                                    <p:animRot by="-240000">
                                      <p:cBhvr>
                                        <p:cTn id="17" dur="400" fill="hold">
                                          <p:stCondLst>
                                            <p:cond delay="1200"/>
                                          </p:stCondLst>
                                        </p:cTn>
                                        <p:tgtEl>
                                          <p:spTgt spid="3"/>
                                        </p:tgtEl>
                                        <p:attrNameLst>
                                          <p:attrName>r</p:attrName>
                                        </p:attrNameLst>
                                      </p:cBhvr>
                                    </p:animRot>
                                    <p:animRot by="120000">
                                      <p:cBhvr>
                                        <p:cTn id="18" dur="400" fill="hold">
                                          <p:stCondLst>
                                            <p:cond delay="1600"/>
                                          </p:stCondLst>
                                        </p:cTn>
                                        <p:tgtEl>
                                          <p:spTgt spid="3"/>
                                        </p:tgtEl>
                                        <p:attrNameLst>
                                          <p:attrName>r</p:attrName>
                                        </p:attrNameLst>
                                      </p:cBhvr>
                                    </p:animRot>
                                  </p:childTnLst>
                                </p:cTn>
                              </p:par>
                              <p:par>
                                <p:cTn id="19" presetID="32" presetClass="emph" presetSubtype="0" repeatCount="indefinite" fill="hold" grpId="0" nodeType="withEffect">
                                  <p:stCondLst>
                                    <p:cond delay="250"/>
                                  </p:stCondLst>
                                  <p:childTnLst>
                                    <p:animRot by="120000">
                                      <p:cBhvr>
                                        <p:cTn id="20" dur="200" fill="hold">
                                          <p:stCondLst>
                                            <p:cond delay="0"/>
                                          </p:stCondLst>
                                        </p:cTn>
                                        <p:tgtEl>
                                          <p:spTgt spid="7"/>
                                        </p:tgtEl>
                                        <p:attrNameLst>
                                          <p:attrName>r</p:attrName>
                                        </p:attrNameLst>
                                      </p:cBhvr>
                                    </p:animRot>
                                    <p:animRot by="-240000">
                                      <p:cBhvr>
                                        <p:cTn id="21" dur="400" fill="hold">
                                          <p:stCondLst>
                                            <p:cond delay="400"/>
                                          </p:stCondLst>
                                        </p:cTn>
                                        <p:tgtEl>
                                          <p:spTgt spid="7"/>
                                        </p:tgtEl>
                                        <p:attrNameLst>
                                          <p:attrName>r</p:attrName>
                                        </p:attrNameLst>
                                      </p:cBhvr>
                                    </p:animRot>
                                    <p:animRot by="240000">
                                      <p:cBhvr>
                                        <p:cTn id="22" dur="400" fill="hold">
                                          <p:stCondLst>
                                            <p:cond delay="800"/>
                                          </p:stCondLst>
                                        </p:cTn>
                                        <p:tgtEl>
                                          <p:spTgt spid="7"/>
                                        </p:tgtEl>
                                        <p:attrNameLst>
                                          <p:attrName>r</p:attrName>
                                        </p:attrNameLst>
                                      </p:cBhvr>
                                    </p:animRot>
                                    <p:animRot by="-240000">
                                      <p:cBhvr>
                                        <p:cTn id="23" dur="400" fill="hold">
                                          <p:stCondLst>
                                            <p:cond delay="1200"/>
                                          </p:stCondLst>
                                        </p:cTn>
                                        <p:tgtEl>
                                          <p:spTgt spid="7"/>
                                        </p:tgtEl>
                                        <p:attrNameLst>
                                          <p:attrName>r</p:attrName>
                                        </p:attrNameLst>
                                      </p:cBhvr>
                                    </p:animRot>
                                    <p:animRot by="120000">
                                      <p:cBhvr>
                                        <p:cTn id="24" dur="400" fill="hold">
                                          <p:stCondLst>
                                            <p:cond delay="1600"/>
                                          </p:stCondLst>
                                        </p:cTn>
                                        <p:tgtEl>
                                          <p:spTgt spid="7"/>
                                        </p:tgtEl>
                                        <p:attrNameLst>
                                          <p:attrName>r</p:attrName>
                                        </p:attrNameLst>
                                      </p:cBhvr>
                                    </p:animRot>
                                  </p:childTnLst>
                                </p:cTn>
                              </p:par>
                              <p:par>
                                <p:cTn id="25" presetID="32" presetClass="emph" presetSubtype="0" repeatCount="indefinite" fill="hold" grpId="0" nodeType="withEffect">
                                  <p:stCondLst>
                                    <p:cond delay="250"/>
                                  </p:stCondLst>
                                  <p:childTnLst>
                                    <p:animRot by="120000">
                                      <p:cBhvr>
                                        <p:cTn id="26" dur="200" fill="hold">
                                          <p:stCondLst>
                                            <p:cond delay="0"/>
                                          </p:stCondLst>
                                        </p:cTn>
                                        <p:tgtEl>
                                          <p:spTgt spid="10"/>
                                        </p:tgtEl>
                                        <p:attrNameLst>
                                          <p:attrName>r</p:attrName>
                                        </p:attrNameLst>
                                      </p:cBhvr>
                                    </p:animRot>
                                    <p:animRot by="-240000">
                                      <p:cBhvr>
                                        <p:cTn id="27" dur="400" fill="hold">
                                          <p:stCondLst>
                                            <p:cond delay="400"/>
                                          </p:stCondLst>
                                        </p:cTn>
                                        <p:tgtEl>
                                          <p:spTgt spid="10"/>
                                        </p:tgtEl>
                                        <p:attrNameLst>
                                          <p:attrName>r</p:attrName>
                                        </p:attrNameLst>
                                      </p:cBhvr>
                                    </p:animRot>
                                    <p:animRot by="240000">
                                      <p:cBhvr>
                                        <p:cTn id="28" dur="400" fill="hold">
                                          <p:stCondLst>
                                            <p:cond delay="800"/>
                                          </p:stCondLst>
                                        </p:cTn>
                                        <p:tgtEl>
                                          <p:spTgt spid="10"/>
                                        </p:tgtEl>
                                        <p:attrNameLst>
                                          <p:attrName>r</p:attrName>
                                        </p:attrNameLst>
                                      </p:cBhvr>
                                    </p:animRot>
                                    <p:animRot by="-240000">
                                      <p:cBhvr>
                                        <p:cTn id="29" dur="400" fill="hold">
                                          <p:stCondLst>
                                            <p:cond delay="1200"/>
                                          </p:stCondLst>
                                        </p:cTn>
                                        <p:tgtEl>
                                          <p:spTgt spid="10"/>
                                        </p:tgtEl>
                                        <p:attrNameLst>
                                          <p:attrName>r</p:attrName>
                                        </p:attrNameLst>
                                      </p:cBhvr>
                                    </p:animRot>
                                    <p:animRot by="120000">
                                      <p:cBhvr>
                                        <p:cTn id="30" dur="400" fill="hold">
                                          <p:stCondLst>
                                            <p:cond delay="1600"/>
                                          </p:stCondLst>
                                        </p:cTn>
                                        <p:tgtEl>
                                          <p:spTgt spid="10"/>
                                        </p:tgtEl>
                                        <p:attrNameLst>
                                          <p:attrName>r</p:attrName>
                                        </p:attrNameLst>
                                      </p:cBhvr>
                                    </p:animRot>
                                  </p:childTnLst>
                                </p:cTn>
                              </p:par>
                              <p:par>
                                <p:cTn id="31" presetID="32" presetClass="emph" presetSubtype="0" repeatCount="indefinite" fill="hold" grpId="0" nodeType="withEffect">
                                  <p:stCondLst>
                                    <p:cond delay="250"/>
                                  </p:stCondLst>
                                  <p:childTnLst>
                                    <p:animRot by="120000">
                                      <p:cBhvr>
                                        <p:cTn id="32" dur="200" fill="hold">
                                          <p:stCondLst>
                                            <p:cond delay="0"/>
                                          </p:stCondLst>
                                        </p:cTn>
                                        <p:tgtEl>
                                          <p:spTgt spid="12"/>
                                        </p:tgtEl>
                                        <p:attrNameLst>
                                          <p:attrName>r</p:attrName>
                                        </p:attrNameLst>
                                      </p:cBhvr>
                                    </p:animRot>
                                    <p:animRot by="-240000">
                                      <p:cBhvr>
                                        <p:cTn id="33" dur="400" fill="hold">
                                          <p:stCondLst>
                                            <p:cond delay="400"/>
                                          </p:stCondLst>
                                        </p:cTn>
                                        <p:tgtEl>
                                          <p:spTgt spid="12"/>
                                        </p:tgtEl>
                                        <p:attrNameLst>
                                          <p:attrName>r</p:attrName>
                                        </p:attrNameLst>
                                      </p:cBhvr>
                                    </p:animRot>
                                    <p:animRot by="240000">
                                      <p:cBhvr>
                                        <p:cTn id="34" dur="400" fill="hold">
                                          <p:stCondLst>
                                            <p:cond delay="800"/>
                                          </p:stCondLst>
                                        </p:cTn>
                                        <p:tgtEl>
                                          <p:spTgt spid="12"/>
                                        </p:tgtEl>
                                        <p:attrNameLst>
                                          <p:attrName>r</p:attrName>
                                        </p:attrNameLst>
                                      </p:cBhvr>
                                    </p:animRot>
                                    <p:animRot by="-240000">
                                      <p:cBhvr>
                                        <p:cTn id="35" dur="400" fill="hold">
                                          <p:stCondLst>
                                            <p:cond delay="1200"/>
                                          </p:stCondLst>
                                        </p:cTn>
                                        <p:tgtEl>
                                          <p:spTgt spid="12"/>
                                        </p:tgtEl>
                                        <p:attrNameLst>
                                          <p:attrName>r</p:attrName>
                                        </p:attrNameLst>
                                      </p:cBhvr>
                                    </p:animRot>
                                    <p:animRot by="120000">
                                      <p:cBhvr>
                                        <p:cTn id="36" dur="400" fill="hold">
                                          <p:stCondLst>
                                            <p:cond delay="1600"/>
                                          </p:stCondLst>
                                        </p:cTn>
                                        <p:tgtEl>
                                          <p:spTgt spid="12"/>
                                        </p:tgtEl>
                                        <p:attrNameLst>
                                          <p:attrName>r</p:attrName>
                                        </p:attrNameLst>
                                      </p:cBhvr>
                                    </p:animRot>
                                  </p:childTnLst>
                                </p:cTn>
                              </p:par>
                              <p:par>
                                <p:cTn id="37" presetID="32" presetClass="emph" presetSubtype="0" repeatCount="indefinite" fill="hold" grpId="0" nodeType="withEffect">
                                  <p:stCondLst>
                                    <p:cond delay="250"/>
                                  </p:stCondLst>
                                  <p:childTnLst>
                                    <p:animRot by="120000">
                                      <p:cBhvr>
                                        <p:cTn id="38" dur="200" fill="hold">
                                          <p:stCondLst>
                                            <p:cond delay="0"/>
                                          </p:stCondLst>
                                        </p:cTn>
                                        <p:tgtEl>
                                          <p:spTgt spid="11"/>
                                        </p:tgtEl>
                                        <p:attrNameLst>
                                          <p:attrName>r</p:attrName>
                                        </p:attrNameLst>
                                      </p:cBhvr>
                                    </p:animRot>
                                    <p:animRot by="-240000">
                                      <p:cBhvr>
                                        <p:cTn id="39" dur="400" fill="hold">
                                          <p:stCondLst>
                                            <p:cond delay="400"/>
                                          </p:stCondLst>
                                        </p:cTn>
                                        <p:tgtEl>
                                          <p:spTgt spid="11"/>
                                        </p:tgtEl>
                                        <p:attrNameLst>
                                          <p:attrName>r</p:attrName>
                                        </p:attrNameLst>
                                      </p:cBhvr>
                                    </p:animRot>
                                    <p:animRot by="240000">
                                      <p:cBhvr>
                                        <p:cTn id="40" dur="400" fill="hold">
                                          <p:stCondLst>
                                            <p:cond delay="800"/>
                                          </p:stCondLst>
                                        </p:cTn>
                                        <p:tgtEl>
                                          <p:spTgt spid="11"/>
                                        </p:tgtEl>
                                        <p:attrNameLst>
                                          <p:attrName>r</p:attrName>
                                        </p:attrNameLst>
                                      </p:cBhvr>
                                    </p:animRot>
                                    <p:animRot by="-240000">
                                      <p:cBhvr>
                                        <p:cTn id="41" dur="400" fill="hold">
                                          <p:stCondLst>
                                            <p:cond delay="1200"/>
                                          </p:stCondLst>
                                        </p:cTn>
                                        <p:tgtEl>
                                          <p:spTgt spid="11"/>
                                        </p:tgtEl>
                                        <p:attrNameLst>
                                          <p:attrName>r</p:attrName>
                                        </p:attrNameLst>
                                      </p:cBhvr>
                                    </p:animRot>
                                    <p:animRot by="120000">
                                      <p:cBhvr>
                                        <p:cTn id="42" dur="400" fill="hold">
                                          <p:stCondLst>
                                            <p:cond delay="16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7" grpId="0" animBg="1"/>
      <p:bldP spid="4" grpId="0" animBg="1"/>
      <p:bldP spid="3"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A55CBEE9-36C3-C72D-8D16-58A131A0F7C6}"/>
              </a:ext>
            </a:extLst>
          </p:cNvPr>
          <p:cNvGraphicFramePr>
            <a:graphicFrameLocks noGrp="1" noDrilldown="1" noMove="1" noResize="1"/>
          </p:cNvGraphicFramePr>
          <p:nvPr/>
        </p:nvGraphicFramePr>
        <p:xfrm>
          <a:off x="2013612" y="1993053"/>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7" name="Arc 6">
            <a:extLst>
              <a:ext uri="{FF2B5EF4-FFF2-40B4-BE49-F238E27FC236}">
                <a16:creationId xmlns:a16="http://schemas.microsoft.com/office/drawing/2014/main" id="{7B01C43C-1CC4-7C1A-6A99-2AAA621C517F}"/>
              </a:ext>
            </a:extLst>
          </p:cNvPr>
          <p:cNvSpPr/>
          <p:nvPr/>
        </p:nvSpPr>
        <p:spPr>
          <a:xfrm>
            <a:off x="2867052" y="1644226"/>
            <a:ext cx="6421120" cy="6421120"/>
          </a:xfrm>
          <a:prstGeom prst="arc">
            <a:avLst>
              <a:gd name="adj1" fmla="val 10930887"/>
              <a:gd name="adj2" fmla="val 13457453"/>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8" name="Arc 7">
            <a:extLst>
              <a:ext uri="{FF2B5EF4-FFF2-40B4-BE49-F238E27FC236}">
                <a16:creationId xmlns:a16="http://schemas.microsoft.com/office/drawing/2014/main" id="{5D03A6E1-C084-2A28-ABCD-8F52523239A5}"/>
              </a:ext>
            </a:extLst>
          </p:cNvPr>
          <p:cNvSpPr/>
          <p:nvPr/>
        </p:nvSpPr>
        <p:spPr>
          <a:xfrm>
            <a:off x="2867052" y="1644226"/>
            <a:ext cx="6421120" cy="6421120"/>
          </a:xfrm>
          <a:prstGeom prst="arc">
            <a:avLst>
              <a:gd name="adj1" fmla="val 10930887"/>
              <a:gd name="adj2" fmla="val 21427588"/>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9" name="Arc 8">
            <a:extLst>
              <a:ext uri="{FF2B5EF4-FFF2-40B4-BE49-F238E27FC236}">
                <a16:creationId xmlns:a16="http://schemas.microsoft.com/office/drawing/2014/main" id="{BA8141CF-FE41-FDF2-52C5-76E9E29B55C1}"/>
              </a:ext>
            </a:extLst>
          </p:cNvPr>
          <p:cNvSpPr/>
          <p:nvPr/>
        </p:nvSpPr>
        <p:spPr>
          <a:xfrm>
            <a:off x="2867052" y="1644226"/>
            <a:ext cx="6421120" cy="6421120"/>
          </a:xfrm>
          <a:prstGeom prst="arc">
            <a:avLst>
              <a:gd name="adj1" fmla="val 16258927"/>
              <a:gd name="adj2" fmla="val 18809123"/>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0" name="Arc 9">
            <a:extLst>
              <a:ext uri="{FF2B5EF4-FFF2-40B4-BE49-F238E27FC236}">
                <a16:creationId xmlns:a16="http://schemas.microsoft.com/office/drawing/2014/main" id="{898824AA-DE79-B9B2-3A31-ECDA11D5B2C5}"/>
              </a:ext>
            </a:extLst>
          </p:cNvPr>
          <p:cNvSpPr/>
          <p:nvPr/>
        </p:nvSpPr>
        <p:spPr>
          <a:xfrm>
            <a:off x="2867052" y="1644226"/>
            <a:ext cx="6421120" cy="6421120"/>
          </a:xfrm>
          <a:prstGeom prst="arc">
            <a:avLst>
              <a:gd name="adj1" fmla="val 13502021"/>
              <a:gd name="adj2" fmla="val 16273493"/>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1" name="Arc 10">
            <a:extLst>
              <a:ext uri="{FF2B5EF4-FFF2-40B4-BE49-F238E27FC236}">
                <a16:creationId xmlns:a16="http://schemas.microsoft.com/office/drawing/2014/main" id="{F162457C-1800-DD0B-3DB0-015F2AB7AEEE}"/>
              </a:ext>
            </a:extLst>
          </p:cNvPr>
          <p:cNvSpPr/>
          <p:nvPr/>
        </p:nvSpPr>
        <p:spPr>
          <a:xfrm>
            <a:off x="2867052" y="1644226"/>
            <a:ext cx="6421120" cy="6421120"/>
          </a:xfrm>
          <a:prstGeom prst="arc">
            <a:avLst>
              <a:gd name="adj1" fmla="val 10930887"/>
              <a:gd name="adj2" fmla="val 13540171"/>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2" name="Oval 11">
            <a:extLst>
              <a:ext uri="{FF2B5EF4-FFF2-40B4-BE49-F238E27FC236}">
                <a16:creationId xmlns:a16="http://schemas.microsoft.com/office/drawing/2014/main" id="{FCE67451-AA37-510A-BB5E-EC48061F400A}"/>
              </a:ext>
            </a:extLst>
          </p:cNvPr>
          <p:cNvSpPr/>
          <p:nvPr/>
        </p:nvSpPr>
        <p:spPr>
          <a:xfrm>
            <a:off x="3039772" y="3296920"/>
            <a:ext cx="243840" cy="2438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4C6888AF-9E03-4683-D9F6-5BADAC07F70D}"/>
              </a:ext>
            </a:extLst>
          </p:cNvPr>
          <p:cNvSpPr/>
          <p:nvPr/>
        </p:nvSpPr>
        <p:spPr>
          <a:xfrm>
            <a:off x="4878732" y="1696720"/>
            <a:ext cx="243840" cy="243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a:extLst>
              <a:ext uri="{FF2B5EF4-FFF2-40B4-BE49-F238E27FC236}">
                <a16:creationId xmlns:a16="http://schemas.microsoft.com/office/drawing/2014/main" id="{0336DF9C-80D4-56A5-C630-AC210FCAD7E7}"/>
              </a:ext>
            </a:extLst>
          </p:cNvPr>
          <p:cNvSpPr/>
          <p:nvPr/>
        </p:nvSpPr>
        <p:spPr>
          <a:xfrm>
            <a:off x="7215532" y="1749213"/>
            <a:ext cx="243840" cy="2438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a:extLst>
              <a:ext uri="{FF2B5EF4-FFF2-40B4-BE49-F238E27FC236}">
                <a16:creationId xmlns:a16="http://schemas.microsoft.com/office/drawing/2014/main" id="{8A75ED10-900B-8C05-4880-C06D318A5898}"/>
              </a:ext>
            </a:extLst>
          </p:cNvPr>
          <p:cNvSpPr/>
          <p:nvPr/>
        </p:nvSpPr>
        <p:spPr>
          <a:xfrm>
            <a:off x="8810654" y="3296920"/>
            <a:ext cx="243840" cy="243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E1CEA9C1-443B-DF37-394A-FDF7CD55299A}"/>
              </a:ext>
            </a:extLst>
          </p:cNvPr>
          <p:cNvSpPr txBox="1"/>
          <p:nvPr/>
        </p:nvSpPr>
        <p:spPr>
          <a:xfrm>
            <a:off x="7959940" y="493850"/>
            <a:ext cx="338554" cy="461665"/>
          </a:xfrm>
          <a:prstGeom prst="rect">
            <a:avLst/>
          </a:prstGeom>
          <a:noFill/>
        </p:spPr>
        <p:txBody>
          <a:bodyPr wrap="none" rtlCol="0">
            <a:spAutoFit/>
          </a:bodyPr>
          <a:lstStyle/>
          <a:p>
            <a:r>
              <a:rPr lang="en-AU" sz="2400" b="1" dirty="0">
                <a:latin typeface="+mj-lt"/>
              </a:rPr>
              <a:t>3</a:t>
            </a:r>
          </a:p>
        </p:txBody>
      </p:sp>
      <p:sp>
        <p:nvSpPr>
          <p:cNvPr id="17" name="TextBox 16">
            <a:extLst>
              <a:ext uri="{FF2B5EF4-FFF2-40B4-BE49-F238E27FC236}">
                <a16:creationId xmlns:a16="http://schemas.microsoft.com/office/drawing/2014/main" id="{708A97C7-8852-A261-C27B-EC7724F6CB56}"/>
              </a:ext>
            </a:extLst>
          </p:cNvPr>
          <p:cNvSpPr txBox="1"/>
          <p:nvPr/>
        </p:nvSpPr>
        <p:spPr>
          <a:xfrm>
            <a:off x="7959940" y="953161"/>
            <a:ext cx="3177352" cy="738664"/>
          </a:xfrm>
          <a:prstGeom prst="rect">
            <a:avLst/>
          </a:prstGeom>
          <a:noFill/>
        </p:spPr>
        <p:txBody>
          <a:bodyPr wrap="square" rtlCol="0">
            <a:spAutoFit/>
          </a:bodyPr>
          <a:lstStyle/>
          <a:p>
            <a:r>
              <a:rPr lang="en-US" sz="1400" dirty="0"/>
              <a:t>H</a:t>
            </a:r>
            <a:r>
              <a:rPr lang="en-US" sz="1400" b="0" i="0" dirty="0">
                <a:effectLst/>
              </a:rPr>
              <a:t>arnessing the power of data-driven insights to improve the accuracy and efficiency of house price predictions</a:t>
            </a:r>
            <a:endParaRPr lang="en-AU" sz="1400" dirty="0"/>
          </a:p>
        </p:txBody>
      </p:sp>
      <p:cxnSp>
        <p:nvCxnSpPr>
          <p:cNvPr id="19" name="Straight Connector 18">
            <a:extLst>
              <a:ext uri="{FF2B5EF4-FFF2-40B4-BE49-F238E27FC236}">
                <a16:creationId xmlns:a16="http://schemas.microsoft.com/office/drawing/2014/main" id="{B6BAECF6-AFEB-FE14-1196-49936E3F83A3}"/>
              </a:ext>
            </a:extLst>
          </p:cNvPr>
          <p:cNvCxnSpPr/>
          <p:nvPr/>
        </p:nvCxnSpPr>
        <p:spPr>
          <a:xfrm>
            <a:off x="7949780" y="953161"/>
            <a:ext cx="2831912"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F6F8991-B54B-F69C-BDB7-868368D4B98C}"/>
              </a:ext>
            </a:extLst>
          </p:cNvPr>
          <p:cNvCxnSpPr>
            <a:cxnSpLocks/>
            <a:stCxn id="14" idx="7"/>
          </p:cNvCxnSpPr>
          <p:nvPr/>
        </p:nvCxnSpPr>
        <p:spPr>
          <a:xfrm flipV="1">
            <a:off x="7423662" y="953161"/>
            <a:ext cx="536278" cy="831762"/>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601CDBC-5ACD-A4E0-6502-0C98471DA4FB}"/>
              </a:ext>
            </a:extLst>
          </p:cNvPr>
          <p:cNvSpPr txBox="1"/>
          <p:nvPr/>
        </p:nvSpPr>
        <p:spPr>
          <a:xfrm>
            <a:off x="9471315" y="2040652"/>
            <a:ext cx="338554" cy="461665"/>
          </a:xfrm>
          <a:prstGeom prst="rect">
            <a:avLst/>
          </a:prstGeom>
          <a:noFill/>
          <a:ln>
            <a:noFill/>
          </a:ln>
        </p:spPr>
        <p:txBody>
          <a:bodyPr wrap="none" rtlCol="0">
            <a:spAutoFit/>
          </a:bodyPr>
          <a:lstStyle/>
          <a:p>
            <a:r>
              <a:rPr lang="en-AU" sz="2400" b="1" dirty="0">
                <a:solidFill>
                  <a:schemeClr val="accent4"/>
                </a:solidFill>
                <a:latin typeface="+mj-lt"/>
              </a:rPr>
              <a:t>4</a:t>
            </a:r>
          </a:p>
        </p:txBody>
      </p:sp>
      <p:sp>
        <p:nvSpPr>
          <p:cNvPr id="26" name="TextBox 25">
            <a:extLst>
              <a:ext uri="{FF2B5EF4-FFF2-40B4-BE49-F238E27FC236}">
                <a16:creationId xmlns:a16="http://schemas.microsoft.com/office/drawing/2014/main" id="{02751E49-3654-5F0F-D883-CC798A7E0187}"/>
              </a:ext>
            </a:extLst>
          </p:cNvPr>
          <p:cNvSpPr txBox="1"/>
          <p:nvPr/>
        </p:nvSpPr>
        <p:spPr>
          <a:xfrm>
            <a:off x="9471315" y="2502318"/>
            <a:ext cx="2387337" cy="1169551"/>
          </a:xfrm>
          <a:prstGeom prst="rect">
            <a:avLst/>
          </a:prstGeom>
          <a:noFill/>
        </p:spPr>
        <p:txBody>
          <a:bodyPr wrap="square" rtlCol="0">
            <a:spAutoFit/>
          </a:bodyPr>
          <a:lstStyle/>
          <a:p>
            <a:r>
              <a:rPr lang="en-US" sz="1400" dirty="0"/>
              <a:t>R</a:t>
            </a:r>
            <a:r>
              <a:rPr lang="en-US" sz="1400" b="0" i="0" dirty="0">
                <a:effectLst/>
              </a:rPr>
              <a:t>ecognizing the interplay of various features and their contributions to a house's intrinsic worth, allowing for more accurate predictions</a:t>
            </a:r>
            <a:endParaRPr lang="en-AU" sz="1400" dirty="0"/>
          </a:p>
        </p:txBody>
      </p:sp>
      <p:cxnSp>
        <p:nvCxnSpPr>
          <p:cNvPr id="27" name="Straight Connector 26">
            <a:extLst>
              <a:ext uri="{FF2B5EF4-FFF2-40B4-BE49-F238E27FC236}">
                <a16:creationId xmlns:a16="http://schemas.microsoft.com/office/drawing/2014/main" id="{DD6BF951-D251-2450-C02E-613B98AC9DF1}"/>
              </a:ext>
            </a:extLst>
          </p:cNvPr>
          <p:cNvCxnSpPr>
            <a:cxnSpLocks/>
          </p:cNvCxnSpPr>
          <p:nvPr/>
        </p:nvCxnSpPr>
        <p:spPr>
          <a:xfrm flipV="1">
            <a:off x="9461155" y="2502317"/>
            <a:ext cx="2295897" cy="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11B77BD-ABC6-61C6-8AB5-D422EFAB76C2}"/>
              </a:ext>
            </a:extLst>
          </p:cNvPr>
          <p:cNvCxnSpPr>
            <a:cxnSpLocks/>
          </p:cNvCxnSpPr>
          <p:nvPr/>
        </p:nvCxnSpPr>
        <p:spPr>
          <a:xfrm flipV="1">
            <a:off x="8935037" y="2502318"/>
            <a:ext cx="536278" cy="83176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0E634F1-EE2E-3F35-D2B3-692205E7E2A0}"/>
              </a:ext>
            </a:extLst>
          </p:cNvPr>
          <p:cNvSpPr txBox="1"/>
          <p:nvPr/>
        </p:nvSpPr>
        <p:spPr>
          <a:xfrm>
            <a:off x="1512862" y="445481"/>
            <a:ext cx="338554" cy="461665"/>
          </a:xfrm>
          <a:prstGeom prst="rect">
            <a:avLst/>
          </a:prstGeom>
          <a:noFill/>
        </p:spPr>
        <p:txBody>
          <a:bodyPr wrap="none" rtlCol="0">
            <a:spAutoFit/>
          </a:bodyPr>
          <a:lstStyle/>
          <a:p>
            <a:r>
              <a:rPr lang="en-AU" sz="2400" b="1" dirty="0">
                <a:solidFill>
                  <a:schemeClr val="accent2"/>
                </a:solidFill>
                <a:latin typeface="+mj-lt"/>
              </a:rPr>
              <a:t>2</a:t>
            </a:r>
          </a:p>
        </p:txBody>
      </p:sp>
      <p:sp>
        <p:nvSpPr>
          <p:cNvPr id="32" name="TextBox 31">
            <a:extLst>
              <a:ext uri="{FF2B5EF4-FFF2-40B4-BE49-F238E27FC236}">
                <a16:creationId xmlns:a16="http://schemas.microsoft.com/office/drawing/2014/main" id="{6CB69D77-7010-4177-9D43-309643CB1FC9}"/>
              </a:ext>
            </a:extLst>
          </p:cNvPr>
          <p:cNvSpPr txBox="1"/>
          <p:nvPr/>
        </p:nvSpPr>
        <p:spPr>
          <a:xfrm>
            <a:off x="1425657" y="1005655"/>
            <a:ext cx="2631466" cy="954107"/>
          </a:xfrm>
          <a:prstGeom prst="rect">
            <a:avLst/>
          </a:prstGeom>
          <a:noFill/>
        </p:spPr>
        <p:txBody>
          <a:bodyPr wrap="square" rtlCol="0">
            <a:spAutoFit/>
          </a:bodyPr>
          <a:lstStyle/>
          <a:p>
            <a:r>
              <a:rPr lang="en-US" sz="1400" b="0" i="0" dirty="0">
                <a:effectLst/>
              </a:rPr>
              <a:t>Leveraging a diverse set of features to capture the complexity of a house's value beyond traditional metrics</a:t>
            </a:r>
            <a:endParaRPr lang="en-AU" sz="1400" dirty="0"/>
          </a:p>
        </p:txBody>
      </p:sp>
      <p:cxnSp>
        <p:nvCxnSpPr>
          <p:cNvPr id="33" name="Straight Connector 32">
            <a:extLst>
              <a:ext uri="{FF2B5EF4-FFF2-40B4-BE49-F238E27FC236}">
                <a16:creationId xmlns:a16="http://schemas.microsoft.com/office/drawing/2014/main" id="{6DD5617C-A722-BB09-8779-7CC6544526E3}"/>
              </a:ext>
            </a:extLst>
          </p:cNvPr>
          <p:cNvCxnSpPr/>
          <p:nvPr/>
        </p:nvCxnSpPr>
        <p:spPr>
          <a:xfrm>
            <a:off x="1594285" y="953161"/>
            <a:ext cx="283191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517DDBE-76B6-EDF8-328A-E12D3AD706FB}"/>
              </a:ext>
            </a:extLst>
          </p:cNvPr>
          <p:cNvCxnSpPr>
            <a:cxnSpLocks/>
          </p:cNvCxnSpPr>
          <p:nvPr/>
        </p:nvCxnSpPr>
        <p:spPr>
          <a:xfrm flipH="1" flipV="1">
            <a:off x="4426197" y="953933"/>
            <a:ext cx="536278" cy="83176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D5DF45C-C1D8-891E-BD56-8BF01B693C91}"/>
              </a:ext>
            </a:extLst>
          </p:cNvPr>
          <p:cNvSpPr txBox="1"/>
          <p:nvPr/>
        </p:nvSpPr>
        <p:spPr>
          <a:xfrm>
            <a:off x="343509" y="2040652"/>
            <a:ext cx="338554" cy="461665"/>
          </a:xfrm>
          <a:prstGeom prst="rect">
            <a:avLst/>
          </a:prstGeom>
          <a:noFill/>
          <a:ln>
            <a:noFill/>
          </a:ln>
        </p:spPr>
        <p:txBody>
          <a:bodyPr wrap="none" rtlCol="0">
            <a:spAutoFit/>
          </a:bodyPr>
          <a:lstStyle/>
          <a:p>
            <a:r>
              <a:rPr lang="en-AU" sz="2400" b="1" dirty="0">
                <a:solidFill>
                  <a:schemeClr val="accent1"/>
                </a:solidFill>
                <a:latin typeface="+mj-lt"/>
              </a:rPr>
              <a:t>1</a:t>
            </a:r>
          </a:p>
        </p:txBody>
      </p:sp>
      <p:sp>
        <p:nvSpPr>
          <p:cNvPr id="37" name="TextBox 36">
            <a:extLst>
              <a:ext uri="{FF2B5EF4-FFF2-40B4-BE49-F238E27FC236}">
                <a16:creationId xmlns:a16="http://schemas.microsoft.com/office/drawing/2014/main" id="{C8419FEB-5BBB-41F6-6E2E-C3F5C9164232}"/>
              </a:ext>
            </a:extLst>
          </p:cNvPr>
          <p:cNvSpPr txBox="1"/>
          <p:nvPr/>
        </p:nvSpPr>
        <p:spPr>
          <a:xfrm>
            <a:off x="343509" y="2615938"/>
            <a:ext cx="2387337" cy="954107"/>
          </a:xfrm>
          <a:prstGeom prst="rect">
            <a:avLst/>
          </a:prstGeom>
          <a:noFill/>
        </p:spPr>
        <p:txBody>
          <a:bodyPr wrap="square" rtlCol="0">
            <a:spAutoFit/>
          </a:bodyPr>
          <a:lstStyle/>
          <a:p>
            <a:r>
              <a:rPr lang="en-US" sz="1400" b="0" i="0" dirty="0">
                <a:effectLst/>
              </a:rPr>
              <a:t>Development of a predictive model using advanced analytics and machine learning techniques</a:t>
            </a:r>
            <a:endParaRPr lang="en-AU" sz="1400" dirty="0"/>
          </a:p>
        </p:txBody>
      </p:sp>
      <p:cxnSp>
        <p:nvCxnSpPr>
          <p:cNvPr id="38" name="Straight Connector 37">
            <a:extLst>
              <a:ext uri="{FF2B5EF4-FFF2-40B4-BE49-F238E27FC236}">
                <a16:creationId xmlns:a16="http://schemas.microsoft.com/office/drawing/2014/main" id="{2A0AD37E-3F56-27EE-4D5A-CD8FC3E7DB2B}"/>
              </a:ext>
            </a:extLst>
          </p:cNvPr>
          <p:cNvCxnSpPr>
            <a:cxnSpLocks/>
          </p:cNvCxnSpPr>
          <p:nvPr/>
        </p:nvCxnSpPr>
        <p:spPr>
          <a:xfrm flipV="1">
            <a:off x="333349" y="2502317"/>
            <a:ext cx="2295897" cy="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5F0F388-2933-DD39-1926-B9306ACC47F6}"/>
              </a:ext>
            </a:extLst>
          </p:cNvPr>
          <p:cNvCxnSpPr>
            <a:cxnSpLocks/>
          </p:cNvCxnSpPr>
          <p:nvPr/>
        </p:nvCxnSpPr>
        <p:spPr>
          <a:xfrm flipH="1" flipV="1">
            <a:off x="2621288" y="2487674"/>
            <a:ext cx="536278" cy="83176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B598BB9B-7CC2-E050-EEB1-F9C7D992EE66}"/>
              </a:ext>
            </a:extLst>
          </p:cNvPr>
          <p:cNvSpPr txBox="1"/>
          <p:nvPr/>
        </p:nvSpPr>
        <p:spPr>
          <a:xfrm>
            <a:off x="5299181" y="3662601"/>
            <a:ext cx="1773627" cy="830997"/>
          </a:xfrm>
          <a:prstGeom prst="rect">
            <a:avLst/>
          </a:prstGeom>
          <a:noFill/>
          <a:ln>
            <a:noFill/>
          </a:ln>
        </p:spPr>
        <p:txBody>
          <a:bodyPr wrap="none" rtlCol="0">
            <a:spAutoFit/>
          </a:bodyPr>
          <a:lstStyle/>
          <a:p>
            <a:r>
              <a:rPr lang="en-AU" sz="4800" b="1" dirty="0">
                <a:solidFill>
                  <a:schemeClr val="accent1"/>
                </a:solidFill>
                <a:latin typeface="+mj-lt"/>
              </a:rPr>
              <a:t>SCOPE</a:t>
            </a:r>
          </a:p>
        </p:txBody>
      </p:sp>
    </p:spTree>
    <p:extLst>
      <p:ext uri="{BB962C8B-B14F-4D97-AF65-F5344CB8AC3E}">
        <p14:creationId xmlns:p14="http://schemas.microsoft.com/office/powerpoint/2010/main" val="811235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08FD0B3-2B99-255E-04EF-DAA362BD54CC}"/>
              </a:ext>
            </a:extLst>
          </p:cNvPr>
          <p:cNvSpPr>
            <a:spLocks/>
          </p:cNvSpPr>
          <p:nvPr/>
        </p:nvSpPr>
        <p:spPr>
          <a:xfrm>
            <a:off x="0" y="2859738"/>
            <a:ext cx="12192000" cy="3998262"/>
          </a:xfrm>
          <a:prstGeom prst="rect">
            <a:avLst/>
          </a:prstGeom>
          <a:gradFill flip="none" rotWithShape="1">
            <a:gsLst>
              <a:gs pos="64000">
                <a:schemeClr val="bg1"/>
              </a:gs>
              <a:gs pos="0">
                <a:schemeClr val="bg1"/>
              </a:gs>
              <a:gs pos="100000">
                <a:srgbClr val="E6EBFC"/>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76" name="Straight Connector 75">
            <a:extLst>
              <a:ext uri="{FF2B5EF4-FFF2-40B4-BE49-F238E27FC236}">
                <a16:creationId xmlns:a16="http://schemas.microsoft.com/office/drawing/2014/main" id="{F4D38373-64F9-8557-3984-A47ABE50D6EF}"/>
              </a:ext>
            </a:extLst>
          </p:cNvPr>
          <p:cNvCxnSpPr>
            <a:cxnSpLocks/>
          </p:cNvCxnSpPr>
          <p:nvPr/>
        </p:nvCxnSpPr>
        <p:spPr>
          <a:xfrm flipV="1">
            <a:off x="0" y="2811415"/>
            <a:ext cx="12192000" cy="24270"/>
          </a:xfrm>
          <a:prstGeom prst="line">
            <a:avLst/>
          </a:prstGeom>
          <a:ln w="3175">
            <a:solidFill>
              <a:srgbClr val="E9EDFC"/>
            </a:solidFill>
          </a:ln>
          <a:effectLst>
            <a:glow rad="88900">
              <a:srgbClr val="D7DEF9"/>
            </a:glow>
          </a:effectLst>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0FD419E4-8F7F-45C6-B37E-497EF8BC2F7C}"/>
              </a:ext>
            </a:extLst>
          </p:cNvPr>
          <p:cNvGrpSpPr/>
          <p:nvPr/>
        </p:nvGrpSpPr>
        <p:grpSpPr>
          <a:xfrm>
            <a:off x="751112" y="113233"/>
            <a:ext cx="3965651" cy="2741947"/>
            <a:chOff x="1002682" y="253097"/>
            <a:chExt cx="7121924" cy="4924270"/>
          </a:xfrm>
        </p:grpSpPr>
        <p:grpSp>
          <p:nvGrpSpPr>
            <p:cNvPr id="8" name="Group 7">
              <a:extLst>
                <a:ext uri="{FF2B5EF4-FFF2-40B4-BE49-F238E27FC236}">
                  <a16:creationId xmlns:a16="http://schemas.microsoft.com/office/drawing/2014/main" id="{F5DAC3D7-5DC1-3A96-6E2D-FA24F1E1D9D4}"/>
                </a:ext>
              </a:extLst>
            </p:cNvPr>
            <p:cNvGrpSpPr/>
            <p:nvPr/>
          </p:nvGrpSpPr>
          <p:grpSpPr>
            <a:xfrm>
              <a:off x="4221912" y="253097"/>
              <a:ext cx="1060619" cy="1372905"/>
              <a:chOff x="2487387" y="832757"/>
              <a:chExt cx="4011384" cy="5192486"/>
            </a:xfrm>
          </p:grpSpPr>
          <p:sp>
            <p:nvSpPr>
              <p:cNvPr id="9" name="Freeform: Shape 8">
                <a:extLst>
                  <a:ext uri="{FF2B5EF4-FFF2-40B4-BE49-F238E27FC236}">
                    <a16:creationId xmlns:a16="http://schemas.microsoft.com/office/drawing/2014/main" id="{93478D8C-0E18-812B-DBB4-C717EA9BFE7E}"/>
                  </a:ext>
                </a:extLst>
              </p:cNvPr>
              <p:cNvSpPr/>
              <p:nvPr/>
            </p:nvSpPr>
            <p:spPr>
              <a:xfrm>
                <a:off x="4408712" y="1567544"/>
                <a:ext cx="2090059" cy="2209800"/>
              </a:xfrm>
              <a:custGeom>
                <a:avLst/>
                <a:gdLst>
                  <a:gd name="connsiteX0" fmla="*/ 0 w 2618013"/>
                  <a:gd name="connsiteY0" fmla="*/ 0 h 2209800"/>
                  <a:gd name="connsiteX1" fmla="*/ 1496783 w 2618013"/>
                  <a:gd name="connsiteY1" fmla="*/ 0 h 2209800"/>
                  <a:gd name="connsiteX2" fmla="*/ 1676400 w 2618013"/>
                  <a:gd name="connsiteY2" fmla="*/ 0 h 2209800"/>
                  <a:gd name="connsiteX3" fmla="*/ 2618013 w 2618013"/>
                  <a:gd name="connsiteY3" fmla="*/ 0 h 2209800"/>
                  <a:gd name="connsiteX4" fmla="*/ 1997332 w 2618013"/>
                  <a:gd name="connsiteY4" fmla="*/ 1104900 h 2209800"/>
                  <a:gd name="connsiteX5" fmla="*/ 2618013 w 2618013"/>
                  <a:gd name="connsiteY5" fmla="*/ 2209800 h 2209800"/>
                  <a:gd name="connsiteX6" fmla="*/ 1676400 w 2618013"/>
                  <a:gd name="connsiteY6" fmla="*/ 2209800 h 2209800"/>
                  <a:gd name="connsiteX7" fmla="*/ 1496783 w 2618013"/>
                  <a:gd name="connsiteY7" fmla="*/ 2209800 h 2209800"/>
                  <a:gd name="connsiteX8" fmla="*/ 0 w 2618013"/>
                  <a:gd name="connsiteY8" fmla="*/ 22098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8013" h="2209800">
                    <a:moveTo>
                      <a:pt x="0" y="0"/>
                    </a:moveTo>
                    <a:lnTo>
                      <a:pt x="1496783" y="0"/>
                    </a:lnTo>
                    <a:lnTo>
                      <a:pt x="1676400" y="0"/>
                    </a:lnTo>
                    <a:lnTo>
                      <a:pt x="2618013" y="0"/>
                    </a:lnTo>
                    <a:lnTo>
                      <a:pt x="1997332" y="1104900"/>
                    </a:lnTo>
                    <a:lnTo>
                      <a:pt x="2618013" y="2209800"/>
                    </a:lnTo>
                    <a:lnTo>
                      <a:pt x="1676400" y="2209800"/>
                    </a:lnTo>
                    <a:lnTo>
                      <a:pt x="1496783" y="2209800"/>
                    </a:lnTo>
                    <a:lnTo>
                      <a:pt x="0" y="2209800"/>
                    </a:lnTo>
                    <a:close/>
                  </a:path>
                </a:pathLst>
              </a:cu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10" name="Rectangle 9">
                <a:extLst>
                  <a:ext uri="{FF2B5EF4-FFF2-40B4-BE49-F238E27FC236}">
                    <a16:creationId xmlns:a16="http://schemas.microsoft.com/office/drawing/2014/main" id="{949FB8E8-F454-C027-5D89-D01B01F3DF51}"/>
                  </a:ext>
                </a:extLst>
              </p:cNvPr>
              <p:cNvSpPr/>
              <p:nvPr/>
            </p:nvSpPr>
            <p:spPr>
              <a:xfrm>
                <a:off x="2487387" y="1012371"/>
                <a:ext cx="2618013" cy="220980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ight Triangle 10">
                <a:extLst>
                  <a:ext uri="{FF2B5EF4-FFF2-40B4-BE49-F238E27FC236}">
                    <a16:creationId xmlns:a16="http://schemas.microsoft.com/office/drawing/2014/main" id="{8AFBBC36-6FC6-BF43-8F16-D1EE4594F8AE}"/>
                  </a:ext>
                </a:extLst>
              </p:cNvPr>
              <p:cNvSpPr/>
              <p:nvPr/>
            </p:nvSpPr>
            <p:spPr>
              <a:xfrm rot="5400000">
                <a:off x="4408712" y="3222171"/>
                <a:ext cx="555173" cy="555173"/>
              </a:xfrm>
              <a:prstGeom prst="rtTriangle">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 name="Straight Connector 11">
                <a:extLst>
                  <a:ext uri="{FF2B5EF4-FFF2-40B4-BE49-F238E27FC236}">
                    <a16:creationId xmlns:a16="http://schemas.microsoft.com/office/drawing/2014/main" id="{9F2BE03C-3734-E49A-4D52-FEC0EBF5DD3F}"/>
                  </a:ext>
                </a:extLst>
              </p:cNvPr>
              <p:cNvCxnSpPr/>
              <p:nvPr/>
            </p:nvCxnSpPr>
            <p:spPr>
              <a:xfrm>
                <a:off x="2498273" y="832757"/>
                <a:ext cx="0" cy="5192486"/>
              </a:xfrm>
              <a:prstGeom prst="line">
                <a:avLst/>
              </a:prstGeom>
              <a:ln w="76200">
                <a:solidFill>
                  <a:srgbClr val="663300"/>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187CB834-F87E-FF60-43BC-792016E18AF8}"/>
                </a:ext>
              </a:extLst>
            </p:cNvPr>
            <p:cNvGrpSpPr/>
            <p:nvPr/>
          </p:nvGrpSpPr>
          <p:grpSpPr>
            <a:xfrm>
              <a:off x="1002682" y="1385104"/>
              <a:ext cx="7121924" cy="3792263"/>
              <a:chOff x="980910" y="261257"/>
              <a:chExt cx="7121924" cy="3792263"/>
            </a:xfrm>
          </p:grpSpPr>
          <p:sp>
            <p:nvSpPr>
              <p:cNvPr id="14" name="Isosceles Triangle 13">
                <a:extLst>
                  <a:ext uri="{FF2B5EF4-FFF2-40B4-BE49-F238E27FC236}">
                    <a16:creationId xmlns:a16="http://schemas.microsoft.com/office/drawing/2014/main" id="{F144DE13-5B0D-AD9D-9DB9-D2244F9B2935}"/>
                  </a:ext>
                </a:extLst>
              </p:cNvPr>
              <p:cNvSpPr/>
              <p:nvPr/>
            </p:nvSpPr>
            <p:spPr>
              <a:xfrm>
                <a:off x="5018476" y="1357896"/>
                <a:ext cx="3084358" cy="2658930"/>
              </a:xfrm>
              <a:prstGeom prst="triangle">
                <a:avLst>
                  <a:gd name="adj" fmla="val 39412"/>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Isosceles Triangle 14">
                <a:extLst>
                  <a:ext uri="{FF2B5EF4-FFF2-40B4-BE49-F238E27FC236}">
                    <a16:creationId xmlns:a16="http://schemas.microsoft.com/office/drawing/2014/main" id="{CD30BDEE-9C75-73F9-4452-73FD1CFCDD91}"/>
                  </a:ext>
                </a:extLst>
              </p:cNvPr>
              <p:cNvSpPr/>
              <p:nvPr/>
            </p:nvSpPr>
            <p:spPr>
              <a:xfrm>
                <a:off x="2079171" y="293914"/>
                <a:ext cx="4141797" cy="3570515"/>
              </a:xfrm>
              <a:prstGeom prst="triangle">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Isosceles Triangle 15">
                <a:extLst>
                  <a:ext uri="{FF2B5EF4-FFF2-40B4-BE49-F238E27FC236}">
                    <a16:creationId xmlns:a16="http://schemas.microsoft.com/office/drawing/2014/main" id="{EB1BCBB4-4057-7AFA-EBEE-F6BAD78B03BB}"/>
                  </a:ext>
                </a:extLst>
              </p:cNvPr>
              <p:cNvSpPr/>
              <p:nvPr/>
            </p:nvSpPr>
            <p:spPr>
              <a:xfrm>
                <a:off x="1011497" y="1336126"/>
                <a:ext cx="3084358" cy="2658930"/>
              </a:xfrm>
              <a:prstGeom prst="triangle">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Isosceles Triangle 4">
                <a:extLst>
                  <a:ext uri="{FF2B5EF4-FFF2-40B4-BE49-F238E27FC236}">
                    <a16:creationId xmlns:a16="http://schemas.microsoft.com/office/drawing/2014/main" id="{C36F90B8-FC9C-30C1-0726-89BB0D11BBFA}"/>
                  </a:ext>
                </a:extLst>
              </p:cNvPr>
              <p:cNvSpPr/>
              <p:nvPr/>
            </p:nvSpPr>
            <p:spPr>
              <a:xfrm>
                <a:off x="4109356" y="261257"/>
                <a:ext cx="2302329" cy="3363687"/>
              </a:xfrm>
              <a:custGeom>
                <a:avLst/>
                <a:gdLst>
                  <a:gd name="connsiteX0" fmla="*/ 0 w 2166258"/>
                  <a:gd name="connsiteY0" fmla="*/ 2808515 h 2808515"/>
                  <a:gd name="connsiteX1" fmla="*/ 1083129 w 2166258"/>
                  <a:gd name="connsiteY1" fmla="*/ 0 h 2808515"/>
                  <a:gd name="connsiteX2" fmla="*/ 2166258 w 2166258"/>
                  <a:gd name="connsiteY2" fmla="*/ 2808515 h 2808515"/>
                  <a:gd name="connsiteX3" fmla="*/ 0 w 2166258"/>
                  <a:gd name="connsiteY3" fmla="*/ 2808515 h 2808515"/>
                  <a:gd name="connsiteX0" fmla="*/ 136071 w 2302329"/>
                  <a:gd name="connsiteY0" fmla="*/ 2841172 h 2841172"/>
                  <a:gd name="connsiteX1" fmla="*/ 0 w 2302329"/>
                  <a:gd name="connsiteY1" fmla="*/ 0 h 2841172"/>
                  <a:gd name="connsiteX2" fmla="*/ 2302329 w 2302329"/>
                  <a:gd name="connsiteY2" fmla="*/ 2841172 h 2841172"/>
                  <a:gd name="connsiteX3" fmla="*/ 136071 w 2302329"/>
                  <a:gd name="connsiteY3" fmla="*/ 2841172 h 2841172"/>
                  <a:gd name="connsiteX0" fmla="*/ 1964871 w 2302329"/>
                  <a:gd name="connsiteY0" fmla="*/ 3363687 h 3363687"/>
                  <a:gd name="connsiteX1" fmla="*/ 0 w 2302329"/>
                  <a:gd name="connsiteY1" fmla="*/ 0 h 3363687"/>
                  <a:gd name="connsiteX2" fmla="*/ 2302329 w 2302329"/>
                  <a:gd name="connsiteY2" fmla="*/ 2841172 h 3363687"/>
                  <a:gd name="connsiteX3" fmla="*/ 1964871 w 2302329"/>
                  <a:gd name="connsiteY3" fmla="*/ 3363687 h 3363687"/>
                </a:gdLst>
                <a:ahLst/>
                <a:cxnLst>
                  <a:cxn ang="0">
                    <a:pos x="connsiteX0" y="connsiteY0"/>
                  </a:cxn>
                  <a:cxn ang="0">
                    <a:pos x="connsiteX1" y="connsiteY1"/>
                  </a:cxn>
                  <a:cxn ang="0">
                    <a:pos x="connsiteX2" y="connsiteY2"/>
                  </a:cxn>
                  <a:cxn ang="0">
                    <a:pos x="connsiteX3" y="connsiteY3"/>
                  </a:cxn>
                </a:cxnLst>
                <a:rect l="l" t="t" r="r" b="b"/>
                <a:pathLst>
                  <a:path w="2302329" h="3363687">
                    <a:moveTo>
                      <a:pt x="1964871" y="3363687"/>
                    </a:moveTo>
                    <a:lnTo>
                      <a:pt x="0" y="0"/>
                    </a:lnTo>
                    <a:lnTo>
                      <a:pt x="2302329" y="2841172"/>
                    </a:lnTo>
                    <a:lnTo>
                      <a:pt x="1964871" y="3363687"/>
                    </a:lnTo>
                    <a:close/>
                  </a:path>
                </a:pathLst>
              </a:custGeom>
              <a:solidFill>
                <a:srgbClr val="CAD6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Isosceles Triangle 4">
                <a:extLst>
                  <a:ext uri="{FF2B5EF4-FFF2-40B4-BE49-F238E27FC236}">
                    <a16:creationId xmlns:a16="http://schemas.microsoft.com/office/drawing/2014/main" id="{4D3C8B90-C0F6-76D0-AF29-7FA876DA7B26}"/>
                  </a:ext>
                </a:extLst>
              </p:cNvPr>
              <p:cNvSpPr/>
              <p:nvPr/>
            </p:nvSpPr>
            <p:spPr>
              <a:xfrm>
                <a:off x="4233670" y="2137635"/>
                <a:ext cx="2775858" cy="1915885"/>
              </a:xfrm>
              <a:custGeom>
                <a:avLst/>
                <a:gdLst>
                  <a:gd name="connsiteX0" fmla="*/ 0 w 2166258"/>
                  <a:gd name="connsiteY0" fmla="*/ 2808515 h 2808515"/>
                  <a:gd name="connsiteX1" fmla="*/ 1083129 w 2166258"/>
                  <a:gd name="connsiteY1" fmla="*/ 0 h 2808515"/>
                  <a:gd name="connsiteX2" fmla="*/ 2166258 w 2166258"/>
                  <a:gd name="connsiteY2" fmla="*/ 2808515 h 2808515"/>
                  <a:gd name="connsiteX3" fmla="*/ 0 w 2166258"/>
                  <a:gd name="connsiteY3" fmla="*/ 2808515 h 2808515"/>
                  <a:gd name="connsiteX0" fmla="*/ 136071 w 2302329"/>
                  <a:gd name="connsiteY0" fmla="*/ 2841172 h 2841172"/>
                  <a:gd name="connsiteX1" fmla="*/ 0 w 2302329"/>
                  <a:gd name="connsiteY1" fmla="*/ 0 h 2841172"/>
                  <a:gd name="connsiteX2" fmla="*/ 2302329 w 2302329"/>
                  <a:gd name="connsiteY2" fmla="*/ 2841172 h 2841172"/>
                  <a:gd name="connsiteX3" fmla="*/ 136071 w 2302329"/>
                  <a:gd name="connsiteY3" fmla="*/ 2841172 h 2841172"/>
                  <a:gd name="connsiteX0" fmla="*/ 1964871 w 2302329"/>
                  <a:gd name="connsiteY0" fmla="*/ 3363687 h 3363687"/>
                  <a:gd name="connsiteX1" fmla="*/ 0 w 2302329"/>
                  <a:gd name="connsiteY1" fmla="*/ 0 h 3363687"/>
                  <a:gd name="connsiteX2" fmla="*/ 2302329 w 2302329"/>
                  <a:gd name="connsiteY2" fmla="*/ 2841172 h 3363687"/>
                  <a:gd name="connsiteX3" fmla="*/ 1964871 w 2302329"/>
                  <a:gd name="connsiteY3" fmla="*/ 3363687 h 3363687"/>
                  <a:gd name="connsiteX0" fmla="*/ 0 w 2775858"/>
                  <a:gd name="connsiteY0" fmla="*/ 2902004 h 2902004"/>
                  <a:gd name="connsiteX1" fmla="*/ 473529 w 2775858"/>
                  <a:gd name="connsiteY1" fmla="*/ 0 h 2902004"/>
                  <a:gd name="connsiteX2" fmla="*/ 2775858 w 2775858"/>
                  <a:gd name="connsiteY2" fmla="*/ 2841172 h 2902004"/>
                  <a:gd name="connsiteX3" fmla="*/ 0 w 2775858"/>
                  <a:gd name="connsiteY3" fmla="*/ 2902004 h 2902004"/>
                </a:gdLst>
                <a:ahLst/>
                <a:cxnLst>
                  <a:cxn ang="0">
                    <a:pos x="connsiteX0" y="connsiteY0"/>
                  </a:cxn>
                  <a:cxn ang="0">
                    <a:pos x="connsiteX1" y="connsiteY1"/>
                  </a:cxn>
                  <a:cxn ang="0">
                    <a:pos x="connsiteX2" y="connsiteY2"/>
                  </a:cxn>
                  <a:cxn ang="0">
                    <a:pos x="connsiteX3" y="connsiteY3"/>
                  </a:cxn>
                </a:cxnLst>
                <a:rect l="l" t="t" r="r" b="b"/>
                <a:pathLst>
                  <a:path w="2775858" h="2902004">
                    <a:moveTo>
                      <a:pt x="0" y="2902004"/>
                    </a:moveTo>
                    <a:lnTo>
                      <a:pt x="473529" y="0"/>
                    </a:lnTo>
                    <a:lnTo>
                      <a:pt x="2775858" y="2841172"/>
                    </a:lnTo>
                    <a:lnTo>
                      <a:pt x="0" y="2902004"/>
                    </a:lnTo>
                    <a:close/>
                  </a:path>
                </a:pathLst>
              </a:custGeom>
              <a:solidFill>
                <a:srgbClr val="CAD6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Isosceles Triangle 18">
                <a:extLst>
                  <a:ext uri="{FF2B5EF4-FFF2-40B4-BE49-F238E27FC236}">
                    <a16:creationId xmlns:a16="http://schemas.microsoft.com/office/drawing/2014/main" id="{BFD6B4A6-E0C2-F20F-79B3-E329CBA9232D}"/>
                  </a:ext>
                </a:extLst>
              </p:cNvPr>
              <p:cNvSpPr/>
              <p:nvPr/>
            </p:nvSpPr>
            <p:spPr>
              <a:xfrm>
                <a:off x="3350020" y="2514598"/>
                <a:ext cx="1502229" cy="1480457"/>
              </a:xfrm>
              <a:prstGeom prst="triangle">
                <a:avLst/>
              </a:prstGeom>
              <a:solidFill>
                <a:srgbClr val="CAD6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Isosceles Triangle 8">
                <a:extLst>
                  <a:ext uri="{FF2B5EF4-FFF2-40B4-BE49-F238E27FC236}">
                    <a16:creationId xmlns:a16="http://schemas.microsoft.com/office/drawing/2014/main" id="{FE5B50CD-C01B-873A-F4CD-F71CF74FC0BE}"/>
                  </a:ext>
                </a:extLst>
              </p:cNvPr>
              <p:cNvSpPr/>
              <p:nvPr/>
            </p:nvSpPr>
            <p:spPr>
              <a:xfrm>
                <a:off x="2477477" y="1357896"/>
                <a:ext cx="696686" cy="1469571"/>
              </a:xfrm>
              <a:custGeom>
                <a:avLst/>
                <a:gdLst>
                  <a:gd name="connsiteX0" fmla="*/ 0 w 1502229"/>
                  <a:gd name="connsiteY0" fmla="*/ 1480457 h 1480457"/>
                  <a:gd name="connsiteX1" fmla="*/ 751115 w 1502229"/>
                  <a:gd name="connsiteY1" fmla="*/ 0 h 1480457"/>
                  <a:gd name="connsiteX2" fmla="*/ 1502229 w 1502229"/>
                  <a:gd name="connsiteY2" fmla="*/ 1480457 h 1480457"/>
                  <a:gd name="connsiteX3" fmla="*/ 0 w 1502229"/>
                  <a:gd name="connsiteY3" fmla="*/ 1480457 h 1480457"/>
                  <a:gd name="connsiteX0" fmla="*/ 0 w 1371601"/>
                  <a:gd name="connsiteY0" fmla="*/ 1480457 h 1480457"/>
                  <a:gd name="connsiteX1" fmla="*/ 751115 w 1371601"/>
                  <a:gd name="connsiteY1" fmla="*/ 0 h 1480457"/>
                  <a:gd name="connsiteX2" fmla="*/ 1371601 w 1371601"/>
                  <a:gd name="connsiteY2" fmla="*/ 653143 h 1480457"/>
                  <a:gd name="connsiteX3" fmla="*/ 0 w 1371601"/>
                  <a:gd name="connsiteY3" fmla="*/ 1480457 h 1480457"/>
                  <a:gd name="connsiteX0" fmla="*/ 0 w 696686"/>
                  <a:gd name="connsiteY0" fmla="*/ 1469571 h 1469571"/>
                  <a:gd name="connsiteX1" fmla="*/ 76200 w 696686"/>
                  <a:gd name="connsiteY1" fmla="*/ 0 h 1469571"/>
                  <a:gd name="connsiteX2" fmla="*/ 696686 w 696686"/>
                  <a:gd name="connsiteY2" fmla="*/ 653143 h 1469571"/>
                  <a:gd name="connsiteX3" fmla="*/ 0 w 696686"/>
                  <a:gd name="connsiteY3" fmla="*/ 1469571 h 1469571"/>
                </a:gdLst>
                <a:ahLst/>
                <a:cxnLst>
                  <a:cxn ang="0">
                    <a:pos x="connsiteX0" y="connsiteY0"/>
                  </a:cxn>
                  <a:cxn ang="0">
                    <a:pos x="connsiteX1" y="connsiteY1"/>
                  </a:cxn>
                  <a:cxn ang="0">
                    <a:pos x="connsiteX2" y="connsiteY2"/>
                  </a:cxn>
                  <a:cxn ang="0">
                    <a:pos x="connsiteX3" y="connsiteY3"/>
                  </a:cxn>
                </a:cxnLst>
                <a:rect l="l" t="t" r="r" b="b"/>
                <a:pathLst>
                  <a:path w="696686" h="1469571">
                    <a:moveTo>
                      <a:pt x="0" y="1469571"/>
                    </a:moveTo>
                    <a:lnTo>
                      <a:pt x="76200" y="0"/>
                    </a:lnTo>
                    <a:lnTo>
                      <a:pt x="696686" y="653143"/>
                    </a:lnTo>
                    <a:lnTo>
                      <a:pt x="0" y="1469571"/>
                    </a:lnTo>
                    <a:close/>
                  </a:path>
                </a:pathLst>
              </a:custGeom>
              <a:solidFill>
                <a:srgbClr val="CAD6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Isosceles Triangle 8">
                <a:extLst>
                  <a:ext uri="{FF2B5EF4-FFF2-40B4-BE49-F238E27FC236}">
                    <a16:creationId xmlns:a16="http://schemas.microsoft.com/office/drawing/2014/main" id="{D59BC223-9DE2-5C26-D16A-2E97B562FF9B}"/>
                  </a:ext>
                </a:extLst>
              </p:cNvPr>
              <p:cNvSpPr/>
              <p:nvPr/>
            </p:nvSpPr>
            <p:spPr>
              <a:xfrm>
                <a:off x="980910" y="2268262"/>
                <a:ext cx="2166257" cy="1774371"/>
              </a:xfrm>
              <a:custGeom>
                <a:avLst/>
                <a:gdLst>
                  <a:gd name="connsiteX0" fmla="*/ 0 w 1502229"/>
                  <a:gd name="connsiteY0" fmla="*/ 1480457 h 1480457"/>
                  <a:gd name="connsiteX1" fmla="*/ 751115 w 1502229"/>
                  <a:gd name="connsiteY1" fmla="*/ 0 h 1480457"/>
                  <a:gd name="connsiteX2" fmla="*/ 1502229 w 1502229"/>
                  <a:gd name="connsiteY2" fmla="*/ 1480457 h 1480457"/>
                  <a:gd name="connsiteX3" fmla="*/ 0 w 1502229"/>
                  <a:gd name="connsiteY3" fmla="*/ 1480457 h 1480457"/>
                  <a:gd name="connsiteX0" fmla="*/ 0 w 1371601"/>
                  <a:gd name="connsiteY0" fmla="*/ 1480457 h 1480457"/>
                  <a:gd name="connsiteX1" fmla="*/ 751115 w 1371601"/>
                  <a:gd name="connsiteY1" fmla="*/ 0 h 1480457"/>
                  <a:gd name="connsiteX2" fmla="*/ 1371601 w 1371601"/>
                  <a:gd name="connsiteY2" fmla="*/ 653143 h 1480457"/>
                  <a:gd name="connsiteX3" fmla="*/ 0 w 1371601"/>
                  <a:gd name="connsiteY3" fmla="*/ 1480457 h 1480457"/>
                  <a:gd name="connsiteX0" fmla="*/ 0 w 696686"/>
                  <a:gd name="connsiteY0" fmla="*/ 1469571 h 1469571"/>
                  <a:gd name="connsiteX1" fmla="*/ 76200 w 696686"/>
                  <a:gd name="connsiteY1" fmla="*/ 0 h 1469571"/>
                  <a:gd name="connsiteX2" fmla="*/ 696686 w 696686"/>
                  <a:gd name="connsiteY2" fmla="*/ 653143 h 1469571"/>
                  <a:gd name="connsiteX3" fmla="*/ 0 w 696686"/>
                  <a:gd name="connsiteY3" fmla="*/ 1469571 h 1469571"/>
                  <a:gd name="connsiteX0" fmla="*/ 0 w 2166257"/>
                  <a:gd name="connsiteY0" fmla="*/ 1774371 h 1774371"/>
                  <a:gd name="connsiteX1" fmla="*/ 1545771 w 2166257"/>
                  <a:gd name="connsiteY1" fmla="*/ 0 h 1774371"/>
                  <a:gd name="connsiteX2" fmla="*/ 2166257 w 2166257"/>
                  <a:gd name="connsiteY2" fmla="*/ 653143 h 1774371"/>
                  <a:gd name="connsiteX3" fmla="*/ 0 w 2166257"/>
                  <a:gd name="connsiteY3" fmla="*/ 1774371 h 1774371"/>
                </a:gdLst>
                <a:ahLst/>
                <a:cxnLst>
                  <a:cxn ang="0">
                    <a:pos x="connsiteX0" y="connsiteY0"/>
                  </a:cxn>
                  <a:cxn ang="0">
                    <a:pos x="connsiteX1" y="connsiteY1"/>
                  </a:cxn>
                  <a:cxn ang="0">
                    <a:pos x="connsiteX2" y="connsiteY2"/>
                  </a:cxn>
                  <a:cxn ang="0">
                    <a:pos x="connsiteX3" y="connsiteY3"/>
                  </a:cxn>
                </a:cxnLst>
                <a:rect l="l" t="t" r="r" b="b"/>
                <a:pathLst>
                  <a:path w="2166257" h="1774371">
                    <a:moveTo>
                      <a:pt x="0" y="1774371"/>
                    </a:moveTo>
                    <a:lnTo>
                      <a:pt x="1545771" y="0"/>
                    </a:lnTo>
                    <a:lnTo>
                      <a:pt x="2166257" y="653143"/>
                    </a:lnTo>
                    <a:lnTo>
                      <a:pt x="0" y="1774371"/>
                    </a:lnTo>
                    <a:close/>
                  </a:path>
                </a:pathLst>
              </a:custGeom>
              <a:solidFill>
                <a:srgbClr val="CAD6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Isosceles Triangle 8">
                <a:extLst>
                  <a:ext uri="{FF2B5EF4-FFF2-40B4-BE49-F238E27FC236}">
                    <a16:creationId xmlns:a16="http://schemas.microsoft.com/office/drawing/2014/main" id="{2B5BEA1F-3DA7-1A9E-E333-830AABD2B096}"/>
                  </a:ext>
                </a:extLst>
              </p:cNvPr>
              <p:cNvSpPr/>
              <p:nvPr/>
            </p:nvSpPr>
            <p:spPr>
              <a:xfrm rot="17224654">
                <a:off x="6127405" y="2677121"/>
                <a:ext cx="1166229" cy="1024425"/>
              </a:xfrm>
              <a:custGeom>
                <a:avLst/>
                <a:gdLst>
                  <a:gd name="connsiteX0" fmla="*/ 0 w 1502229"/>
                  <a:gd name="connsiteY0" fmla="*/ 1480457 h 1480457"/>
                  <a:gd name="connsiteX1" fmla="*/ 751115 w 1502229"/>
                  <a:gd name="connsiteY1" fmla="*/ 0 h 1480457"/>
                  <a:gd name="connsiteX2" fmla="*/ 1502229 w 1502229"/>
                  <a:gd name="connsiteY2" fmla="*/ 1480457 h 1480457"/>
                  <a:gd name="connsiteX3" fmla="*/ 0 w 1502229"/>
                  <a:gd name="connsiteY3" fmla="*/ 1480457 h 1480457"/>
                  <a:gd name="connsiteX0" fmla="*/ 0 w 1371601"/>
                  <a:gd name="connsiteY0" fmla="*/ 1480457 h 1480457"/>
                  <a:gd name="connsiteX1" fmla="*/ 751115 w 1371601"/>
                  <a:gd name="connsiteY1" fmla="*/ 0 h 1480457"/>
                  <a:gd name="connsiteX2" fmla="*/ 1371601 w 1371601"/>
                  <a:gd name="connsiteY2" fmla="*/ 653143 h 1480457"/>
                  <a:gd name="connsiteX3" fmla="*/ 0 w 1371601"/>
                  <a:gd name="connsiteY3" fmla="*/ 1480457 h 1480457"/>
                  <a:gd name="connsiteX0" fmla="*/ 0 w 696686"/>
                  <a:gd name="connsiteY0" fmla="*/ 1469571 h 1469571"/>
                  <a:gd name="connsiteX1" fmla="*/ 76200 w 696686"/>
                  <a:gd name="connsiteY1" fmla="*/ 0 h 1469571"/>
                  <a:gd name="connsiteX2" fmla="*/ 696686 w 696686"/>
                  <a:gd name="connsiteY2" fmla="*/ 653143 h 1469571"/>
                  <a:gd name="connsiteX3" fmla="*/ 0 w 696686"/>
                  <a:gd name="connsiteY3" fmla="*/ 1469571 h 1469571"/>
                  <a:gd name="connsiteX0" fmla="*/ 0 w 751114"/>
                  <a:gd name="connsiteY0" fmla="*/ 1469571 h 1469571"/>
                  <a:gd name="connsiteX1" fmla="*/ 76200 w 751114"/>
                  <a:gd name="connsiteY1" fmla="*/ 0 h 1469571"/>
                  <a:gd name="connsiteX2" fmla="*/ 751114 w 751114"/>
                  <a:gd name="connsiteY2" fmla="*/ 1360715 h 1469571"/>
                  <a:gd name="connsiteX3" fmla="*/ 0 w 751114"/>
                  <a:gd name="connsiteY3" fmla="*/ 1469571 h 1469571"/>
                  <a:gd name="connsiteX0" fmla="*/ 0 w 751114"/>
                  <a:gd name="connsiteY0" fmla="*/ 1230085 h 1230085"/>
                  <a:gd name="connsiteX1" fmla="*/ 348343 w 751114"/>
                  <a:gd name="connsiteY1" fmla="*/ 0 h 1230085"/>
                  <a:gd name="connsiteX2" fmla="*/ 751114 w 751114"/>
                  <a:gd name="connsiteY2" fmla="*/ 1121229 h 1230085"/>
                  <a:gd name="connsiteX3" fmla="*/ 0 w 751114"/>
                  <a:gd name="connsiteY3" fmla="*/ 1230085 h 1230085"/>
                  <a:gd name="connsiteX0" fmla="*/ 0 w 1404257"/>
                  <a:gd name="connsiteY0" fmla="*/ 1153885 h 1153885"/>
                  <a:gd name="connsiteX1" fmla="*/ 1001486 w 1404257"/>
                  <a:gd name="connsiteY1" fmla="*/ 0 h 1153885"/>
                  <a:gd name="connsiteX2" fmla="*/ 1404257 w 1404257"/>
                  <a:gd name="connsiteY2" fmla="*/ 1121229 h 1153885"/>
                  <a:gd name="connsiteX3" fmla="*/ 0 w 1404257"/>
                  <a:gd name="connsiteY3" fmla="*/ 1153885 h 1153885"/>
                  <a:gd name="connsiteX0" fmla="*/ 0 w 1404257"/>
                  <a:gd name="connsiteY0" fmla="*/ 629586 h 629586"/>
                  <a:gd name="connsiteX1" fmla="*/ 1185333 w 1404257"/>
                  <a:gd name="connsiteY1" fmla="*/ 0 h 629586"/>
                  <a:gd name="connsiteX2" fmla="*/ 1404257 w 1404257"/>
                  <a:gd name="connsiteY2" fmla="*/ 596930 h 629586"/>
                  <a:gd name="connsiteX3" fmla="*/ 0 w 1404257"/>
                  <a:gd name="connsiteY3" fmla="*/ 629586 h 629586"/>
                  <a:gd name="connsiteX0" fmla="*/ 0 w 1166229"/>
                  <a:gd name="connsiteY0" fmla="*/ 0 h 712350"/>
                  <a:gd name="connsiteX1" fmla="*/ 947305 w 1166229"/>
                  <a:gd name="connsiteY1" fmla="*/ 115420 h 712350"/>
                  <a:gd name="connsiteX2" fmla="*/ 1166229 w 1166229"/>
                  <a:gd name="connsiteY2" fmla="*/ 712350 h 712350"/>
                  <a:gd name="connsiteX3" fmla="*/ 0 w 1166229"/>
                  <a:gd name="connsiteY3" fmla="*/ 0 h 712350"/>
                  <a:gd name="connsiteX0" fmla="*/ 0 w 1166229"/>
                  <a:gd name="connsiteY0" fmla="*/ 0 h 1024425"/>
                  <a:gd name="connsiteX1" fmla="*/ 947305 w 1166229"/>
                  <a:gd name="connsiteY1" fmla="*/ 115420 h 1024425"/>
                  <a:gd name="connsiteX2" fmla="*/ 1166229 w 1166229"/>
                  <a:gd name="connsiteY2" fmla="*/ 712350 h 1024425"/>
                  <a:gd name="connsiteX3" fmla="*/ 63462 w 1166229"/>
                  <a:gd name="connsiteY3" fmla="*/ 1008344 h 1024425"/>
                  <a:gd name="connsiteX4" fmla="*/ 0 w 1166229"/>
                  <a:gd name="connsiteY4" fmla="*/ 0 h 1024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229" h="1024425">
                    <a:moveTo>
                      <a:pt x="0" y="0"/>
                    </a:moveTo>
                    <a:lnTo>
                      <a:pt x="947305" y="115420"/>
                    </a:lnTo>
                    <a:lnTo>
                      <a:pt x="1166229" y="712350"/>
                    </a:lnTo>
                    <a:cubicBezTo>
                      <a:pt x="980409" y="599540"/>
                      <a:pt x="249282" y="1121154"/>
                      <a:pt x="63462" y="1008344"/>
                    </a:cubicBezTo>
                    <a:lnTo>
                      <a:pt x="0" y="0"/>
                    </a:lnTo>
                    <a:close/>
                  </a:path>
                </a:pathLst>
              </a:custGeom>
              <a:solidFill>
                <a:srgbClr val="CAD6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Isosceles Triangle 11">
                <a:extLst>
                  <a:ext uri="{FF2B5EF4-FFF2-40B4-BE49-F238E27FC236}">
                    <a16:creationId xmlns:a16="http://schemas.microsoft.com/office/drawing/2014/main" id="{B627EFA3-9D5C-4A62-321B-C5183AB5D514}"/>
                  </a:ext>
                </a:extLst>
              </p:cNvPr>
              <p:cNvSpPr/>
              <p:nvPr/>
            </p:nvSpPr>
            <p:spPr>
              <a:xfrm>
                <a:off x="1011498" y="2862941"/>
                <a:ext cx="3222172" cy="1153885"/>
              </a:xfrm>
              <a:custGeom>
                <a:avLst/>
                <a:gdLst>
                  <a:gd name="connsiteX0" fmla="*/ 0 w 1502229"/>
                  <a:gd name="connsiteY0" fmla="*/ 1480457 h 1480457"/>
                  <a:gd name="connsiteX1" fmla="*/ 751115 w 1502229"/>
                  <a:gd name="connsiteY1" fmla="*/ 0 h 1480457"/>
                  <a:gd name="connsiteX2" fmla="*/ 1502229 w 1502229"/>
                  <a:gd name="connsiteY2" fmla="*/ 1480457 h 1480457"/>
                  <a:gd name="connsiteX3" fmla="*/ 0 w 1502229"/>
                  <a:gd name="connsiteY3" fmla="*/ 1480457 h 1480457"/>
                  <a:gd name="connsiteX0" fmla="*/ 0 w 2079172"/>
                  <a:gd name="connsiteY0" fmla="*/ 1153885 h 1153885"/>
                  <a:gd name="connsiteX1" fmla="*/ 2079172 w 2079172"/>
                  <a:gd name="connsiteY1" fmla="*/ 0 h 1153885"/>
                  <a:gd name="connsiteX2" fmla="*/ 1502229 w 2079172"/>
                  <a:gd name="connsiteY2" fmla="*/ 1153885 h 1153885"/>
                  <a:gd name="connsiteX3" fmla="*/ 0 w 2079172"/>
                  <a:gd name="connsiteY3" fmla="*/ 1153885 h 1153885"/>
                  <a:gd name="connsiteX0" fmla="*/ 0 w 3222172"/>
                  <a:gd name="connsiteY0" fmla="*/ 1153885 h 1153885"/>
                  <a:gd name="connsiteX1" fmla="*/ 2079172 w 3222172"/>
                  <a:gd name="connsiteY1" fmla="*/ 0 h 1153885"/>
                  <a:gd name="connsiteX2" fmla="*/ 3222172 w 3222172"/>
                  <a:gd name="connsiteY2" fmla="*/ 1121228 h 1153885"/>
                  <a:gd name="connsiteX3" fmla="*/ 0 w 3222172"/>
                  <a:gd name="connsiteY3" fmla="*/ 1153885 h 1153885"/>
                  <a:gd name="connsiteX0" fmla="*/ 0 w 3222172"/>
                  <a:gd name="connsiteY0" fmla="*/ 1153885 h 1153885"/>
                  <a:gd name="connsiteX1" fmla="*/ 2471058 w 3222172"/>
                  <a:gd name="connsiteY1" fmla="*/ 0 h 1153885"/>
                  <a:gd name="connsiteX2" fmla="*/ 3222172 w 3222172"/>
                  <a:gd name="connsiteY2" fmla="*/ 1121228 h 1153885"/>
                  <a:gd name="connsiteX3" fmla="*/ 0 w 3222172"/>
                  <a:gd name="connsiteY3" fmla="*/ 1153885 h 1153885"/>
                  <a:gd name="connsiteX0" fmla="*/ 0 w 3222172"/>
                  <a:gd name="connsiteY0" fmla="*/ 1153885 h 1153885"/>
                  <a:gd name="connsiteX1" fmla="*/ 2471058 w 3222172"/>
                  <a:gd name="connsiteY1" fmla="*/ 0 h 1153885"/>
                  <a:gd name="connsiteX2" fmla="*/ 3222172 w 3222172"/>
                  <a:gd name="connsiteY2" fmla="*/ 1121228 h 1153885"/>
                  <a:gd name="connsiteX3" fmla="*/ 0 w 3222172"/>
                  <a:gd name="connsiteY3" fmla="*/ 1153885 h 1153885"/>
                </a:gdLst>
                <a:ahLst/>
                <a:cxnLst>
                  <a:cxn ang="0">
                    <a:pos x="connsiteX0" y="connsiteY0"/>
                  </a:cxn>
                  <a:cxn ang="0">
                    <a:pos x="connsiteX1" y="connsiteY1"/>
                  </a:cxn>
                  <a:cxn ang="0">
                    <a:pos x="connsiteX2" y="connsiteY2"/>
                  </a:cxn>
                  <a:cxn ang="0">
                    <a:pos x="connsiteX3" y="connsiteY3"/>
                  </a:cxn>
                </a:cxnLst>
                <a:rect l="l" t="t" r="r" b="b"/>
                <a:pathLst>
                  <a:path w="3222172" h="1153885">
                    <a:moveTo>
                      <a:pt x="0" y="1153885"/>
                    </a:moveTo>
                    <a:cubicBezTo>
                      <a:pt x="823686" y="769257"/>
                      <a:pt x="1484086" y="68942"/>
                      <a:pt x="2471058" y="0"/>
                    </a:cubicBezTo>
                    <a:lnTo>
                      <a:pt x="3222172" y="1121228"/>
                    </a:lnTo>
                    <a:lnTo>
                      <a:pt x="0" y="1153885"/>
                    </a:lnTo>
                    <a:close/>
                  </a:path>
                </a:pathLst>
              </a:custGeom>
              <a:solidFill>
                <a:srgbClr val="CAD6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Isosceles Triangle 23">
                <a:extLst>
                  <a:ext uri="{FF2B5EF4-FFF2-40B4-BE49-F238E27FC236}">
                    <a16:creationId xmlns:a16="http://schemas.microsoft.com/office/drawing/2014/main" id="{2361F062-DCCE-5D8F-8DB0-0BE2AB3AC6BD}"/>
                  </a:ext>
                </a:extLst>
              </p:cNvPr>
              <p:cNvSpPr/>
              <p:nvPr/>
            </p:nvSpPr>
            <p:spPr>
              <a:xfrm>
                <a:off x="6590047" y="2514598"/>
                <a:ext cx="1502229" cy="1480457"/>
              </a:xfrm>
              <a:prstGeom prst="triangle">
                <a:avLst>
                  <a:gd name="adj" fmla="val 30435"/>
                </a:avLst>
              </a:prstGeom>
              <a:solidFill>
                <a:srgbClr val="CAD6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Isosceles Triangle 8">
                <a:extLst>
                  <a:ext uri="{FF2B5EF4-FFF2-40B4-BE49-F238E27FC236}">
                    <a16:creationId xmlns:a16="http://schemas.microsoft.com/office/drawing/2014/main" id="{6A9D94E3-49A0-32C9-EE80-F750884DEA41}"/>
                  </a:ext>
                </a:extLst>
              </p:cNvPr>
              <p:cNvSpPr/>
              <p:nvPr/>
            </p:nvSpPr>
            <p:spPr>
              <a:xfrm>
                <a:off x="2629877" y="1510296"/>
                <a:ext cx="696686" cy="1469571"/>
              </a:xfrm>
              <a:custGeom>
                <a:avLst/>
                <a:gdLst>
                  <a:gd name="connsiteX0" fmla="*/ 0 w 1502229"/>
                  <a:gd name="connsiteY0" fmla="*/ 1480457 h 1480457"/>
                  <a:gd name="connsiteX1" fmla="*/ 751115 w 1502229"/>
                  <a:gd name="connsiteY1" fmla="*/ 0 h 1480457"/>
                  <a:gd name="connsiteX2" fmla="*/ 1502229 w 1502229"/>
                  <a:gd name="connsiteY2" fmla="*/ 1480457 h 1480457"/>
                  <a:gd name="connsiteX3" fmla="*/ 0 w 1502229"/>
                  <a:gd name="connsiteY3" fmla="*/ 1480457 h 1480457"/>
                  <a:gd name="connsiteX0" fmla="*/ 0 w 1371601"/>
                  <a:gd name="connsiteY0" fmla="*/ 1480457 h 1480457"/>
                  <a:gd name="connsiteX1" fmla="*/ 751115 w 1371601"/>
                  <a:gd name="connsiteY1" fmla="*/ 0 h 1480457"/>
                  <a:gd name="connsiteX2" fmla="*/ 1371601 w 1371601"/>
                  <a:gd name="connsiteY2" fmla="*/ 653143 h 1480457"/>
                  <a:gd name="connsiteX3" fmla="*/ 0 w 1371601"/>
                  <a:gd name="connsiteY3" fmla="*/ 1480457 h 1480457"/>
                  <a:gd name="connsiteX0" fmla="*/ 0 w 696686"/>
                  <a:gd name="connsiteY0" fmla="*/ 1469571 h 1469571"/>
                  <a:gd name="connsiteX1" fmla="*/ 76200 w 696686"/>
                  <a:gd name="connsiteY1" fmla="*/ 0 h 1469571"/>
                  <a:gd name="connsiteX2" fmla="*/ 696686 w 696686"/>
                  <a:gd name="connsiteY2" fmla="*/ 653143 h 1469571"/>
                  <a:gd name="connsiteX3" fmla="*/ 0 w 696686"/>
                  <a:gd name="connsiteY3" fmla="*/ 1469571 h 1469571"/>
                </a:gdLst>
                <a:ahLst/>
                <a:cxnLst>
                  <a:cxn ang="0">
                    <a:pos x="connsiteX0" y="connsiteY0"/>
                  </a:cxn>
                  <a:cxn ang="0">
                    <a:pos x="connsiteX1" y="connsiteY1"/>
                  </a:cxn>
                  <a:cxn ang="0">
                    <a:pos x="connsiteX2" y="connsiteY2"/>
                  </a:cxn>
                  <a:cxn ang="0">
                    <a:pos x="connsiteX3" y="connsiteY3"/>
                  </a:cxn>
                </a:cxnLst>
                <a:rect l="l" t="t" r="r" b="b"/>
                <a:pathLst>
                  <a:path w="696686" h="1469571">
                    <a:moveTo>
                      <a:pt x="0" y="1469571"/>
                    </a:moveTo>
                    <a:lnTo>
                      <a:pt x="76200" y="0"/>
                    </a:lnTo>
                    <a:lnTo>
                      <a:pt x="696686" y="653143"/>
                    </a:lnTo>
                    <a:lnTo>
                      <a:pt x="0" y="1469571"/>
                    </a:lnTo>
                    <a:close/>
                  </a:path>
                </a:pathLst>
              </a:custGeom>
              <a:solidFill>
                <a:srgbClr val="CAD6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57" name="Group 56">
            <a:extLst>
              <a:ext uri="{FF2B5EF4-FFF2-40B4-BE49-F238E27FC236}">
                <a16:creationId xmlns:a16="http://schemas.microsoft.com/office/drawing/2014/main" id="{71B74DE6-8603-C5F1-58E5-FBE4CCF90A8F}"/>
              </a:ext>
            </a:extLst>
          </p:cNvPr>
          <p:cNvGrpSpPr/>
          <p:nvPr/>
        </p:nvGrpSpPr>
        <p:grpSpPr>
          <a:xfrm>
            <a:off x="751113" y="2822300"/>
            <a:ext cx="3965652" cy="3687127"/>
            <a:chOff x="2512359" y="3101544"/>
            <a:chExt cx="3336521" cy="3173105"/>
          </a:xfrm>
        </p:grpSpPr>
        <p:sp>
          <p:nvSpPr>
            <p:cNvPr id="30" name="Freeform: Shape 29">
              <a:extLst>
                <a:ext uri="{FF2B5EF4-FFF2-40B4-BE49-F238E27FC236}">
                  <a16:creationId xmlns:a16="http://schemas.microsoft.com/office/drawing/2014/main" id="{AADEFBDD-7D7A-A63B-321F-5ECA7583F90C}"/>
                </a:ext>
              </a:extLst>
            </p:cNvPr>
            <p:cNvSpPr/>
            <p:nvPr/>
          </p:nvSpPr>
          <p:spPr>
            <a:xfrm>
              <a:off x="2512359" y="3101769"/>
              <a:ext cx="3336521" cy="604673"/>
            </a:xfrm>
            <a:custGeom>
              <a:avLst/>
              <a:gdLst>
                <a:gd name="connsiteX0" fmla="*/ 0 w 3320140"/>
                <a:gd name="connsiteY0" fmla="*/ 0 h 881743"/>
                <a:gd name="connsiteX1" fmla="*/ 3320140 w 3320140"/>
                <a:gd name="connsiteY1" fmla="*/ 0 h 881743"/>
                <a:gd name="connsiteX2" fmla="*/ 3105215 w 3320140"/>
                <a:gd name="connsiteY2" fmla="*/ 881743 h 881743"/>
                <a:gd name="connsiteX3" fmla="*/ 68702 w 3320140"/>
                <a:gd name="connsiteY3" fmla="*/ 881743 h 881743"/>
                <a:gd name="connsiteX4" fmla="*/ 44255 w 3320140"/>
                <a:gd name="connsiteY4" fmla="*/ 603348 h 881743"/>
                <a:gd name="connsiteX5" fmla="*/ 0 w 3320140"/>
                <a:gd name="connsiteY5" fmla="*/ 0 h 881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0140" h="881743">
                  <a:moveTo>
                    <a:pt x="0" y="0"/>
                  </a:moveTo>
                  <a:lnTo>
                    <a:pt x="3320140" y="0"/>
                  </a:lnTo>
                  <a:lnTo>
                    <a:pt x="3105215" y="881743"/>
                  </a:lnTo>
                  <a:lnTo>
                    <a:pt x="68702" y="881743"/>
                  </a:lnTo>
                  <a:lnTo>
                    <a:pt x="44255" y="603348"/>
                  </a:lnTo>
                  <a:cubicBezTo>
                    <a:pt x="29504" y="402232"/>
                    <a:pt x="18358" y="198002"/>
                    <a:pt x="0" y="0"/>
                  </a:cubicBezTo>
                  <a:close/>
                </a:path>
              </a:pathLst>
            </a:custGeom>
            <a:solidFill>
              <a:srgbClr val="66CC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31" name="Freeform: Shape 30">
              <a:extLst>
                <a:ext uri="{FF2B5EF4-FFF2-40B4-BE49-F238E27FC236}">
                  <a16:creationId xmlns:a16="http://schemas.microsoft.com/office/drawing/2014/main" id="{C1574E5F-8BFC-BE18-E593-B24DDB72F0C1}"/>
                </a:ext>
              </a:extLst>
            </p:cNvPr>
            <p:cNvSpPr/>
            <p:nvPr/>
          </p:nvSpPr>
          <p:spPr>
            <a:xfrm>
              <a:off x="2587972" y="3743767"/>
              <a:ext cx="3058155" cy="612138"/>
            </a:xfrm>
            <a:custGeom>
              <a:avLst/>
              <a:gdLst>
                <a:gd name="connsiteX0" fmla="*/ 0 w 3043141"/>
                <a:gd name="connsiteY0" fmla="*/ 0 h 892629"/>
                <a:gd name="connsiteX1" fmla="*/ 3016706 w 3043141"/>
                <a:gd name="connsiteY1" fmla="*/ 0 h 892629"/>
                <a:gd name="connsiteX2" fmla="*/ 2938060 w 3043141"/>
                <a:gd name="connsiteY2" fmla="*/ 322650 h 892629"/>
                <a:gd name="connsiteX3" fmla="*/ 3043141 w 3043141"/>
                <a:gd name="connsiteY3" fmla="*/ 892629 h 892629"/>
                <a:gd name="connsiteX4" fmla="*/ 199991 w 3043141"/>
                <a:gd name="connsiteY4" fmla="*/ 892629 h 892629"/>
                <a:gd name="connsiteX5" fmla="*/ 165704 w 3043141"/>
                <a:gd name="connsiteY5" fmla="*/ 780447 h 892629"/>
                <a:gd name="connsiteX6" fmla="*/ 34904 w 3043141"/>
                <a:gd name="connsiteY6" fmla="*/ 251840 h 892629"/>
                <a:gd name="connsiteX7" fmla="*/ 0 w 3043141"/>
                <a:gd name="connsiteY7" fmla="*/ 0 h 89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141" h="892629">
                  <a:moveTo>
                    <a:pt x="0" y="0"/>
                  </a:moveTo>
                  <a:lnTo>
                    <a:pt x="3016706" y="0"/>
                  </a:lnTo>
                  <a:lnTo>
                    <a:pt x="2938060" y="322650"/>
                  </a:lnTo>
                  <a:lnTo>
                    <a:pt x="3043141" y="892629"/>
                  </a:lnTo>
                  <a:lnTo>
                    <a:pt x="199991" y="892629"/>
                  </a:lnTo>
                  <a:lnTo>
                    <a:pt x="165704" y="780447"/>
                  </a:lnTo>
                  <a:cubicBezTo>
                    <a:pt x="114892" y="610473"/>
                    <a:pt x="67686" y="437385"/>
                    <a:pt x="34904" y="251840"/>
                  </a:cubicBezTo>
                  <a:lnTo>
                    <a:pt x="0" y="0"/>
                  </a:lnTo>
                  <a:close/>
                </a:path>
              </a:pathLst>
            </a:custGeom>
            <a:solidFill>
              <a:srgbClr val="60C1F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32" name="Freeform: Shape 31">
              <a:extLst>
                <a:ext uri="{FF2B5EF4-FFF2-40B4-BE49-F238E27FC236}">
                  <a16:creationId xmlns:a16="http://schemas.microsoft.com/office/drawing/2014/main" id="{337155DB-F7AA-8F42-A9FD-A3FBE227C4D3}"/>
                </a:ext>
              </a:extLst>
            </p:cNvPr>
            <p:cNvSpPr/>
            <p:nvPr/>
          </p:nvSpPr>
          <p:spPr>
            <a:xfrm>
              <a:off x="2802325" y="4385765"/>
              <a:ext cx="2999117" cy="612138"/>
            </a:xfrm>
            <a:custGeom>
              <a:avLst/>
              <a:gdLst>
                <a:gd name="connsiteX0" fmla="*/ 0 w 2984393"/>
                <a:gd name="connsiteY0" fmla="*/ 0 h 892629"/>
                <a:gd name="connsiteX1" fmla="*/ 2837868 w 2984393"/>
                <a:gd name="connsiteY1" fmla="*/ 0 h 892629"/>
                <a:gd name="connsiteX2" fmla="*/ 2984393 w 2984393"/>
                <a:gd name="connsiteY2" fmla="*/ 794784 h 892629"/>
                <a:gd name="connsiteX3" fmla="*/ 2970415 w 2984393"/>
                <a:gd name="connsiteY3" fmla="*/ 892629 h 892629"/>
                <a:gd name="connsiteX4" fmla="*/ 516906 w 2984393"/>
                <a:gd name="connsiteY4" fmla="*/ 892629 h 892629"/>
                <a:gd name="connsiteX5" fmla="*/ 104839 w 2984393"/>
                <a:gd name="connsiteY5" fmla="*/ 354196 h 892629"/>
                <a:gd name="connsiteX6" fmla="*/ 29973 w 2984393"/>
                <a:gd name="connsiteY6" fmla="*/ 98068 h 892629"/>
                <a:gd name="connsiteX7" fmla="*/ 0 w 2984393"/>
                <a:gd name="connsiteY7" fmla="*/ 0 h 89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4393" h="892629">
                  <a:moveTo>
                    <a:pt x="0" y="0"/>
                  </a:moveTo>
                  <a:lnTo>
                    <a:pt x="2837868" y="0"/>
                  </a:lnTo>
                  <a:lnTo>
                    <a:pt x="2984393" y="794784"/>
                  </a:lnTo>
                  <a:lnTo>
                    <a:pt x="2970415" y="892629"/>
                  </a:lnTo>
                  <a:lnTo>
                    <a:pt x="516906" y="892629"/>
                  </a:lnTo>
                  <a:lnTo>
                    <a:pt x="104839" y="354196"/>
                  </a:lnTo>
                  <a:cubicBezTo>
                    <a:pt x="81236" y="267652"/>
                    <a:pt x="55830" y="182665"/>
                    <a:pt x="29973" y="98068"/>
                  </a:cubicBezTo>
                  <a:lnTo>
                    <a:pt x="0" y="0"/>
                  </a:lnTo>
                  <a:close/>
                </a:path>
              </a:pathLst>
            </a:custGeom>
            <a:solidFill>
              <a:srgbClr val="52AAD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33" name="Freeform: Shape 32">
              <a:extLst>
                <a:ext uri="{FF2B5EF4-FFF2-40B4-BE49-F238E27FC236}">
                  <a16:creationId xmlns:a16="http://schemas.microsoft.com/office/drawing/2014/main" id="{CA97B3BD-48BC-58E2-D9EC-557380797798}"/>
                </a:ext>
              </a:extLst>
            </p:cNvPr>
            <p:cNvSpPr/>
            <p:nvPr/>
          </p:nvSpPr>
          <p:spPr>
            <a:xfrm>
              <a:off x="3369942" y="5027247"/>
              <a:ext cx="2425876" cy="612138"/>
            </a:xfrm>
            <a:custGeom>
              <a:avLst/>
              <a:gdLst>
                <a:gd name="connsiteX0" fmla="*/ 0 w 2413966"/>
                <a:gd name="connsiteY0" fmla="*/ 0 h 892629"/>
                <a:gd name="connsiteX1" fmla="*/ 2413966 w 2413966"/>
                <a:gd name="connsiteY1" fmla="*/ 0 h 892629"/>
                <a:gd name="connsiteX2" fmla="*/ 2316148 w 2413966"/>
                <a:gd name="connsiteY2" fmla="*/ 684713 h 892629"/>
                <a:gd name="connsiteX3" fmla="*/ 2138389 w 2413966"/>
                <a:gd name="connsiteY3" fmla="*/ 864193 h 892629"/>
                <a:gd name="connsiteX4" fmla="*/ 2099254 w 2413966"/>
                <a:gd name="connsiteY4" fmla="*/ 892629 h 892629"/>
                <a:gd name="connsiteX5" fmla="*/ 26382 w 2413966"/>
                <a:gd name="connsiteY5" fmla="*/ 892629 h 892629"/>
                <a:gd name="connsiteX6" fmla="*/ 144683 w 2413966"/>
                <a:gd name="connsiteY6" fmla="*/ 189052 h 892629"/>
                <a:gd name="connsiteX7" fmla="*/ 0 w 2413966"/>
                <a:gd name="connsiteY7" fmla="*/ 0 h 89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3966" h="892629">
                  <a:moveTo>
                    <a:pt x="0" y="0"/>
                  </a:moveTo>
                  <a:lnTo>
                    <a:pt x="2413966" y="0"/>
                  </a:lnTo>
                  <a:lnTo>
                    <a:pt x="2316148" y="684713"/>
                  </a:lnTo>
                  <a:cubicBezTo>
                    <a:pt x="2274843" y="746343"/>
                    <a:pt x="2212230" y="806170"/>
                    <a:pt x="2138389" y="864193"/>
                  </a:cubicBezTo>
                  <a:lnTo>
                    <a:pt x="2099254" y="892629"/>
                  </a:lnTo>
                  <a:lnTo>
                    <a:pt x="26382" y="892629"/>
                  </a:lnTo>
                  <a:lnTo>
                    <a:pt x="144683" y="189052"/>
                  </a:lnTo>
                  <a:lnTo>
                    <a:pt x="0" y="0"/>
                  </a:lnTo>
                  <a:close/>
                </a:path>
              </a:pathLst>
            </a:custGeom>
            <a:solidFill>
              <a:srgbClr val="2A678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34" name="Freeform: Shape 33">
              <a:extLst>
                <a:ext uri="{FF2B5EF4-FFF2-40B4-BE49-F238E27FC236}">
                  <a16:creationId xmlns:a16="http://schemas.microsoft.com/office/drawing/2014/main" id="{A681EF9B-6691-EE12-AD94-0FA903F192D3}"/>
                </a:ext>
              </a:extLst>
            </p:cNvPr>
            <p:cNvSpPr/>
            <p:nvPr/>
          </p:nvSpPr>
          <p:spPr>
            <a:xfrm>
              <a:off x="3350442" y="5669761"/>
              <a:ext cx="2054218" cy="604493"/>
            </a:xfrm>
            <a:custGeom>
              <a:avLst/>
              <a:gdLst>
                <a:gd name="connsiteX0" fmla="*/ 23864 w 2044133"/>
                <a:gd name="connsiteY0" fmla="*/ 0 h 881481"/>
                <a:gd name="connsiteX1" fmla="*/ 2044133 w 2044133"/>
                <a:gd name="connsiteY1" fmla="*/ 0 h 881481"/>
                <a:gd name="connsiteX2" fmla="*/ 2025270 w 2044133"/>
                <a:gd name="connsiteY2" fmla="*/ 13706 h 881481"/>
                <a:gd name="connsiteX3" fmla="*/ 1447645 w 2044133"/>
                <a:gd name="connsiteY3" fmla="*/ 401555 h 881481"/>
                <a:gd name="connsiteX4" fmla="*/ 1109337 w 2044133"/>
                <a:gd name="connsiteY4" fmla="*/ 881481 h 881481"/>
                <a:gd name="connsiteX5" fmla="*/ 708087 w 2044133"/>
                <a:gd name="connsiteY5" fmla="*/ 315011 h 881481"/>
                <a:gd name="connsiteX6" fmla="*/ 0 w 2044133"/>
                <a:gd name="connsiteY6" fmla="*/ 141924 h 881481"/>
                <a:gd name="connsiteX7" fmla="*/ 23864 w 2044133"/>
                <a:gd name="connsiteY7" fmla="*/ 0 h 88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4133" h="881481">
                  <a:moveTo>
                    <a:pt x="23864" y="0"/>
                  </a:moveTo>
                  <a:lnTo>
                    <a:pt x="2044133" y="0"/>
                  </a:lnTo>
                  <a:lnTo>
                    <a:pt x="2025270" y="13706"/>
                  </a:lnTo>
                  <a:cubicBezTo>
                    <a:pt x="1818899" y="154258"/>
                    <a:pt x="1573855" y="283541"/>
                    <a:pt x="1447645" y="401555"/>
                  </a:cubicBezTo>
                  <a:lnTo>
                    <a:pt x="1109337" y="881481"/>
                  </a:lnTo>
                  <a:lnTo>
                    <a:pt x="708087" y="315011"/>
                  </a:lnTo>
                  <a:lnTo>
                    <a:pt x="0" y="141924"/>
                  </a:lnTo>
                  <a:lnTo>
                    <a:pt x="23864" y="0"/>
                  </a:lnTo>
                  <a:close/>
                </a:path>
              </a:pathLst>
            </a:custGeom>
            <a:solidFill>
              <a:srgbClr val="092E4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grpSp>
          <p:nvGrpSpPr>
            <p:cNvPr id="35" name="Group 34">
              <a:extLst>
                <a:ext uri="{FF2B5EF4-FFF2-40B4-BE49-F238E27FC236}">
                  <a16:creationId xmlns:a16="http://schemas.microsoft.com/office/drawing/2014/main" id="{81D19FFD-1FD0-9D6C-B5FA-A359BB3C8D47}"/>
                </a:ext>
              </a:extLst>
            </p:cNvPr>
            <p:cNvGrpSpPr/>
            <p:nvPr/>
          </p:nvGrpSpPr>
          <p:grpSpPr>
            <a:xfrm>
              <a:off x="2884714" y="3101544"/>
              <a:ext cx="2666999" cy="3173105"/>
              <a:chOff x="740231" y="685800"/>
              <a:chExt cx="3320140" cy="4627071"/>
            </a:xfrm>
            <a:solidFill>
              <a:schemeClr val="tx1">
                <a:lumMod val="65000"/>
                <a:lumOff val="35000"/>
              </a:schemeClr>
            </a:solidFill>
          </p:grpSpPr>
          <p:sp>
            <p:nvSpPr>
              <p:cNvPr id="36" name="Freeform: Shape 35">
                <a:extLst>
                  <a:ext uri="{FF2B5EF4-FFF2-40B4-BE49-F238E27FC236}">
                    <a16:creationId xmlns:a16="http://schemas.microsoft.com/office/drawing/2014/main" id="{49F2F998-6010-922F-6569-6242645C6981}"/>
                  </a:ext>
                </a:extLst>
              </p:cNvPr>
              <p:cNvSpPr/>
              <p:nvPr/>
            </p:nvSpPr>
            <p:spPr>
              <a:xfrm>
                <a:off x="740231" y="685800"/>
                <a:ext cx="3320140" cy="881743"/>
              </a:xfrm>
              <a:custGeom>
                <a:avLst/>
                <a:gdLst>
                  <a:gd name="connsiteX0" fmla="*/ 0 w 3320140"/>
                  <a:gd name="connsiteY0" fmla="*/ 0 h 881743"/>
                  <a:gd name="connsiteX1" fmla="*/ 3320140 w 3320140"/>
                  <a:gd name="connsiteY1" fmla="*/ 0 h 881743"/>
                  <a:gd name="connsiteX2" fmla="*/ 3105215 w 3320140"/>
                  <a:gd name="connsiteY2" fmla="*/ 881743 h 881743"/>
                  <a:gd name="connsiteX3" fmla="*/ 68702 w 3320140"/>
                  <a:gd name="connsiteY3" fmla="*/ 881743 h 881743"/>
                  <a:gd name="connsiteX4" fmla="*/ 44255 w 3320140"/>
                  <a:gd name="connsiteY4" fmla="*/ 603348 h 881743"/>
                  <a:gd name="connsiteX5" fmla="*/ 0 w 3320140"/>
                  <a:gd name="connsiteY5" fmla="*/ 0 h 881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0140" h="881743">
                    <a:moveTo>
                      <a:pt x="0" y="0"/>
                    </a:moveTo>
                    <a:lnTo>
                      <a:pt x="3320140" y="0"/>
                    </a:lnTo>
                    <a:lnTo>
                      <a:pt x="3105215" y="881743"/>
                    </a:lnTo>
                    <a:lnTo>
                      <a:pt x="68702" y="881743"/>
                    </a:lnTo>
                    <a:lnTo>
                      <a:pt x="44255" y="603348"/>
                    </a:lnTo>
                    <a:cubicBezTo>
                      <a:pt x="29504" y="402232"/>
                      <a:pt x="18358" y="198002"/>
                      <a:pt x="0" y="0"/>
                    </a:cubicBezTo>
                    <a:close/>
                  </a:path>
                </a:pathLst>
              </a:custGeom>
              <a:solidFill>
                <a:srgbClr val="21B5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39" name="Freeform: Shape 38">
                <a:extLst>
                  <a:ext uri="{FF2B5EF4-FFF2-40B4-BE49-F238E27FC236}">
                    <a16:creationId xmlns:a16="http://schemas.microsoft.com/office/drawing/2014/main" id="{BACE2B13-CE7C-53B3-A49E-BBE73B0EA3AC}"/>
                  </a:ext>
                </a:extLst>
              </p:cNvPr>
              <p:cNvSpPr/>
              <p:nvPr/>
            </p:nvSpPr>
            <p:spPr>
              <a:xfrm>
                <a:off x="1615975" y="3494314"/>
                <a:ext cx="2413966" cy="892629"/>
              </a:xfrm>
              <a:custGeom>
                <a:avLst/>
                <a:gdLst>
                  <a:gd name="connsiteX0" fmla="*/ 0 w 2413966"/>
                  <a:gd name="connsiteY0" fmla="*/ 0 h 892629"/>
                  <a:gd name="connsiteX1" fmla="*/ 2413966 w 2413966"/>
                  <a:gd name="connsiteY1" fmla="*/ 0 h 892629"/>
                  <a:gd name="connsiteX2" fmla="*/ 2316148 w 2413966"/>
                  <a:gd name="connsiteY2" fmla="*/ 684713 h 892629"/>
                  <a:gd name="connsiteX3" fmla="*/ 2138389 w 2413966"/>
                  <a:gd name="connsiteY3" fmla="*/ 864193 h 892629"/>
                  <a:gd name="connsiteX4" fmla="*/ 2099254 w 2413966"/>
                  <a:gd name="connsiteY4" fmla="*/ 892629 h 892629"/>
                  <a:gd name="connsiteX5" fmla="*/ 26382 w 2413966"/>
                  <a:gd name="connsiteY5" fmla="*/ 892629 h 892629"/>
                  <a:gd name="connsiteX6" fmla="*/ 144683 w 2413966"/>
                  <a:gd name="connsiteY6" fmla="*/ 189052 h 892629"/>
                  <a:gd name="connsiteX7" fmla="*/ 0 w 2413966"/>
                  <a:gd name="connsiteY7" fmla="*/ 0 h 89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3966" h="892629">
                    <a:moveTo>
                      <a:pt x="0" y="0"/>
                    </a:moveTo>
                    <a:lnTo>
                      <a:pt x="2413966" y="0"/>
                    </a:lnTo>
                    <a:lnTo>
                      <a:pt x="2316148" y="684713"/>
                    </a:lnTo>
                    <a:cubicBezTo>
                      <a:pt x="2274843" y="746343"/>
                      <a:pt x="2212230" y="806170"/>
                      <a:pt x="2138389" y="864193"/>
                    </a:cubicBezTo>
                    <a:lnTo>
                      <a:pt x="2099254" y="892629"/>
                    </a:lnTo>
                    <a:lnTo>
                      <a:pt x="26382" y="892629"/>
                    </a:lnTo>
                    <a:lnTo>
                      <a:pt x="144683" y="189052"/>
                    </a:lnTo>
                    <a:lnTo>
                      <a:pt x="0" y="0"/>
                    </a:lnTo>
                    <a:close/>
                  </a:path>
                </a:pathLst>
              </a:custGeom>
              <a:solidFill>
                <a:srgbClr val="001F2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40" name="Freeform: Shape 39">
                <a:extLst>
                  <a:ext uri="{FF2B5EF4-FFF2-40B4-BE49-F238E27FC236}">
                    <a16:creationId xmlns:a16="http://schemas.microsoft.com/office/drawing/2014/main" id="{D9CA912E-5EE3-06DD-A7B9-DEA03C79B54C}"/>
                  </a:ext>
                </a:extLst>
              </p:cNvPr>
              <p:cNvSpPr/>
              <p:nvPr/>
            </p:nvSpPr>
            <p:spPr>
              <a:xfrm>
                <a:off x="1608449" y="4431390"/>
                <a:ext cx="2044133" cy="881481"/>
              </a:xfrm>
              <a:custGeom>
                <a:avLst/>
                <a:gdLst>
                  <a:gd name="connsiteX0" fmla="*/ 23864 w 2044133"/>
                  <a:gd name="connsiteY0" fmla="*/ 0 h 881481"/>
                  <a:gd name="connsiteX1" fmla="*/ 2044133 w 2044133"/>
                  <a:gd name="connsiteY1" fmla="*/ 0 h 881481"/>
                  <a:gd name="connsiteX2" fmla="*/ 2025270 w 2044133"/>
                  <a:gd name="connsiteY2" fmla="*/ 13706 h 881481"/>
                  <a:gd name="connsiteX3" fmla="*/ 1447645 w 2044133"/>
                  <a:gd name="connsiteY3" fmla="*/ 401555 h 881481"/>
                  <a:gd name="connsiteX4" fmla="*/ 1109337 w 2044133"/>
                  <a:gd name="connsiteY4" fmla="*/ 881481 h 881481"/>
                  <a:gd name="connsiteX5" fmla="*/ 708087 w 2044133"/>
                  <a:gd name="connsiteY5" fmla="*/ 315011 h 881481"/>
                  <a:gd name="connsiteX6" fmla="*/ 0 w 2044133"/>
                  <a:gd name="connsiteY6" fmla="*/ 141924 h 881481"/>
                  <a:gd name="connsiteX7" fmla="*/ 23864 w 2044133"/>
                  <a:gd name="connsiteY7" fmla="*/ 0 h 88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4133" h="881481">
                    <a:moveTo>
                      <a:pt x="23864" y="0"/>
                    </a:moveTo>
                    <a:lnTo>
                      <a:pt x="2044133" y="0"/>
                    </a:lnTo>
                    <a:lnTo>
                      <a:pt x="2025270" y="13706"/>
                    </a:lnTo>
                    <a:cubicBezTo>
                      <a:pt x="1818899" y="154258"/>
                      <a:pt x="1573855" y="283541"/>
                      <a:pt x="1447645" y="401555"/>
                    </a:cubicBezTo>
                    <a:lnTo>
                      <a:pt x="1109337" y="881481"/>
                    </a:lnTo>
                    <a:lnTo>
                      <a:pt x="708087" y="315011"/>
                    </a:lnTo>
                    <a:lnTo>
                      <a:pt x="0" y="141924"/>
                    </a:lnTo>
                    <a:lnTo>
                      <a:pt x="23864" y="0"/>
                    </a:lnTo>
                    <a:close/>
                  </a:path>
                </a:pathLst>
              </a:custGeom>
              <a:solidFill>
                <a:srgbClr val="001F2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grpSp>
      </p:grpSp>
      <p:sp>
        <p:nvSpPr>
          <p:cNvPr id="48" name="TextBox 47">
            <a:extLst>
              <a:ext uri="{FF2B5EF4-FFF2-40B4-BE49-F238E27FC236}">
                <a16:creationId xmlns:a16="http://schemas.microsoft.com/office/drawing/2014/main" id="{8499622E-D83E-CFD8-DECC-864F6F53F4FE}"/>
              </a:ext>
            </a:extLst>
          </p:cNvPr>
          <p:cNvSpPr txBox="1"/>
          <p:nvPr/>
        </p:nvSpPr>
        <p:spPr>
          <a:xfrm>
            <a:off x="5238651" y="2827531"/>
            <a:ext cx="4790157" cy="1261884"/>
          </a:xfrm>
          <a:prstGeom prst="rect">
            <a:avLst/>
          </a:prstGeom>
          <a:noFill/>
        </p:spPr>
        <p:txBody>
          <a:bodyPr wrap="none" rtlCol="0">
            <a:spAutoFit/>
          </a:bodyPr>
          <a:lstStyle/>
          <a:p>
            <a:pPr algn="l"/>
            <a:endParaRPr lang="en-AU" sz="1400" b="1" dirty="0"/>
          </a:p>
          <a:p>
            <a:pPr algn="l"/>
            <a:r>
              <a:rPr lang="en-AU" sz="1400" b="1" dirty="0"/>
              <a:t> </a:t>
            </a:r>
            <a:r>
              <a:rPr lang="en-IN" sz="1600" b="1" i="0" dirty="0">
                <a:effectLst/>
                <a:latin typeface="Söhne"/>
              </a:rPr>
              <a:t>Data Collection</a:t>
            </a:r>
          </a:p>
          <a:p>
            <a:r>
              <a:rPr lang="en-IN" sz="1600" b="1" dirty="0">
                <a:latin typeface="Söhne"/>
              </a:rPr>
              <a:t>Data </a:t>
            </a:r>
            <a:r>
              <a:rPr lang="en-IN" sz="1600" b="1" i="0" dirty="0">
                <a:effectLst/>
                <a:latin typeface="Söhne"/>
              </a:rPr>
              <a:t>Preprocessing(Cleaning and Feature Engineering)</a:t>
            </a:r>
          </a:p>
          <a:p>
            <a:r>
              <a:rPr lang="en-IN" sz="1600" b="1" i="0" dirty="0">
                <a:effectLst/>
                <a:latin typeface="Söhne"/>
              </a:rPr>
              <a:t>Data Exploration</a:t>
            </a:r>
          </a:p>
          <a:p>
            <a:endParaRPr lang="en-AU" sz="1400" b="1" dirty="0"/>
          </a:p>
        </p:txBody>
      </p:sp>
      <p:sp>
        <p:nvSpPr>
          <p:cNvPr id="49" name="TextBox 48">
            <a:extLst>
              <a:ext uri="{FF2B5EF4-FFF2-40B4-BE49-F238E27FC236}">
                <a16:creationId xmlns:a16="http://schemas.microsoft.com/office/drawing/2014/main" id="{02DB0600-0734-F575-5774-EE61924B590B}"/>
              </a:ext>
            </a:extLst>
          </p:cNvPr>
          <p:cNvSpPr txBox="1"/>
          <p:nvPr/>
        </p:nvSpPr>
        <p:spPr>
          <a:xfrm>
            <a:off x="6716860" y="3529975"/>
            <a:ext cx="3617275" cy="261610"/>
          </a:xfrm>
          <a:prstGeom prst="rect">
            <a:avLst/>
          </a:prstGeom>
          <a:noFill/>
        </p:spPr>
        <p:txBody>
          <a:bodyPr wrap="square" rtlCol="0">
            <a:spAutoFit/>
          </a:bodyPr>
          <a:lstStyle/>
          <a:p>
            <a:r>
              <a:rPr lang="en-AU" sz="1100" dirty="0"/>
              <a:t>                                                                                         </a:t>
            </a:r>
          </a:p>
        </p:txBody>
      </p:sp>
      <p:sp>
        <p:nvSpPr>
          <p:cNvPr id="59" name="TextBox 58">
            <a:extLst>
              <a:ext uri="{FF2B5EF4-FFF2-40B4-BE49-F238E27FC236}">
                <a16:creationId xmlns:a16="http://schemas.microsoft.com/office/drawing/2014/main" id="{FEDE7D53-CBB5-C2EA-6A96-71F7B9B54216}"/>
              </a:ext>
            </a:extLst>
          </p:cNvPr>
          <p:cNvSpPr txBox="1"/>
          <p:nvPr/>
        </p:nvSpPr>
        <p:spPr>
          <a:xfrm>
            <a:off x="4719728" y="3563984"/>
            <a:ext cx="418704" cy="646331"/>
          </a:xfrm>
          <a:prstGeom prst="rect">
            <a:avLst/>
          </a:prstGeom>
          <a:noFill/>
        </p:spPr>
        <p:txBody>
          <a:bodyPr wrap="none" rtlCol="0">
            <a:spAutoFit/>
          </a:bodyPr>
          <a:lstStyle/>
          <a:p>
            <a:endParaRPr lang="en-AU" b="1" dirty="0"/>
          </a:p>
          <a:p>
            <a:r>
              <a:rPr lang="en-AU" b="1" dirty="0"/>
              <a:t>02</a:t>
            </a:r>
            <a:endParaRPr lang="en-AU" sz="1400" b="1" dirty="0"/>
          </a:p>
        </p:txBody>
      </p:sp>
      <p:sp>
        <p:nvSpPr>
          <p:cNvPr id="60" name="TextBox 59">
            <a:extLst>
              <a:ext uri="{FF2B5EF4-FFF2-40B4-BE49-F238E27FC236}">
                <a16:creationId xmlns:a16="http://schemas.microsoft.com/office/drawing/2014/main" id="{8E7FDF90-658D-8A0B-C723-F89F113814EC}"/>
              </a:ext>
            </a:extLst>
          </p:cNvPr>
          <p:cNvSpPr txBox="1"/>
          <p:nvPr/>
        </p:nvSpPr>
        <p:spPr>
          <a:xfrm>
            <a:off x="5238651" y="3995936"/>
            <a:ext cx="3617275" cy="1323439"/>
          </a:xfrm>
          <a:prstGeom prst="rect">
            <a:avLst/>
          </a:prstGeom>
          <a:noFill/>
        </p:spPr>
        <p:txBody>
          <a:bodyPr wrap="square" rtlCol="0">
            <a:spAutoFit/>
          </a:bodyPr>
          <a:lstStyle/>
          <a:p>
            <a:r>
              <a:rPr lang="en-IN" sz="1600" b="1" i="0" dirty="0">
                <a:effectLst/>
                <a:latin typeface="Söhne"/>
              </a:rPr>
              <a:t>Model Building </a:t>
            </a:r>
          </a:p>
          <a:p>
            <a:r>
              <a:rPr lang="en-IN" sz="1600" b="1" i="0" dirty="0">
                <a:effectLst/>
                <a:latin typeface="Söhne"/>
              </a:rPr>
              <a:t>Model Evaluation</a:t>
            </a:r>
          </a:p>
          <a:p>
            <a:r>
              <a:rPr lang="en-IN" sz="1600" b="1" i="0" dirty="0">
                <a:effectLst/>
                <a:latin typeface="Söhne"/>
              </a:rPr>
              <a:t>Hyper Parameter Tuning </a:t>
            </a:r>
          </a:p>
          <a:p>
            <a:r>
              <a:rPr lang="en-IN" sz="1600" b="1" i="0" dirty="0">
                <a:effectLst/>
                <a:latin typeface="Söhne"/>
              </a:rPr>
              <a:t>Results Interpretation</a:t>
            </a:r>
          </a:p>
          <a:p>
            <a:pPr algn="l"/>
            <a:r>
              <a:rPr lang="en-IN" sz="1600" b="1" i="0" dirty="0">
                <a:effectLst/>
                <a:latin typeface="Söhne"/>
              </a:rPr>
              <a:t>Choosing the best Model</a:t>
            </a:r>
          </a:p>
        </p:txBody>
      </p:sp>
      <p:sp>
        <p:nvSpPr>
          <p:cNvPr id="65" name="TextBox 64">
            <a:extLst>
              <a:ext uri="{FF2B5EF4-FFF2-40B4-BE49-F238E27FC236}">
                <a16:creationId xmlns:a16="http://schemas.microsoft.com/office/drawing/2014/main" id="{77E80737-95DD-ACDB-E003-BD866CE84A6D}"/>
              </a:ext>
            </a:extLst>
          </p:cNvPr>
          <p:cNvSpPr txBox="1"/>
          <p:nvPr/>
        </p:nvSpPr>
        <p:spPr>
          <a:xfrm>
            <a:off x="4719728" y="5521713"/>
            <a:ext cx="418704" cy="369332"/>
          </a:xfrm>
          <a:prstGeom prst="rect">
            <a:avLst/>
          </a:prstGeom>
          <a:noFill/>
        </p:spPr>
        <p:txBody>
          <a:bodyPr wrap="none" rtlCol="0">
            <a:spAutoFit/>
          </a:bodyPr>
          <a:lstStyle/>
          <a:p>
            <a:r>
              <a:rPr lang="en-AU" b="1" dirty="0"/>
              <a:t>03</a:t>
            </a:r>
            <a:endParaRPr lang="en-AU" sz="1400" b="1" dirty="0"/>
          </a:p>
        </p:txBody>
      </p:sp>
      <p:sp>
        <p:nvSpPr>
          <p:cNvPr id="66" name="TextBox 65">
            <a:extLst>
              <a:ext uri="{FF2B5EF4-FFF2-40B4-BE49-F238E27FC236}">
                <a16:creationId xmlns:a16="http://schemas.microsoft.com/office/drawing/2014/main" id="{A405A734-E23F-1625-F0C2-75303711B090}"/>
              </a:ext>
            </a:extLst>
          </p:cNvPr>
          <p:cNvSpPr txBox="1"/>
          <p:nvPr/>
        </p:nvSpPr>
        <p:spPr>
          <a:xfrm>
            <a:off x="5238651" y="5475547"/>
            <a:ext cx="2053264" cy="830997"/>
          </a:xfrm>
          <a:prstGeom prst="rect">
            <a:avLst/>
          </a:prstGeom>
          <a:noFill/>
        </p:spPr>
        <p:txBody>
          <a:bodyPr wrap="square" rtlCol="0">
            <a:spAutoFit/>
          </a:bodyPr>
          <a:lstStyle/>
          <a:p>
            <a:r>
              <a:rPr lang="en-IN" sz="1600" b="1" i="0" dirty="0">
                <a:effectLst/>
                <a:latin typeface="Söhne"/>
              </a:rPr>
              <a:t>Insights</a:t>
            </a:r>
          </a:p>
          <a:p>
            <a:r>
              <a:rPr lang="en-IN" sz="1600" b="1" dirty="0">
                <a:latin typeface="Söhne"/>
              </a:rPr>
              <a:t>Recommendations</a:t>
            </a:r>
          </a:p>
          <a:p>
            <a:r>
              <a:rPr lang="en-IN" sz="1600" b="1" i="0" dirty="0">
                <a:effectLst/>
                <a:latin typeface="Söhne"/>
              </a:rPr>
              <a:t>Q &amp; A</a:t>
            </a:r>
          </a:p>
        </p:txBody>
      </p:sp>
      <p:cxnSp>
        <p:nvCxnSpPr>
          <p:cNvPr id="71" name="Straight Connector 70">
            <a:extLst>
              <a:ext uri="{FF2B5EF4-FFF2-40B4-BE49-F238E27FC236}">
                <a16:creationId xmlns:a16="http://schemas.microsoft.com/office/drawing/2014/main" id="{F092FAFA-E49B-FC23-766A-5AA332E0406D}"/>
              </a:ext>
            </a:extLst>
          </p:cNvPr>
          <p:cNvCxnSpPr>
            <a:cxnSpLocks/>
          </p:cNvCxnSpPr>
          <p:nvPr/>
        </p:nvCxnSpPr>
        <p:spPr>
          <a:xfrm>
            <a:off x="4710884" y="3858775"/>
            <a:ext cx="40680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1E7DB5B-54D3-6C4E-0148-19656BC68C55}"/>
              </a:ext>
            </a:extLst>
          </p:cNvPr>
          <p:cNvCxnSpPr>
            <a:cxnSpLocks/>
          </p:cNvCxnSpPr>
          <p:nvPr/>
        </p:nvCxnSpPr>
        <p:spPr>
          <a:xfrm>
            <a:off x="4653698" y="5415604"/>
            <a:ext cx="40680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4ED24F7-9A0C-469A-C502-9E7DDB8712FF}"/>
              </a:ext>
            </a:extLst>
          </p:cNvPr>
          <p:cNvCxnSpPr>
            <a:cxnSpLocks/>
          </p:cNvCxnSpPr>
          <p:nvPr/>
        </p:nvCxnSpPr>
        <p:spPr>
          <a:xfrm>
            <a:off x="4710884" y="6353477"/>
            <a:ext cx="40680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69F95D00-1010-9C5C-890C-72918808A1E8}"/>
              </a:ext>
            </a:extLst>
          </p:cNvPr>
          <p:cNvSpPr txBox="1"/>
          <p:nvPr/>
        </p:nvSpPr>
        <p:spPr>
          <a:xfrm>
            <a:off x="8525497" y="491802"/>
            <a:ext cx="3848039" cy="523220"/>
          </a:xfrm>
          <a:prstGeom prst="rect">
            <a:avLst/>
          </a:prstGeom>
          <a:noFill/>
        </p:spPr>
        <p:txBody>
          <a:bodyPr wrap="square" rtlCol="0">
            <a:spAutoFit/>
          </a:bodyPr>
          <a:lstStyle/>
          <a:p>
            <a:r>
              <a:rPr lang="en-AU" sz="2800" dirty="0"/>
              <a:t>CONTENTS</a:t>
            </a:r>
          </a:p>
        </p:txBody>
      </p:sp>
      <p:cxnSp>
        <p:nvCxnSpPr>
          <p:cNvPr id="82" name="Straight Connector 81">
            <a:extLst>
              <a:ext uri="{FF2B5EF4-FFF2-40B4-BE49-F238E27FC236}">
                <a16:creationId xmlns:a16="http://schemas.microsoft.com/office/drawing/2014/main" id="{2F806408-3B43-D610-2839-C33CAA171E92}"/>
              </a:ext>
            </a:extLst>
          </p:cNvPr>
          <p:cNvCxnSpPr>
            <a:cxnSpLocks/>
          </p:cNvCxnSpPr>
          <p:nvPr/>
        </p:nvCxnSpPr>
        <p:spPr>
          <a:xfrm>
            <a:off x="7845956" y="287450"/>
            <a:ext cx="351872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1579D83-2690-215C-AFB9-6C970626B3C8}"/>
              </a:ext>
            </a:extLst>
          </p:cNvPr>
          <p:cNvSpPr txBox="1"/>
          <p:nvPr/>
        </p:nvSpPr>
        <p:spPr>
          <a:xfrm>
            <a:off x="4719728" y="3092757"/>
            <a:ext cx="418704" cy="369332"/>
          </a:xfrm>
          <a:prstGeom prst="rect">
            <a:avLst/>
          </a:prstGeom>
          <a:noFill/>
        </p:spPr>
        <p:txBody>
          <a:bodyPr wrap="none" rtlCol="0">
            <a:spAutoFit/>
          </a:bodyPr>
          <a:lstStyle/>
          <a:p>
            <a:r>
              <a:rPr lang="en-AU" b="1" dirty="0"/>
              <a:t>01</a:t>
            </a:r>
            <a:endParaRPr lang="en-AU" sz="1400" b="1" dirty="0"/>
          </a:p>
        </p:txBody>
      </p:sp>
    </p:spTree>
    <p:extLst>
      <p:ext uri="{BB962C8B-B14F-4D97-AF65-F5344CB8AC3E}">
        <p14:creationId xmlns:p14="http://schemas.microsoft.com/office/powerpoint/2010/main" val="4276183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DB9BF-719E-109A-2D49-0AD2936F5F1C}"/>
              </a:ext>
            </a:extLst>
          </p:cNvPr>
          <p:cNvSpPr>
            <a:spLocks noGrp="1"/>
          </p:cNvSpPr>
          <p:nvPr>
            <p:ph type="title"/>
          </p:nvPr>
        </p:nvSpPr>
        <p:spPr>
          <a:xfrm>
            <a:off x="4308122" y="1363953"/>
            <a:ext cx="3575756" cy="797631"/>
          </a:xfrm>
        </p:spPr>
        <p:txBody>
          <a:bodyPr>
            <a:normAutofit/>
          </a:bodyPr>
          <a:lstStyle/>
          <a:p>
            <a:r>
              <a:rPr lang="en-IN" sz="4000" b="1" dirty="0">
                <a:solidFill>
                  <a:srgbClr val="00B0F0"/>
                </a:solidFill>
              </a:rPr>
              <a:t>Section1</a:t>
            </a:r>
          </a:p>
        </p:txBody>
      </p:sp>
      <p:sp>
        <p:nvSpPr>
          <p:cNvPr id="3" name="Text Placeholder 2">
            <a:extLst>
              <a:ext uri="{FF2B5EF4-FFF2-40B4-BE49-F238E27FC236}">
                <a16:creationId xmlns:a16="http://schemas.microsoft.com/office/drawing/2014/main" id="{BB653A3A-855C-BF6E-0FC2-29398B9B219B}"/>
              </a:ext>
            </a:extLst>
          </p:cNvPr>
          <p:cNvSpPr>
            <a:spLocks noGrp="1"/>
          </p:cNvSpPr>
          <p:nvPr>
            <p:ph type="body" idx="1"/>
          </p:nvPr>
        </p:nvSpPr>
        <p:spPr>
          <a:xfrm>
            <a:off x="2315183" y="2720120"/>
            <a:ext cx="9005960" cy="2179484"/>
          </a:xfrm>
        </p:spPr>
        <p:txBody>
          <a:bodyPr>
            <a:normAutofit/>
          </a:bodyPr>
          <a:lstStyle/>
          <a:p>
            <a:pPr algn="l"/>
            <a:r>
              <a:rPr lang="en-IN" b="1" i="0" dirty="0">
                <a:effectLst/>
                <a:latin typeface="Söhne"/>
              </a:rPr>
              <a:t>Data Collection</a:t>
            </a:r>
          </a:p>
          <a:p>
            <a:r>
              <a:rPr lang="en-IN" b="1" i="0" dirty="0">
                <a:effectLst/>
                <a:latin typeface="Söhne"/>
              </a:rPr>
              <a:t>Data Exploration</a:t>
            </a:r>
          </a:p>
          <a:p>
            <a:r>
              <a:rPr lang="en-IN" b="1" dirty="0">
                <a:latin typeface="Söhne"/>
              </a:rPr>
              <a:t>Data </a:t>
            </a:r>
            <a:r>
              <a:rPr lang="en-IN" b="1" i="0" dirty="0">
                <a:effectLst/>
                <a:latin typeface="Söhne"/>
              </a:rPr>
              <a:t>Preprocessing(Cleaning and Feature Engineering)</a:t>
            </a:r>
          </a:p>
          <a:p>
            <a:endParaRPr lang="en-IN" b="1" i="0" dirty="0">
              <a:effectLst/>
              <a:latin typeface="Söhne"/>
            </a:endParaRPr>
          </a:p>
          <a:p>
            <a:pPr marL="0" indent="0">
              <a:lnSpc>
                <a:spcPct val="100000"/>
              </a:lnSpc>
              <a:spcBef>
                <a:spcPts val="100"/>
              </a:spcBef>
              <a:buNone/>
            </a:pPr>
            <a:endParaRPr lang="en-IN" dirty="0"/>
          </a:p>
        </p:txBody>
      </p:sp>
    </p:spTree>
    <p:extLst>
      <p:ext uri="{BB962C8B-B14F-4D97-AF65-F5344CB8AC3E}">
        <p14:creationId xmlns:p14="http://schemas.microsoft.com/office/powerpoint/2010/main" val="418386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D636AC8-6299-8CE3-B9BE-37CBBF5EC663}"/>
              </a:ext>
            </a:extLst>
          </p:cNvPr>
          <p:cNvSpPr/>
          <p:nvPr/>
        </p:nvSpPr>
        <p:spPr>
          <a:xfrm>
            <a:off x="326571" y="1616529"/>
            <a:ext cx="2392136" cy="3633107"/>
          </a:xfrm>
          <a:prstGeom prst="rect">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b="1" dirty="0">
              <a:solidFill>
                <a:schemeClr val="accent1">
                  <a:lumMod val="75000"/>
                </a:schemeClr>
              </a:solidFill>
            </a:endParaRPr>
          </a:p>
          <a:p>
            <a:pPr algn="ctr"/>
            <a:endParaRPr lang="en-IN" sz="1000" b="1" dirty="0">
              <a:solidFill>
                <a:schemeClr val="accent1">
                  <a:lumMod val="75000"/>
                </a:schemeClr>
              </a:solidFill>
            </a:endParaRPr>
          </a:p>
          <a:p>
            <a:pPr algn="ctr"/>
            <a:endParaRPr lang="en-IN" sz="1000" b="1" dirty="0">
              <a:solidFill>
                <a:schemeClr val="accent1">
                  <a:lumMod val="75000"/>
                </a:schemeClr>
              </a:solidFill>
            </a:endParaRPr>
          </a:p>
          <a:p>
            <a:pPr algn="ctr"/>
            <a:endParaRPr lang="en-IN" sz="1000" b="1" dirty="0">
              <a:solidFill>
                <a:schemeClr val="accent1">
                  <a:lumMod val="75000"/>
                </a:schemeClr>
              </a:solidFill>
            </a:endParaRPr>
          </a:p>
          <a:p>
            <a:pPr algn="ctr"/>
            <a:endParaRPr lang="en-IN" sz="1000" b="1" dirty="0">
              <a:solidFill>
                <a:schemeClr val="accent1">
                  <a:lumMod val="75000"/>
                </a:schemeClr>
              </a:solidFill>
            </a:endParaRPr>
          </a:p>
          <a:p>
            <a:pPr algn="ctr"/>
            <a:endParaRPr lang="en-IN" sz="1000" b="1" dirty="0">
              <a:solidFill>
                <a:schemeClr val="accent1">
                  <a:lumMod val="75000"/>
                </a:schemeClr>
              </a:solidFill>
            </a:endParaRPr>
          </a:p>
          <a:p>
            <a:pPr algn="ctr"/>
            <a:r>
              <a:rPr lang="en-IN" sz="1000" b="1" dirty="0">
                <a:solidFill>
                  <a:schemeClr val="accent1">
                    <a:lumMod val="75000"/>
                  </a:schemeClr>
                </a:solidFill>
              </a:rPr>
              <a:t>CID</a:t>
            </a:r>
          </a:p>
          <a:p>
            <a:pPr algn="ctr"/>
            <a:r>
              <a:rPr lang="en-IN" sz="1000" b="1" dirty="0">
                <a:solidFill>
                  <a:schemeClr val="accent1">
                    <a:lumMod val="75000"/>
                  </a:schemeClr>
                </a:solidFill>
              </a:rPr>
              <a:t>YR RENOVATED</a:t>
            </a:r>
          </a:p>
          <a:p>
            <a:pPr algn="ctr"/>
            <a:r>
              <a:rPr lang="en-IN" sz="1000" b="1" dirty="0">
                <a:solidFill>
                  <a:schemeClr val="accent1">
                    <a:lumMod val="75000"/>
                  </a:schemeClr>
                </a:solidFill>
              </a:rPr>
              <a:t>ZIPCODE</a:t>
            </a:r>
          </a:p>
          <a:p>
            <a:pPr algn="ctr"/>
            <a:endParaRPr lang="en-IN" dirty="0"/>
          </a:p>
        </p:txBody>
      </p:sp>
      <p:sp>
        <p:nvSpPr>
          <p:cNvPr id="6" name="Rectangle 5">
            <a:extLst>
              <a:ext uri="{FF2B5EF4-FFF2-40B4-BE49-F238E27FC236}">
                <a16:creationId xmlns:a16="http://schemas.microsoft.com/office/drawing/2014/main" id="{1F8D9985-E4CB-9A95-54DF-05799987496E}"/>
              </a:ext>
            </a:extLst>
          </p:cNvPr>
          <p:cNvSpPr/>
          <p:nvPr/>
        </p:nvSpPr>
        <p:spPr>
          <a:xfrm>
            <a:off x="326572" y="1616529"/>
            <a:ext cx="2392136" cy="1143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Oval 6">
            <a:extLst>
              <a:ext uri="{FF2B5EF4-FFF2-40B4-BE49-F238E27FC236}">
                <a16:creationId xmlns:a16="http://schemas.microsoft.com/office/drawing/2014/main" id="{3B2965C4-C314-252E-283F-DCD700D70E51}"/>
              </a:ext>
            </a:extLst>
          </p:cNvPr>
          <p:cNvSpPr/>
          <p:nvPr/>
        </p:nvSpPr>
        <p:spPr>
          <a:xfrm>
            <a:off x="706211" y="1045030"/>
            <a:ext cx="1489982" cy="1179064"/>
          </a:xfrm>
          <a:prstGeom prst="ellipse">
            <a:avLst/>
          </a:prstGeom>
          <a:solidFill>
            <a:schemeClr val="tx1"/>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A923BC7A-13EE-33D4-A91E-16478D741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1698" y="3314698"/>
            <a:ext cx="228603" cy="228603"/>
          </a:xfrm>
          <a:prstGeom prst="rect">
            <a:avLst/>
          </a:prstGeom>
        </p:spPr>
      </p:pic>
      <p:sp>
        <p:nvSpPr>
          <p:cNvPr id="12" name="Rectangle 11">
            <a:extLst>
              <a:ext uri="{FF2B5EF4-FFF2-40B4-BE49-F238E27FC236}">
                <a16:creationId xmlns:a16="http://schemas.microsoft.com/office/drawing/2014/main" id="{F32C1485-07AA-FF37-3D84-89465F6F2411}"/>
              </a:ext>
            </a:extLst>
          </p:cNvPr>
          <p:cNvSpPr/>
          <p:nvPr/>
        </p:nvSpPr>
        <p:spPr>
          <a:xfrm>
            <a:off x="2873146" y="1616529"/>
            <a:ext cx="2392136" cy="3633107"/>
          </a:xfrm>
          <a:prstGeom prst="rect">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0" dirty="0"/>
          </a:p>
          <a:p>
            <a:pPr algn="ctr"/>
            <a:endParaRPr lang="en-IN" sz="1000" dirty="0"/>
          </a:p>
          <a:p>
            <a:pPr algn="ctr"/>
            <a:endParaRPr lang="en-IN" sz="1000" dirty="0"/>
          </a:p>
          <a:p>
            <a:pPr algn="ctr"/>
            <a:endParaRPr lang="en-IN" sz="1000" dirty="0"/>
          </a:p>
          <a:p>
            <a:pPr algn="ctr"/>
            <a:endParaRPr lang="en-IN" sz="1000" dirty="0"/>
          </a:p>
          <a:p>
            <a:pPr algn="ctr"/>
            <a:endParaRPr lang="en-IN" sz="1000" dirty="0"/>
          </a:p>
          <a:p>
            <a:pPr algn="ctr"/>
            <a:endParaRPr lang="en-IN" sz="1000" dirty="0"/>
          </a:p>
          <a:p>
            <a:pPr algn="ctr"/>
            <a:endParaRPr lang="en-IN" sz="1000" dirty="0"/>
          </a:p>
          <a:p>
            <a:pPr algn="ctr"/>
            <a:r>
              <a:rPr lang="en-IN" sz="1000" b="1" dirty="0">
                <a:solidFill>
                  <a:schemeClr val="accent1">
                    <a:lumMod val="75000"/>
                  </a:schemeClr>
                </a:solidFill>
              </a:rPr>
              <a:t>ROOM BED</a:t>
            </a:r>
          </a:p>
          <a:p>
            <a:pPr algn="ctr"/>
            <a:r>
              <a:rPr lang="en-IN" sz="1000" b="1" dirty="0">
                <a:solidFill>
                  <a:schemeClr val="accent1">
                    <a:lumMod val="75000"/>
                  </a:schemeClr>
                </a:solidFill>
              </a:rPr>
              <a:t>ROOM BATH</a:t>
            </a:r>
          </a:p>
          <a:p>
            <a:pPr algn="ctr"/>
            <a:r>
              <a:rPr lang="en-IN" sz="1000" b="1" dirty="0">
                <a:solidFill>
                  <a:schemeClr val="accent1">
                    <a:lumMod val="75000"/>
                  </a:schemeClr>
                </a:solidFill>
              </a:rPr>
              <a:t>LIVING MEASURE</a:t>
            </a:r>
          </a:p>
          <a:p>
            <a:pPr algn="ctr"/>
            <a:r>
              <a:rPr lang="en-IN" sz="1000" b="1" dirty="0">
                <a:solidFill>
                  <a:schemeClr val="accent1">
                    <a:lumMod val="75000"/>
                  </a:schemeClr>
                </a:solidFill>
              </a:rPr>
              <a:t>LOT MEASURE</a:t>
            </a:r>
          </a:p>
          <a:p>
            <a:pPr algn="ctr"/>
            <a:r>
              <a:rPr lang="en-IN" sz="1000" b="1" dirty="0">
                <a:solidFill>
                  <a:schemeClr val="accent1">
                    <a:lumMod val="75000"/>
                  </a:schemeClr>
                </a:solidFill>
              </a:rPr>
              <a:t>SIGHT</a:t>
            </a:r>
          </a:p>
          <a:p>
            <a:pPr algn="ctr"/>
            <a:r>
              <a:rPr lang="en-IN" sz="1000" b="1" dirty="0">
                <a:solidFill>
                  <a:schemeClr val="accent1">
                    <a:lumMod val="75000"/>
                  </a:schemeClr>
                </a:solidFill>
              </a:rPr>
              <a:t>QUALITY</a:t>
            </a:r>
          </a:p>
          <a:p>
            <a:pPr algn="ctr"/>
            <a:r>
              <a:rPr lang="en-IN" sz="1000" b="1" dirty="0">
                <a:solidFill>
                  <a:schemeClr val="accent1">
                    <a:lumMod val="75000"/>
                  </a:schemeClr>
                </a:solidFill>
              </a:rPr>
              <a:t>CEIL MEASURE</a:t>
            </a:r>
          </a:p>
          <a:p>
            <a:pPr algn="ctr"/>
            <a:r>
              <a:rPr lang="en-IN" sz="1000" b="1" dirty="0">
                <a:solidFill>
                  <a:schemeClr val="accent1">
                    <a:lumMod val="75000"/>
                  </a:schemeClr>
                </a:solidFill>
              </a:rPr>
              <a:t>BASEMENT</a:t>
            </a:r>
          </a:p>
          <a:p>
            <a:pPr algn="ctr"/>
            <a:r>
              <a:rPr lang="en-IN" sz="1000" b="1" dirty="0">
                <a:solidFill>
                  <a:schemeClr val="accent1">
                    <a:lumMod val="75000"/>
                  </a:schemeClr>
                </a:solidFill>
              </a:rPr>
              <a:t>LAT</a:t>
            </a:r>
          </a:p>
          <a:p>
            <a:pPr algn="ctr"/>
            <a:r>
              <a:rPr lang="en-IN" sz="1000" b="1" dirty="0">
                <a:solidFill>
                  <a:schemeClr val="accent1">
                    <a:lumMod val="75000"/>
                  </a:schemeClr>
                </a:solidFill>
              </a:rPr>
              <a:t>LIVING MEASURE15</a:t>
            </a:r>
          </a:p>
          <a:p>
            <a:pPr algn="ctr"/>
            <a:r>
              <a:rPr lang="en-IN" sz="1000" b="1" dirty="0">
                <a:solidFill>
                  <a:schemeClr val="accent1">
                    <a:lumMod val="75000"/>
                  </a:schemeClr>
                </a:solidFill>
              </a:rPr>
              <a:t>LOT MEASURE15</a:t>
            </a:r>
          </a:p>
          <a:p>
            <a:pPr algn="ctr"/>
            <a:r>
              <a:rPr lang="en-IN" sz="1000" b="1" dirty="0">
                <a:solidFill>
                  <a:schemeClr val="accent1">
                    <a:lumMod val="75000"/>
                  </a:schemeClr>
                </a:solidFill>
              </a:rPr>
              <a:t>FURNISHED</a:t>
            </a:r>
          </a:p>
          <a:p>
            <a:pPr algn="ctr"/>
            <a:endParaRPr lang="en-IN" sz="1000" dirty="0"/>
          </a:p>
          <a:p>
            <a:pPr algn="ctr"/>
            <a:endParaRPr lang="en-IN" dirty="0"/>
          </a:p>
        </p:txBody>
      </p:sp>
      <p:sp>
        <p:nvSpPr>
          <p:cNvPr id="13" name="Rectangle 12">
            <a:extLst>
              <a:ext uri="{FF2B5EF4-FFF2-40B4-BE49-F238E27FC236}">
                <a16:creationId xmlns:a16="http://schemas.microsoft.com/office/drawing/2014/main" id="{E80F0F73-8F15-10A7-4BAB-8CC4D16DFF83}"/>
              </a:ext>
            </a:extLst>
          </p:cNvPr>
          <p:cNvSpPr/>
          <p:nvPr/>
        </p:nvSpPr>
        <p:spPr>
          <a:xfrm>
            <a:off x="2873147" y="1616529"/>
            <a:ext cx="2392136" cy="1143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5C960999-EBD3-FC44-A0E3-655B93308DB8}"/>
              </a:ext>
            </a:extLst>
          </p:cNvPr>
          <p:cNvSpPr/>
          <p:nvPr/>
        </p:nvSpPr>
        <p:spPr>
          <a:xfrm>
            <a:off x="3302704" y="1045030"/>
            <a:ext cx="1489982" cy="1179064"/>
          </a:xfrm>
          <a:prstGeom prst="ellipse">
            <a:avLst/>
          </a:prstGeom>
          <a:solidFill>
            <a:schemeClr val="tx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BB80ED98-2B76-873E-A2F2-932B86F0C0F2}"/>
              </a:ext>
            </a:extLst>
          </p:cNvPr>
          <p:cNvSpPr/>
          <p:nvPr/>
        </p:nvSpPr>
        <p:spPr>
          <a:xfrm>
            <a:off x="5445237" y="1608364"/>
            <a:ext cx="2392136" cy="3633107"/>
          </a:xfrm>
          <a:prstGeom prst="rect">
            <a:avLst/>
          </a:prstGeom>
          <a:solidFill>
            <a:schemeClr val="tx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b="1" dirty="0"/>
          </a:p>
          <a:p>
            <a:pPr algn="ctr"/>
            <a:endParaRPr lang="en-IN" sz="1000" b="1" dirty="0">
              <a:solidFill>
                <a:schemeClr val="accent1">
                  <a:lumMod val="75000"/>
                </a:schemeClr>
              </a:solidFill>
            </a:endParaRPr>
          </a:p>
          <a:p>
            <a:pPr algn="ctr"/>
            <a:endParaRPr lang="en-IN" sz="1000" b="1" dirty="0">
              <a:solidFill>
                <a:schemeClr val="accent1">
                  <a:lumMod val="75000"/>
                </a:schemeClr>
              </a:solidFill>
            </a:endParaRPr>
          </a:p>
          <a:p>
            <a:pPr algn="ctr"/>
            <a:endParaRPr lang="en-IN" sz="1000" b="1" dirty="0">
              <a:solidFill>
                <a:schemeClr val="accent1">
                  <a:lumMod val="75000"/>
                </a:schemeClr>
              </a:solidFill>
            </a:endParaRPr>
          </a:p>
          <a:p>
            <a:pPr algn="ctr"/>
            <a:endParaRPr lang="en-IN" sz="1000" b="1" dirty="0">
              <a:solidFill>
                <a:schemeClr val="accent1">
                  <a:lumMod val="75000"/>
                </a:schemeClr>
              </a:solidFill>
            </a:endParaRPr>
          </a:p>
          <a:p>
            <a:pPr algn="ctr"/>
            <a:endParaRPr lang="en-IN" sz="1000" b="1" dirty="0">
              <a:solidFill>
                <a:schemeClr val="accent1">
                  <a:lumMod val="75000"/>
                </a:schemeClr>
              </a:solidFill>
            </a:endParaRPr>
          </a:p>
          <a:p>
            <a:pPr algn="ctr"/>
            <a:r>
              <a:rPr lang="en-IN" sz="1000" b="1" dirty="0">
                <a:solidFill>
                  <a:schemeClr val="accent1">
                    <a:lumMod val="75000"/>
                  </a:schemeClr>
                </a:solidFill>
              </a:rPr>
              <a:t>DAYHOURS</a:t>
            </a:r>
          </a:p>
          <a:p>
            <a:pPr algn="ctr"/>
            <a:r>
              <a:rPr lang="en-IN" sz="1000" b="1" dirty="0">
                <a:solidFill>
                  <a:schemeClr val="accent1">
                    <a:lumMod val="75000"/>
                  </a:schemeClr>
                </a:solidFill>
              </a:rPr>
              <a:t>CEIL</a:t>
            </a:r>
          </a:p>
          <a:p>
            <a:pPr algn="ctr"/>
            <a:r>
              <a:rPr lang="en-IN" sz="1000" b="1" dirty="0">
                <a:solidFill>
                  <a:schemeClr val="accent1">
                    <a:lumMod val="75000"/>
                  </a:schemeClr>
                </a:solidFill>
              </a:rPr>
              <a:t>COAST</a:t>
            </a:r>
          </a:p>
          <a:p>
            <a:pPr algn="ctr"/>
            <a:r>
              <a:rPr lang="en-IN" sz="1000" b="1" dirty="0">
                <a:solidFill>
                  <a:schemeClr val="accent1">
                    <a:lumMod val="75000"/>
                  </a:schemeClr>
                </a:solidFill>
              </a:rPr>
              <a:t>CONDITION</a:t>
            </a:r>
          </a:p>
          <a:p>
            <a:pPr algn="ctr"/>
            <a:r>
              <a:rPr lang="en-IN" sz="1000" b="1" dirty="0">
                <a:solidFill>
                  <a:schemeClr val="accent1">
                    <a:lumMod val="75000"/>
                  </a:schemeClr>
                </a:solidFill>
              </a:rPr>
              <a:t>YR BUILT</a:t>
            </a:r>
          </a:p>
          <a:p>
            <a:pPr algn="ctr"/>
            <a:r>
              <a:rPr lang="en-IN" sz="1000" b="1" dirty="0">
                <a:solidFill>
                  <a:schemeClr val="accent1">
                    <a:lumMod val="75000"/>
                  </a:schemeClr>
                </a:solidFill>
              </a:rPr>
              <a:t>LONG</a:t>
            </a:r>
          </a:p>
          <a:p>
            <a:pPr algn="ctr"/>
            <a:r>
              <a:rPr lang="en-IN" sz="1000" b="1" dirty="0">
                <a:solidFill>
                  <a:schemeClr val="accent1">
                    <a:lumMod val="75000"/>
                  </a:schemeClr>
                </a:solidFill>
              </a:rPr>
              <a:t>TOTAL AREA</a:t>
            </a:r>
          </a:p>
          <a:p>
            <a:pPr algn="ctr"/>
            <a:endParaRPr lang="en-IN" dirty="0"/>
          </a:p>
          <a:p>
            <a:pPr algn="ctr"/>
            <a:endParaRPr lang="en-IN" dirty="0"/>
          </a:p>
        </p:txBody>
      </p:sp>
      <p:sp>
        <p:nvSpPr>
          <p:cNvPr id="16" name="Rectangle 15">
            <a:extLst>
              <a:ext uri="{FF2B5EF4-FFF2-40B4-BE49-F238E27FC236}">
                <a16:creationId xmlns:a16="http://schemas.microsoft.com/office/drawing/2014/main" id="{BE51B0B4-D93E-B4E4-8B2C-EAB9D72B60C1}"/>
              </a:ext>
            </a:extLst>
          </p:cNvPr>
          <p:cNvSpPr/>
          <p:nvPr/>
        </p:nvSpPr>
        <p:spPr>
          <a:xfrm>
            <a:off x="5419720" y="1616529"/>
            <a:ext cx="2392136" cy="1143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B3950D4F-0F9B-062C-1891-2A926095E160}"/>
              </a:ext>
            </a:extLst>
          </p:cNvPr>
          <p:cNvSpPr/>
          <p:nvPr/>
        </p:nvSpPr>
        <p:spPr>
          <a:xfrm>
            <a:off x="5799359" y="1045030"/>
            <a:ext cx="1489982" cy="1179064"/>
          </a:xfrm>
          <a:prstGeom prst="ellipse">
            <a:avLst/>
          </a:prstGeom>
          <a:solidFill>
            <a:schemeClr val="tx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9F3EA352-7FF6-9618-D774-D3C2869774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55" y="1232602"/>
            <a:ext cx="885330" cy="885330"/>
          </a:xfrm>
          <a:prstGeom prst="rect">
            <a:avLst/>
          </a:prstGeom>
        </p:spPr>
      </p:pic>
      <p:pic>
        <p:nvPicPr>
          <p:cNvPr id="21" name="Picture 20">
            <a:extLst>
              <a:ext uri="{FF2B5EF4-FFF2-40B4-BE49-F238E27FC236}">
                <a16:creationId xmlns:a16="http://schemas.microsoft.com/office/drawing/2014/main" id="{3DDA0FE7-FEA2-EE46-5669-31471C28D5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8001" y="1228213"/>
            <a:ext cx="812698" cy="812698"/>
          </a:xfrm>
          <a:prstGeom prst="rect">
            <a:avLst/>
          </a:prstGeom>
        </p:spPr>
      </p:pic>
      <p:sp>
        <p:nvSpPr>
          <p:cNvPr id="23" name="TextBox 22">
            <a:extLst>
              <a:ext uri="{FF2B5EF4-FFF2-40B4-BE49-F238E27FC236}">
                <a16:creationId xmlns:a16="http://schemas.microsoft.com/office/drawing/2014/main" id="{097C9E47-1C14-E25E-F879-1C0C6960B89E}"/>
              </a:ext>
            </a:extLst>
          </p:cNvPr>
          <p:cNvSpPr txBox="1"/>
          <p:nvPr/>
        </p:nvSpPr>
        <p:spPr>
          <a:xfrm>
            <a:off x="930729" y="2312929"/>
            <a:ext cx="1347107" cy="369332"/>
          </a:xfrm>
          <a:prstGeom prst="rect">
            <a:avLst/>
          </a:prstGeom>
          <a:noFill/>
        </p:spPr>
        <p:txBody>
          <a:bodyPr wrap="square" rtlCol="0">
            <a:spAutoFit/>
          </a:bodyPr>
          <a:lstStyle/>
          <a:p>
            <a:r>
              <a:rPr lang="en-IN" dirty="0"/>
              <a:t>INTEGER</a:t>
            </a:r>
          </a:p>
        </p:txBody>
      </p:sp>
      <p:sp>
        <p:nvSpPr>
          <p:cNvPr id="24" name="TextBox 23">
            <a:extLst>
              <a:ext uri="{FF2B5EF4-FFF2-40B4-BE49-F238E27FC236}">
                <a16:creationId xmlns:a16="http://schemas.microsoft.com/office/drawing/2014/main" id="{CCCC65B7-EB86-C756-D6E6-ED16E29A56F7}"/>
              </a:ext>
            </a:extLst>
          </p:cNvPr>
          <p:cNvSpPr txBox="1"/>
          <p:nvPr/>
        </p:nvSpPr>
        <p:spPr>
          <a:xfrm>
            <a:off x="3528388" y="2297427"/>
            <a:ext cx="1347107" cy="369332"/>
          </a:xfrm>
          <a:prstGeom prst="rect">
            <a:avLst/>
          </a:prstGeom>
          <a:noFill/>
        </p:spPr>
        <p:txBody>
          <a:bodyPr wrap="square" rtlCol="0">
            <a:spAutoFit/>
          </a:bodyPr>
          <a:lstStyle/>
          <a:p>
            <a:r>
              <a:rPr lang="en-IN" dirty="0"/>
              <a:t>FLOAT</a:t>
            </a:r>
          </a:p>
        </p:txBody>
      </p:sp>
      <p:sp>
        <p:nvSpPr>
          <p:cNvPr id="25" name="TextBox 24">
            <a:extLst>
              <a:ext uri="{FF2B5EF4-FFF2-40B4-BE49-F238E27FC236}">
                <a16:creationId xmlns:a16="http://schemas.microsoft.com/office/drawing/2014/main" id="{AC32913E-FD48-4FEC-A39E-02DF97C8090D}"/>
              </a:ext>
            </a:extLst>
          </p:cNvPr>
          <p:cNvSpPr txBox="1"/>
          <p:nvPr/>
        </p:nvSpPr>
        <p:spPr>
          <a:xfrm>
            <a:off x="6210301" y="2267721"/>
            <a:ext cx="1347107" cy="369332"/>
          </a:xfrm>
          <a:prstGeom prst="rect">
            <a:avLst/>
          </a:prstGeom>
          <a:noFill/>
        </p:spPr>
        <p:txBody>
          <a:bodyPr wrap="square" rtlCol="0">
            <a:spAutoFit/>
          </a:bodyPr>
          <a:lstStyle/>
          <a:p>
            <a:r>
              <a:rPr lang="en-IN" dirty="0"/>
              <a:t>OBJECT</a:t>
            </a:r>
          </a:p>
        </p:txBody>
      </p:sp>
      <p:sp>
        <p:nvSpPr>
          <p:cNvPr id="26" name="Arrow: Right 25">
            <a:extLst>
              <a:ext uri="{FF2B5EF4-FFF2-40B4-BE49-F238E27FC236}">
                <a16:creationId xmlns:a16="http://schemas.microsoft.com/office/drawing/2014/main" id="{46F1DD76-3922-53F3-1EDA-8E2536745BD1}"/>
              </a:ext>
            </a:extLst>
          </p:cNvPr>
          <p:cNvSpPr/>
          <p:nvPr/>
        </p:nvSpPr>
        <p:spPr>
          <a:xfrm>
            <a:off x="326571" y="5095813"/>
            <a:ext cx="8343900" cy="796849"/>
          </a:xfrm>
          <a:prstGeom prst="rightArrow">
            <a:avLst/>
          </a:prstGeom>
          <a:solidFill>
            <a:schemeClr val="tx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21613 records and 23 columns</a:t>
            </a:r>
          </a:p>
        </p:txBody>
      </p:sp>
      <p:sp>
        <p:nvSpPr>
          <p:cNvPr id="28" name="Arrow: Right 27">
            <a:extLst>
              <a:ext uri="{FF2B5EF4-FFF2-40B4-BE49-F238E27FC236}">
                <a16:creationId xmlns:a16="http://schemas.microsoft.com/office/drawing/2014/main" id="{B02373A3-131A-800F-B589-D8BC0DC6577C}"/>
              </a:ext>
            </a:extLst>
          </p:cNvPr>
          <p:cNvSpPr/>
          <p:nvPr/>
        </p:nvSpPr>
        <p:spPr>
          <a:xfrm>
            <a:off x="8017327" y="3194031"/>
            <a:ext cx="424542" cy="627052"/>
          </a:xfrm>
          <a:prstGeom prst="rightArrow">
            <a:avLst/>
          </a:prstGeom>
          <a:solidFill>
            <a:schemeClr val="tx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85C14DD1-B089-2937-1FF9-59DB22A1F444}"/>
              </a:ext>
            </a:extLst>
          </p:cNvPr>
          <p:cNvSpPr/>
          <p:nvPr/>
        </p:nvSpPr>
        <p:spPr>
          <a:xfrm>
            <a:off x="8913696" y="2911464"/>
            <a:ext cx="2392136" cy="1309471"/>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accent1">
                    <a:lumMod val="75000"/>
                  </a:schemeClr>
                </a:solidFill>
              </a:rPr>
              <a:t>       </a:t>
            </a:r>
            <a:r>
              <a:rPr lang="en-IN" sz="1400" b="1" dirty="0">
                <a:solidFill>
                  <a:schemeClr val="tx1"/>
                </a:solidFill>
              </a:rPr>
              <a:t>OUTPUT</a:t>
            </a:r>
            <a:r>
              <a:rPr lang="en-IN" sz="1400" b="1" dirty="0">
                <a:solidFill>
                  <a:schemeClr val="accent1">
                    <a:lumMod val="75000"/>
                  </a:schemeClr>
                </a:solidFill>
              </a:rPr>
              <a:t> </a:t>
            </a:r>
            <a:r>
              <a:rPr lang="en-IN" sz="1400" b="1" dirty="0">
                <a:solidFill>
                  <a:srgbClr val="FFFF00"/>
                </a:solidFill>
                <a:highlight>
                  <a:srgbClr val="800080"/>
                </a:highlight>
              </a:rPr>
              <a:t>PRICE</a:t>
            </a:r>
          </a:p>
        </p:txBody>
      </p:sp>
      <p:sp>
        <p:nvSpPr>
          <p:cNvPr id="31" name="Oval 30">
            <a:extLst>
              <a:ext uri="{FF2B5EF4-FFF2-40B4-BE49-F238E27FC236}">
                <a16:creationId xmlns:a16="http://schemas.microsoft.com/office/drawing/2014/main" id="{2542A5C4-4427-173A-4BBA-0DE1EF7F0987}"/>
              </a:ext>
            </a:extLst>
          </p:cNvPr>
          <p:cNvSpPr/>
          <p:nvPr/>
        </p:nvSpPr>
        <p:spPr>
          <a:xfrm>
            <a:off x="8489924" y="2916247"/>
            <a:ext cx="944587" cy="1304687"/>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D20A2BDE-F222-8EC8-98B9-9A5E30409086}"/>
              </a:ext>
            </a:extLst>
          </p:cNvPr>
          <p:cNvSpPr/>
          <p:nvPr/>
        </p:nvSpPr>
        <p:spPr>
          <a:xfrm>
            <a:off x="10803874" y="2916247"/>
            <a:ext cx="1061555" cy="1304687"/>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7" name="Picture 36">
            <a:extLst>
              <a:ext uri="{FF2B5EF4-FFF2-40B4-BE49-F238E27FC236}">
                <a16:creationId xmlns:a16="http://schemas.microsoft.com/office/drawing/2014/main" id="{A4A7E9FF-0BEA-5D67-3802-AD02E7A8C9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8345" y="1377363"/>
            <a:ext cx="740569" cy="740569"/>
          </a:xfrm>
          <a:prstGeom prst="rect">
            <a:avLst/>
          </a:prstGeom>
        </p:spPr>
      </p:pic>
      <p:sp>
        <p:nvSpPr>
          <p:cNvPr id="2" name="TextBox 1">
            <a:extLst>
              <a:ext uri="{FF2B5EF4-FFF2-40B4-BE49-F238E27FC236}">
                <a16:creationId xmlns:a16="http://schemas.microsoft.com/office/drawing/2014/main" id="{FBD8331B-5201-B659-DABD-8E61FAB49FD0}"/>
              </a:ext>
            </a:extLst>
          </p:cNvPr>
          <p:cNvSpPr txBox="1"/>
          <p:nvPr/>
        </p:nvSpPr>
        <p:spPr>
          <a:xfrm>
            <a:off x="3419426" y="230537"/>
            <a:ext cx="3323280" cy="646331"/>
          </a:xfrm>
          <a:prstGeom prst="rect">
            <a:avLst/>
          </a:prstGeom>
          <a:noFill/>
        </p:spPr>
        <p:txBody>
          <a:bodyPr wrap="square" rtlCol="0">
            <a:spAutoFit/>
          </a:bodyPr>
          <a:lstStyle/>
          <a:p>
            <a:pPr marL="93980">
              <a:lnSpc>
                <a:spcPct val="100000"/>
              </a:lnSpc>
              <a:spcBef>
                <a:spcPts val="225"/>
              </a:spcBef>
            </a:pPr>
            <a:r>
              <a:rPr lang="en-US" sz="3600" b="1" dirty="0">
                <a:latin typeface="+mj-lt"/>
                <a:cs typeface="Arial"/>
              </a:rPr>
              <a:t>Data at a glance</a:t>
            </a:r>
          </a:p>
        </p:txBody>
      </p:sp>
      <p:pic>
        <p:nvPicPr>
          <p:cNvPr id="4" name="Graphic 3" descr="Head with gears with solid fill">
            <a:extLst>
              <a:ext uri="{FF2B5EF4-FFF2-40B4-BE49-F238E27FC236}">
                <a16:creationId xmlns:a16="http://schemas.microsoft.com/office/drawing/2014/main" id="{47B0CB62-584C-9BF1-8096-C76E27D00D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13522" y="3108999"/>
            <a:ext cx="914400" cy="914400"/>
          </a:xfrm>
          <a:prstGeom prst="rect">
            <a:avLst/>
          </a:prstGeom>
        </p:spPr>
      </p:pic>
    </p:spTree>
    <p:extLst>
      <p:ext uri="{BB962C8B-B14F-4D97-AF65-F5344CB8AC3E}">
        <p14:creationId xmlns:p14="http://schemas.microsoft.com/office/powerpoint/2010/main" val="21403874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23665</TotalTime>
  <Words>1895</Words>
  <Application>Microsoft Office PowerPoint</Application>
  <PresentationFormat>Widescreen</PresentationFormat>
  <Paragraphs>492</Paragraphs>
  <Slides>27</Slides>
  <Notes>8</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27</vt:i4>
      </vt:variant>
    </vt:vector>
  </HeadingPairs>
  <TitlesOfParts>
    <vt:vector size="44" baseType="lpstr">
      <vt:lpstr>Agency FB</vt:lpstr>
      <vt:lpstr>Anton</vt:lpstr>
      <vt:lpstr>Arial</vt:lpstr>
      <vt:lpstr>Bahnschrift Condensed</vt:lpstr>
      <vt:lpstr>Calibri</vt:lpstr>
      <vt:lpstr>Calibri Light</vt:lpstr>
      <vt:lpstr>Economica</vt:lpstr>
      <vt:lpstr>Eudoxus Sans</vt:lpstr>
      <vt:lpstr>Gelasio</vt:lpstr>
      <vt:lpstr>Open Sans</vt:lpstr>
      <vt:lpstr>Oswald</vt:lpstr>
      <vt:lpstr>p22-mackinac-pro</vt:lpstr>
      <vt:lpstr>Rajdhani bold</vt:lpstr>
      <vt:lpstr>Roboto</vt:lpstr>
      <vt:lpstr>Segoe UI</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Evaluation metrics of All models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DIVYA BALASUBRAMANYAM</dc:creator>
  <cp:lastModifiedBy>DIVYA BALASUBRAMANYAM</cp:lastModifiedBy>
  <cp:revision>92</cp:revision>
  <dcterms:created xsi:type="dcterms:W3CDTF">2023-12-29T15:19:08Z</dcterms:created>
  <dcterms:modified xsi:type="dcterms:W3CDTF">2024-01-19T15:42:40Z</dcterms:modified>
</cp:coreProperties>
</file>